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bdc7b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bdc7b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2ab1ec0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2ab1ec0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2ab1ec0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2ab1ec0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ab1ec0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ab1ec0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685ef79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685ef79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685ef79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685ef79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a9073b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a9073b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2a9073b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2a9073b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2ab1ec0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2ab1ec0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2ab1ec0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2ab1ec0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2ab1ec0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2ab1ec0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ab1ec0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ab1ec0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2ab1ec0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2ab1ec0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2ab1ec0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2ab1ec0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04275" y="1453675"/>
            <a:ext cx="8715600" cy="2047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Потоки выполнения: применение - многопоточное программирование, модель потоков, объект ядра.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Реализация потоков: POSIX, C++11.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5425" y="159025"/>
            <a:ext cx="8397000" cy="74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8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278500" y="176700"/>
            <a:ext cx="8735400" cy="35130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my_thread(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pg){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counter=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"child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(++counter&gt;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((fun)pg)((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"thread_is_over!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ECE75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95550" y="130725"/>
            <a:ext cx="8883300" cy="48504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&lt;pthread.h&gt;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sh=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flag[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]={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 my_thread0( 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(;i&lt;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;i++, sh++)sleep(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flag[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 my_thread1(){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(;i&lt;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;i++,sh+=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flag[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highlight>
                <a:srgbClr val="ECE75D"/>
              </a:highlight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572000" y="642850"/>
            <a:ext cx="3650100" cy="4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Барьерная синхронизация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32800" y="595525"/>
            <a:ext cx="8752800" cy="36063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pthread_t 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pthread_create(&amp;th_id[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&amp;my_thread0,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pthread_create(&amp;th_id[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&amp;my_thread1,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(flag[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 || flag[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%i\n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,sh);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ECE75D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70025" y="130725"/>
            <a:ext cx="8687700" cy="48504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&lt;pthread.h&gt;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sh=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pthread_barrier_t  barrier;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 my_thread0( 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(;i&lt;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;i++, sh++)sleep(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pthread_barrier_wait(&amp;barrier);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 my_thread1(){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(;i&lt;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;i++,sh+=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pthread_barrier_wait(&amp;barrier);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highlight>
                <a:srgbClr val="ECE75D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167600" y="522725"/>
            <a:ext cx="8901900" cy="42285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pthread_t 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pthread_barrier_init(&amp;barrier, </a:t>
            </a:r>
            <a:r>
              <a:rPr b="1"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pthread_create(&amp;th_id[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&amp;my_thread0,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pthread_create(&amp;th_id[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&amp;my_thread1,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pthread_barrier_wait(&amp;barrier);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%i\n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,sh);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pthread_barrier_destroy(&amp;barrier);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ECE75D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4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152400"/>
            <a:ext cx="294044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0893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812825" y="74575"/>
            <a:ext cx="2376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5"/>
          <p:cNvSpPr txBox="1"/>
          <p:nvPr/>
        </p:nvSpPr>
        <p:spPr>
          <a:xfrm>
            <a:off x="3346225" y="152400"/>
            <a:ext cx="3000000" cy="21444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Совместно используемые ресурсы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Адресное пр-во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Глобальные переменные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Открытые файлы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Учетная информация</a:t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2965225" y="2743200"/>
            <a:ext cx="3000000" cy="18645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Индивидуальные элементы потоков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Счётчик команд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Регистры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Стек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Состояние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067575" y="96625"/>
            <a:ext cx="7120200" cy="5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Многопоточная программа</a:t>
            </a:r>
            <a:endParaRPr b="1"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07025"/>
            <a:ext cx="5910167" cy="359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367" y="2559625"/>
            <a:ext cx="3035836" cy="24649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59925" y="862500"/>
            <a:ext cx="8586900" cy="36063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&lt;pthread.h&gt;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(*fun)(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*, 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q=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g(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str, 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p){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*p=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%s\t%d\n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str, q);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rgbClr val="ECE75D"/>
              </a:highlight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59925" y="96625"/>
            <a:ext cx="8586900" cy="5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Пример: интерфейс POSIX </a:t>
            </a:r>
            <a:r>
              <a:rPr b="1" lang="en" sz="2400">
                <a:solidFill>
                  <a:schemeClr val="dk1"/>
                </a:solidFill>
              </a:rPr>
              <a:t>T</a:t>
            </a:r>
            <a:r>
              <a:rPr b="1" lang="en" sz="2400">
                <a:solidFill>
                  <a:schemeClr val="dk1"/>
                </a:solidFill>
              </a:rPr>
              <a:t>hreads (Pthreads)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04225" y="425800"/>
            <a:ext cx="8744700" cy="42594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my_thread(</a:t>
            </a:r>
            <a:r>
              <a:rPr b="1"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*);</a:t>
            </a:r>
            <a:endParaRPr b="1" sz="2000">
              <a:solidFill>
                <a:srgbClr val="18B2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B2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pthread_t  th_id;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pthread_create(&amp;th_id,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my_thread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*)g);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(q){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"parent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\t%d\n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,q);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ECE75D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69225" y="403375"/>
            <a:ext cx="8754000" cy="35130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my_thread(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pg){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counter=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(q){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"child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sleep(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(counter++&gt;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((fun)pg)(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"thread_is_over!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&amp;q);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24925" y="4168500"/>
            <a:ext cx="8698200" cy="4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gcc lab8a.c -lpthread -o lab8a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59925" y="1254725"/>
            <a:ext cx="8586900" cy="29841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&lt;thread&gt;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</a:t>
            </a:r>
            <a:endParaRPr sz="2000">
              <a:solidFill>
                <a:srgbClr val="B21818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(*fun)(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g(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 str){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%s\n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, str);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ECE75D"/>
              </a:highlight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59925" y="96625"/>
            <a:ext cx="8586900" cy="5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Пример: интерфейс C++11 &lt;thread&gt;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59925" y="250975"/>
            <a:ext cx="8679900" cy="38550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my_thread(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std::thread  th(my_thread, (</a:t>
            </a:r>
            <a:r>
              <a:rPr lang="en" sz="2000">
                <a:solidFill>
                  <a:srgbClr val="18B2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*)g);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"thread's been created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th.join();</a:t>
            </a:r>
            <a:endParaRPr b="1"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"parent</a:t>
            </a:r>
            <a:r>
              <a:rPr lang="en" sz="2000">
                <a:solidFill>
                  <a:srgbClr val="B218B2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