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C716FF-82C2-4E39-9A1E-4B3C1FA21480}">
  <a:tblStyle styleId="{94C716FF-82C2-4E39-9A1E-4B3C1FA2148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0bdc7bc9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0bdc7bc9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6cd4c6b8fc_2_371:notes"/>
          <p:cNvSpPr/>
          <p:nvPr>
            <p:ph idx="2" type="sldImg"/>
          </p:nvPr>
        </p:nvSpPr>
        <p:spPr>
          <a:xfrm>
            <a:off x="-13764150" y="-11796712"/>
            <a:ext cx="15726900" cy="1248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7" name="Google Shape;207;g16cd4c6b8fc_2_371:notes"/>
          <p:cNvSpPr txBox="1"/>
          <p:nvPr>
            <p:ph idx="1" type="body"/>
          </p:nvPr>
        </p:nvSpPr>
        <p:spPr>
          <a:xfrm>
            <a:off x="685800" y="4343400"/>
            <a:ext cx="5481600" cy="41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6cd4c6b8fc_2_405:notes"/>
          <p:cNvSpPr/>
          <p:nvPr>
            <p:ph idx="2" type="sldImg"/>
          </p:nvPr>
        </p:nvSpPr>
        <p:spPr>
          <a:xfrm>
            <a:off x="-13764150" y="-11796712"/>
            <a:ext cx="15726900" cy="1248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6" name="Google Shape;226;g16cd4c6b8fc_2_405:notes"/>
          <p:cNvSpPr txBox="1"/>
          <p:nvPr>
            <p:ph idx="1" type="body"/>
          </p:nvPr>
        </p:nvSpPr>
        <p:spPr>
          <a:xfrm>
            <a:off x="685800" y="4343400"/>
            <a:ext cx="5481600" cy="41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6cd4c6b8fc_2_193:notes"/>
          <p:cNvSpPr/>
          <p:nvPr>
            <p:ph idx="2" type="sldImg"/>
          </p:nvPr>
        </p:nvSpPr>
        <p:spPr>
          <a:xfrm>
            <a:off x="-13764150" y="-11796712"/>
            <a:ext cx="15726900" cy="1248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9" name="Google Shape;249;g16cd4c6b8fc_2_193:notes"/>
          <p:cNvSpPr txBox="1"/>
          <p:nvPr>
            <p:ph idx="1" type="body"/>
          </p:nvPr>
        </p:nvSpPr>
        <p:spPr>
          <a:xfrm>
            <a:off x="685800" y="4343400"/>
            <a:ext cx="5481600" cy="41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6cd4c6b8fc_2_443:notes"/>
          <p:cNvSpPr/>
          <p:nvPr>
            <p:ph idx="2" type="sldImg"/>
          </p:nvPr>
        </p:nvSpPr>
        <p:spPr>
          <a:xfrm>
            <a:off x="-13764150" y="-11796712"/>
            <a:ext cx="15726900" cy="1248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7" name="Google Shape;287;g16cd4c6b8fc_2_443:notes"/>
          <p:cNvSpPr txBox="1"/>
          <p:nvPr>
            <p:ph idx="1" type="body"/>
          </p:nvPr>
        </p:nvSpPr>
        <p:spPr>
          <a:xfrm>
            <a:off x="685800" y="4343400"/>
            <a:ext cx="5481600" cy="41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6cd4c6b8fc_2_505:notes"/>
          <p:cNvSpPr/>
          <p:nvPr>
            <p:ph idx="2" type="sldImg"/>
          </p:nvPr>
        </p:nvSpPr>
        <p:spPr>
          <a:xfrm>
            <a:off x="-13764150" y="-11796712"/>
            <a:ext cx="15726900" cy="1248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3" name="Google Shape;293;g16cd4c6b8fc_2_505:notes"/>
          <p:cNvSpPr txBox="1"/>
          <p:nvPr>
            <p:ph idx="1" type="body"/>
          </p:nvPr>
        </p:nvSpPr>
        <p:spPr>
          <a:xfrm>
            <a:off x="685800" y="4343400"/>
            <a:ext cx="5481600" cy="41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6cd4c6b8fc_2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6cd4c6b8fc_2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cd4c6b8fc_2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6cd4c6b8fc_2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cd4c6b8fc_2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6cd4c6b8fc_2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cd4c6b8fc_2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6cd4c6b8fc_2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6cd4c6b8fc_2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6cd4c6b8fc_2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6cd4c6b8fc_2_106:notes"/>
          <p:cNvSpPr/>
          <p:nvPr>
            <p:ph idx="2" type="sldImg"/>
          </p:nvPr>
        </p:nvSpPr>
        <p:spPr>
          <a:xfrm>
            <a:off x="-13764150" y="-11796712"/>
            <a:ext cx="15726900" cy="1248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1" name="Google Shape;141;g16cd4c6b8fc_2_106:notes"/>
          <p:cNvSpPr txBox="1"/>
          <p:nvPr>
            <p:ph idx="1" type="body"/>
          </p:nvPr>
        </p:nvSpPr>
        <p:spPr>
          <a:xfrm>
            <a:off x="685800" y="4343400"/>
            <a:ext cx="5481600" cy="41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6cd4c6b8fc_2_322:notes"/>
          <p:cNvSpPr/>
          <p:nvPr>
            <p:ph idx="2" type="sldImg"/>
          </p:nvPr>
        </p:nvSpPr>
        <p:spPr>
          <a:xfrm>
            <a:off x="-13764150" y="-11796712"/>
            <a:ext cx="15726900" cy="1248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8" name="Google Shape;188;g16cd4c6b8fc_2_322:notes"/>
          <p:cNvSpPr txBox="1"/>
          <p:nvPr>
            <p:ph idx="1" type="body"/>
          </p:nvPr>
        </p:nvSpPr>
        <p:spPr>
          <a:xfrm>
            <a:off x="685800" y="4343400"/>
            <a:ext cx="5481600" cy="41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6cd4c6b8fc_2_347:notes"/>
          <p:cNvSpPr/>
          <p:nvPr>
            <p:ph idx="2" type="sldImg"/>
          </p:nvPr>
        </p:nvSpPr>
        <p:spPr>
          <a:xfrm>
            <a:off x="-13764150" y="-11796712"/>
            <a:ext cx="15726900" cy="1248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8" name="Google Shape;198;g16cd4c6b8fc_2_347:notes"/>
          <p:cNvSpPr txBox="1"/>
          <p:nvPr>
            <p:ph idx="1" type="body"/>
          </p:nvPr>
        </p:nvSpPr>
        <p:spPr>
          <a:xfrm>
            <a:off x="685800" y="4343400"/>
            <a:ext cx="5481600" cy="41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683919"/>
            <a:ext cx="21273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683919"/>
            <a:ext cx="28893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683919"/>
            <a:ext cx="21273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0" type="dt"/>
          </p:nvPr>
        </p:nvSpPr>
        <p:spPr>
          <a:xfrm>
            <a:off x="457200" y="4683919"/>
            <a:ext cx="21273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124200" y="4683919"/>
            <a:ext cx="28893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553200" y="4683919"/>
            <a:ext cx="21273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0C3A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99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33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3300" cy="3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683919"/>
            <a:ext cx="21273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683919"/>
            <a:ext cx="28893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683919"/>
            <a:ext cx="21273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04275" y="1453675"/>
            <a:ext cx="8715600" cy="1118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Образ программы в памяти</a:t>
            </a:r>
            <a:r>
              <a:rPr lang="en" sz="3000">
                <a:solidFill>
                  <a:schemeClr val="dk1"/>
                </a:solidFill>
              </a:rPr>
              <a:t>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Механизм виртуальной памяти.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435425" y="159025"/>
            <a:ext cx="8397000" cy="738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Лекция 7</a:t>
            </a:r>
            <a:endParaRPr b="1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99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/>
        </p:nvSpPr>
        <p:spPr>
          <a:xfrm>
            <a:off x="228600" y="95250"/>
            <a:ext cx="8610600" cy="833400"/>
          </a:xfrm>
          <a:prstGeom prst="rect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Таблица страниц</a:t>
            </a:r>
            <a:r>
              <a:rPr b="0" i="0" lang="e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устанавливает соответствие между страницами и страничными кадрами.</a:t>
            </a:r>
            <a:endParaRPr/>
          </a:p>
        </p:txBody>
      </p:sp>
      <p:graphicFrame>
        <p:nvGraphicFramePr>
          <p:cNvPr id="210" name="Google Shape;210;p25"/>
          <p:cNvGraphicFramePr/>
          <p:nvPr/>
        </p:nvGraphicFramePr>
        <p:xfrm>
          <a:off x="152400" y="106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{94C716FF-82C2-4E39-9A1E-4B3C1FA21480}</a:tableStyleId>
              </a:tblPr>
              <a:tblGrid>
                <a:gridCol w="1603150"/>
                <a:gridCol w="1483550"/>
                <a:gridCol w="1409100"/>
              </a:tblGrid>
              <a:tr h="89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Виртуальная страница</a:t>
                      </a:r>
                      <a:endParaRPr sz="1100"/>
                    </a:p>
                  </a:txBody>
                  <a:tcPr marT="4655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Страничный кадр</a:t>
                      </a:r>
                      <a:endParaRPr sz="1100"/>
                    </a:p>
                  </a:txBody>
                  <a:tcPr marT="4655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Бит присутствия</a:t>
                      </a:r>
                      <a:endParaRPr sz="1100"/>
                    </a:p>
                  </a:txBody>
                  <a:tcPr marT="4655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100"/>
                    </a:p>
                  </a:txBody>
                  <a:tcPr marT="4655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100"/>
                    </a:p>
                  </a:txBody>
                  <a:tcPr marT="4655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100"/>
                    </a:p>
                  </a:txBody>
                  <a:tcPr marT="4655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100"/>
                    </a:p>
                  </a:txBody>
                  <a:tcPr marT="4655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/>
                    </a:p>
                  </a:txBody>
                  <a:tcPr marT="4655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/>
                    </a:p>
                  </a:txBody>
                  <a:tcPr marT="4655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100"/>
                    </a:p>
                  </a:txBody>
                  <a:tcPr marT="4655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100"/>
                    </a:p>
                  </a:txBody>
                  <a:tcPr marT="4655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/>
                    </a:p>
                  </a:txBody>
                  <a:tcPr marT="4655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100"/>
                    </a:p>
                  </a:txBody>
                  <a:tcPr marT="4655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100"/>
                    </a:p>
                  </a:txBody>
                  <a:tcPr marT="4655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/>
                    </a:p>
                  </a:txBody>
                  <a:tcPr marT="4655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100"/>
                    </a:p>
                  </a:txBody>
                  <a:tcPr marT="4655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/>
                    </a:p>
                  </a:txBody>
                  <a:tcPr marT="4655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/>
                    </a:p>
                  </a:txBody>
                  <a:tcPr marT="4655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100"/>
                    </a:p>
                  </a:txBody>
                  <a:tcPr marT="4655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100"/>
                    </a:p>
                  </a:txBody>
                  <a:tcPr marT="4655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/>
                    </a:p>
                  </a:txBody>
                  <a:tcPr marT="4655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100"/>
                    </a:p>
                  </a:txBody>
                  <a:tcPr marT="4655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/>
                    </a:p>
                  </a:txBody>
                  <a:tcPr marT="4655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/>
                    </a:p>
                  </a:txBody>
                  <a:tcPr marT="4655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/>
                    </a:p>
                  </a:txBody>
                  <a:tcPr marT="4655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/>
                    </a:p>
                  </a:txBody>
                  <a:tcPr marT="4655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/>
                    </a:p>
                  </a:txBody>
                  <a:tcPr marT="4655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/>
                    </a:p>
                  </a:txBody>
                  <a:tcPr marT="4655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/>
                    </a:p>
                  </a:txBody>
                  <a:tcPr marT="4655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/>
                    </a:p>
                  </a:txBody>
                  <a:tcPr marT="4655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11" name="Google Shape;211;p25"/>
          <p:cNvGrpSpPr/>
          <p:nvPr/>
        </p:nvGrpSpPr>
        <p:grpSpPr>
          <a:xfrm>
            <a:off x="4724400" y="2686050"/>
            <a:ext cx="3810000" cy="1743075"/>
            <a:chOff x="2928" y="2256"/>
            <a:chExt cx="2400" cy="1464"/>
          </a:xfrm>
        </p:grpSpPr>
        <p:sp>
          <p:nvSpPr>
            <p:cNvPr id="212" name="Google Shape;212;p25"/>
            <p:cNvSpPr txBox="1"/>
            <p:nvPr/>
          </p:nvSpPr>
          <p:spPr>
            <a:xfrm>
              <a:off x="2928" y="3420"/>
              <a:ext cx="2400" cy="300"/>
            </a:xfrm>
            <a:prstGeom prst="rect">
              <a:avLst/>
            </a:prstGeom>
            <a:solidFill>
              <a:srgbClr val="BBE0E3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Виртуальная страница 1</a:t>
              </a:r>
              <a:endParaRPr/>
            </a:p>
          </p:txBody>
        </p:sp>
        <p:sp>
          <p:nvSpPr>
            <p:cNvPr id="213" name="Google Shape;213;p25"/>
            <p:cNvSpPr txBox="1"/>
            <p:nvPr/>
          </p:nvSpPr>
          <p:spPr>
            <a:xfrm>
              <a:off x="2928" y="3126"/>
              <a:ext cx="2400" cy="300"/>
            </a:xfrm>
            <a:prstGeom prst="rect">
              <a:avLst/>
            </a:prstGeom>
            <a:solidFill>
              <a:srgbClr val="BBE0E3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Виртуальная страница 0</a:t>
              </a:r>
              <a:endParaRPr/>
            </a:p>
          </p:txBody>
        </p:sp>
        <p:sp>
          <p:nvSpPr>
            <p:cNvPr id="214" name="Google Shape;214;p25"/>
            <p:cNvSpPr txBox="1"/>
            <p:nvPr/>
          </p:nvSpPr>
          <p:spPr>
            <a:xfrm>
              <a:off x="2928" y="2844"/>
              <a:ext cx="2400" cy="300"/>
            </a:xfrm>
            <a:prstGeom prst="rect">
              <a:avLst/>
            </a:prstGeom>
            <a:solidFill>
              <a:srgbClr val="BBE0E3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Виртуальная страница 3</a:t>
              </a:r>
              <a:endParaRPr/>
            </a:p>
          </p:txBody>
        </p:sp>
        <p:sp>
          <p:nvSpPr>
            <p:cNvPr id="215" name="Google Shape;215;p25"/>
            <p:cNvSpPr txBox="1"/>
            <p:nvPr/>
          </p:nvSpPr>
          <p:spPr>
            <a:xfrm>
              <a:off x="2928" y="2550"/>
              <a:ext cx="2400" cy="300"/>
            </a:xfrm>
            <a:prstGeom prst="rect">
              <a:avLst/>
            </a:prstGeom>
            <a:solidFill>
              <a:srgbClr val="BBE0E3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Виртуальная страница 6</a:t>
              </a:r>
              <a:endParaRPr/>
            </a:p>
          </p:txBody>
        </p:sp>
        <p:sp>
          <p:nvSpPr>
            <p:cNvPr id="216" name="Google Shape;216;p25"/>
            <p:cNvSpPr txBox="1"/>
            <p:nvPr/>
          </p:nvSpPr>
          <p:spPr>
            <a:xfrm>
              <a:off x="2928" y="2256"/>
              <a:ext cx="2400" cy="300"/>
            </a:xfrm>
            <a:prstGeom prst="rect">
              <a:avLst/>
            </a:prstGeom>
            <a:solidFill>
              <a:srgbClr val="BBE0E3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Виртуальная страница 5</a:t>
              </a:r>
              <a:endParaRPr/>
            </a:p>
          </p:txBody>
        </p:sp>
      </p:grpSp>
      <p:sp>
        <p:nvSpPr>
          <p:cNvPr id="217" name="Google Shape;217;p25"/>
          <p:cNvSpPr txBox="1"/>
          <p:nvPr/>
        </p:nvSpPr>
        <p:spPr>
          <a:xfrm>
            <a:off x="4724400" y="2286000"/>
            <a:ext cx="340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Физическая память</a:t>
            </a:r>
            <a:endParaRPr/>
          </a:p>
        </p:txBody>
      </p:sp>
      <p:sp>
        <p:nvSpPr>
          <p:cNvPr id="218" name="Google Shape;218;p25"/>
          <p:cNvSpPr txBox="1"/>
          <p:nvPr/>
        </p:nvSpPr>
        <p:spPr>
          <a:xfrm>
            <a:off x="8229600" y="2286000"/>
            <a:ext cx="9906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Кадр</a:t>
            </a:r>
            <a:endParaRPr/>
          </a:p>
        </p:txBody>
      </p:sp>
      <p:sp>
        <p:nvSpPr>
          <p:cNvPr id="219" name="Google Shape;219;p25"/>
          <p:cNvSpPr txBox="1"/>
          <p:nvPr/>
        </p:nvSpPr>
        <p:spPr>
          <a:xfrm>
            <a:off x="8458200" y="2686050"/>
            <a:ext cx="381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20" name="Google Shape;220;p25"/>
          <p:cNvSpPr txBox="1"/>
          <p:nvPr/>
        </p:nvSpPr>
        <p:spPr>
          <a:xfrm>
            <a:off x="8458200" y="3028950"/>
            <a:ext cx="381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21" name="Google Shape;221;p25"/>
          <p:cNvSpPr txBox="1"/>
          <p:nvPr/>
        </p:nvSpPr>
        <p:spPr>
          <a:xfrm>
            <a:off x="8458200" y="3371850"/>
            <a:ext cx="381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22" name="Google Shape;222;p25"/>
          <p:cNvSpPr txBox="1"/>
          <p:nvPr/>
        </p:nvSpPr>
        <p:spPr>
          <a:xfrm>
            <a:off x="8458200" y="3714750"/>
            <a:ext cx="381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23" name="Google Shape;223;p25"/>
          <p:cNvSpPr txBox="1"/>
          <p:nvPr/>
        </p:nvSpPr>
        <p:spPr>
          <a:xfrm>
            <a:off x="8458200" y="4057650"/>
            <a:ext cx="381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99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/>
        </p:nvSpPr>
        <p:spPr>
          <a:xfrm>
            <a:off x="76200" y="228600"/>
            <a:ext cx="8991600" cy="1202700"/>
          </a:xfrm>
          <a:prstGeom prst="rect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Отображением виртуальной памяти на физические адреса занимается диспетчер виртуальной памяти –</a:t>
            </a:r>
            <a:r>
              <a:rPr b="0" i="1" lang="e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VMM (Virtual Memory Management</a:t>
            </a:r>
            <a:r>
              <a:rPr b="0" i="0" lang="e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/>
          </a:p>
        </p:txBody>
      </p:sp>
      <p:sp>
        <p:nvSpPr>
          <p:cNvPr id="229" name="Google Shape;229;p26"/>
          <p:cNvSpPr txBox="1"/>
          <p:nvPr/>
        </p:nvSpPr>
        <p:spPr>
          <a:xfrm>
            <a:off x="76200" y="1433513"/>
            <a:ext cx="8991600" cy="833400"/>
          </a:xfrm>
          <a:prstGeom prst="rect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Аппаратной реализацией </a:t>
            </a:r>
            <a:r>
              <a:rPr b="0" i="1" lang="e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VMM </a:t>
            </a:r>
            <a:r>
              <a:rPr b="0" i="0" lang="e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является</a:t>
            </a:r>
            <a:r>
              <a:rPr b="0" i="1" lang="e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MMU (Memory Management Unit),</a:t>
            </a:r>
            <a:r>
              <a:rPr b="0" i="0" lang="e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расположенный на чипе процессора. </a:t>
            </a:r>
            <a:endParaRPr/>
          </a:p>
        </p:txBody>
      </p:sp>
      <p:graphicFrame>
        <p:nvGraphicFramePr>
          <p:cNvPr id="230" name="Google Shape;230;p26"/>
          <p:cNvGraphicFramePr/>
          <p:nvPr/>
        </p:nvGraphicFramePr>
        <p:xfrm>
          <a:off x="762000" y="34325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{94C716FF-82C2-4E39-9A1E-4B3C1FA21480}</a:tableStyleId>
              </a:tblPr>
              <a:tblGrid>
                <a:gridCol w="703250"/>
                <a:gridCol w="701675"/>
                <a:gridCol w="703250"/>
                <a:gridCol w="703250"/>
                <a:gridCol w="701675"/>
                <a:gridCol w="703250"/>
                <a:gridCol w="703250"/>
                <a:gridCol w="701675"/>
                <a:gridCol w="703250"/>
              </a:tblGrid>
              <a:tr h="34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/>
                    </a:p>
                  </a:txBody>
                  <a:tcPr marT="51100" marB="35100" marR="90000" marL="90000">
                    <a:lnL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/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/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/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/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/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/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/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100"/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1100" marB="35100" marR="90000" marL="90000">
                    <a:lnL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/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1100" marB="35100" marR="90000" marL="90000">
                    <a:lnL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/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1" name="Google Shape;231;p26"/>
          <p:cNvGraphicFramePr/>
          <p:nvPr/>
        </p:nvGraphicFramePr>
        <p:xfrm>
          <a:off x="1524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{94C716FF-82C2-4E39-9A1E-4B3C1FA21480}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/>
                    </a:p>
                  </a:txBody>
                  <a:tcPr marT="51100" marB="35100" marR="90000" marL="90000">
                    <a:lnL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/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/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100"/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/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/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/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/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100"/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/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/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/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/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/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/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/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2" name="Google Shape;232;p26"/>
          <p:cNvSpPr/>
          <p:nvPr/>
        </p:nvSpPr>
        <p:spPr>
          <a:xfrm rot="-5400000">
            <a:off x="1590600" y="1419150"/>
            <a:ext cx="171600" cy="3048000"/>
          </a:xfrm>
          <a:prstGeom prst="leftBrace">
            <a:avLst>
              <a:gd fmla="val 1800" name="adj1"/>
              <a:gd fmla="val 10023" name="adj2"/>
            </a:avLst>
          </a:prstGeom>
          <a:noFill/>
          <a:ln cap="sq" cmpd="sng" w="190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6"/>
          <p:cNvSpPr txBox="1"/>
          <p:nvPr/>
        </p:nvSpPr>
        <p:spPr>
          <a:xfrm>
            <a:off x="228600" y="2971800"/>
            <a:ext cx="28956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 бит - страница</a:t>
            </a:r>
            <a:endParaRPr/>
          </a:p>
        </p:txBody>
      </p:sp>
      <p:sp>
        <p:nvSpPr>
          <p:cNvPr id="234" name="Google Shape;234;p26"/>
          <p:cNvSpPr/>
          <p:nvPr/>
        </p:nvSpPr>
        <p:spPr>
          <a:xfrm rot="-5400000">
            <a:off x="4638600" y="1419150"/>
            <a:ext cx="171600" cy="3048000"/>
          </a:xfrm>
          <a:prstGeom prst="leftBrace">
            <a:avLst>
              <a:gd fmla="val 1800" name="adj1"/>
              <a:gd fmla="val 10023" name="adj2"/>
            </a:avLst>
          </a:prstGeom>
          <a:noFill/>
          <a:ln cap="sq" cmpd="sng" w="190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6"/>
          <p:cNvSpPr txBox="1"/>
          <p:nvPr/>
        </p:nvSpPr>
        <p:spPr>
          <a:xfrm>
            <a:off x="3190875" y="2950369"/>
            <a:ext cx="28956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бит - смещение</a:t>
            </a:r>
            <a:endParaRPr/>
          </a:p>
        </p:txBody>
      </p:sp>
      <p:graphicFrame>
        <p:nvGraphicFramePr>
          <p:cNvPr id="236" name="Google Shape;236;p26"/>
          <p:cNvGraphicFramePr/>
          <p:nvPr/>
        </p:nvGraphicFramePr>
        <p:xfrm>
          <a:off x="4343400" y="45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{94C716FF-82C2-4E39-9A1E-4B3C1FA21480}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/>
                    </a:p>
                  </a:txBody>
                  <a:tcPr marT="51100" marB="35100" marR="90000" marL="90000">
                    <a:lnL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/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/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100"/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/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/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/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/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/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/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/>
                    </a:p>
                  </a:txBody>
                  <a:tcPr marT="51100" marB="351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7" name="Google Shape;237;p26"/>
          <p:cNvSpPr/>
          <p:nvPr/>
        </p:nvSpPr>
        <p:spPr>
          <a:xfrm rot="-5400000">
            <a:off x="6924600" y="3476550"/>
            <a:ext cx="171600" cy="3048000"/>
          </a:xfrm>
          <a:prstGeom prst="leftBrace">
            <a:avLst>
              <a:gd fmla="val 1800" name="adj1"/>
              <a:gd fmla="val 10023" name="adj2"/>
            </a:avLst>
          </a:prstGeom>
          <a:noFill/>
          <a:ln cap="sq" cmpd="sng" w="190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6"/>
          <p:cNvSpPr/>
          <p:nvPr/>
        </p:nvSpPr>
        <p:spPr>
          <a:xfrm rot="-5400000">
            <a:off x="4829100" y="4429050"/>
            <a:ext cx="171600" cy="1143000"/>
          </a:xfrm>
          <a:prstGeom prst="leftBrace">
            <a:avLst>
              <a:gd fmla="val 1800" name="adj1"/>
              <a:gd fmla="val 10023" name="adj2"/>
            </a:avLst>
          </a:prstGeom>
          <a:noFill/>
          <a:ln cap="sq" cmpd="sng" w="190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7146925" y="3284934"/>
            <a:ext cx="1842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6"/>
          <p:cNvSpPr txBox="1"/>
          <p:nvPr/>
        </p:nvSpPr>
        <p:spPr>
          <a:xfrm>
            <a:off x="7162800" y="3429000"/>
            <a:ext cx="17526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Страница</a:t>
            </a:r>
            <a:endParaRPr/>
          </a:p>
        </p:txBody>
      </p:sp>
      <p:sp>
        <p:nvSpPr>
          <p:cNvPr id="241" name="Google Shape;241;p26"/>
          <p:cNvSpPr txBox="1"/>
          <p:nvPr/>
        </p:nvSpPr>
        <p:spPr>
          <a:xfrm>
            <a:off x="7162800" y="4114800"/>
            <a:ext cx="19812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Присутствие</a:t>
            </a:r>
            <a:endParaRPr/>
          </a:p>
        </p:txBody>
      </p:sp>
      <p:sp>
        <p:nvSpPr>
          <p:cNvPr id="242" name="Google Shape;242;p26"/>
          <p:cNvSpPr txBox="1"/>
          <p:nvPr/>
        </p:nvSpPr>
        <p:spPr>
          <a:xfrm>
            <a:off x="7162800" y="3771900"/>
            <a:ext cx="17526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Кадр</a:t>
            </a:r>
            <a:endParaRPr/>
          </a:p>
        </p:txBody>
      </p:sp>
      <p:sp>
        <p:nvSpPr>
          <p:cNvPr id="243" name="Google Shape;243;p26"/>
          <p:cNvSpPr txBox="1"/>
          <p:nvPr/>
        </p:nvSpPr>
        <p:spPr>
          <a:xfrm>
            <a:off x="6477000" y="2400300"/>
            <a:ext cx="24384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Виртуальный адрес</a:t>
            </a:r>
            <a:endParaRPr/>
          </a:p>
        </p:txBody>
      </p:sp>
      <p:cxnSp>
        <p:nvCxnSpPr>
          <p:cNvPr id="244" name="Google Shape;244;p26"/>
          <p:cNvCxnSpPr/>
          <p:nvPr/>
        </p:nvCxnSpPr>
        <p:spPr>
          <a:xfrm flipH="1">
            <a:off x="6322887" y="2686050"/>
            <a:ext cx="308100" cy="1200"/>
          </a:xfrm>
          <a:prstGeom prst="straightConnector1">
            <a:avLst/>
          </a:prstGeom>
          <a:noFill/>
          <a:ln cap="sq" cmpd="sng" w="381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45" name="Google Shape;245;p26"/>
          <p:cNvSpPr txBox="1"/>
          <p:nvPr/>
        </p:nvSpPr>
        <p:spPr>
          <a:xfrm>
            <a:off x="1143000" y="4572000"/>
            <a:ext cx="28194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Физический адрес</a:t>
            </a:r>
            <a:endParaRPr/>
          </a:p>
        </p:txBody>
      </p:sp>
      <p:cxnSp>
        <p:nvCxnSpPr>
          <p:cNvPr id="246" name="Google Shape;246;p26"/>
          <p:cNvCxnSpPr/>
          <p:nvPr/>
        </p:nvCxnSpPr>
        <p:spPr>
          <a:xfrm>
            <a:off x="3962400" y="4743450"/>
            <a:ext cx="304800" cy="1200"/>
          </a:xfrm>
          <a:prstGeom prst="straightConnector1">
            <a:avLst/>
          </a:prstGeom>
          <a:noFill/>
          <a:ln cap="sq" cmpd="sng" w="381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99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/>
          <p:nvPr/>
        </p:nvSpPr>
        <p:spPr>
          <a:xfrm>
            <a:off x="5651500" y="215503"/>
            <a:ext cx="2952900" cy="4860300"/>
          </a:xfrm>
          <a:prstGeom prst="rect">
            <a:avLst/>
          </a:prstGeom>
          <a:solidFill>
            <a:srgbClr val="FFCC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7"/>
          <p:cNvSpPr/>
          <p:nvPr/>
        </p:nvSpPr>
        <p:spPr>
          <a:xfrm>
            <a:off x="144462" y="215503"/>
            <a:ext cx="2952900" cy="4860300"/>
          </a:xfrm>
          <a:prstGeom prst="rect">
            <a:avLst/>
          </a:prstGeom>
          <a:solidFill>
            <a:srgbClr val="FFCC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7"/>
          <p:cNvSpPr/>
          <p:nvPr/>
        </p:nvSpPr>
        <p:spPr>
          <a:xfrm>
            <a:off x="1266825" y="1659731"/>
            <a:ext cx="1716000" cy="3343200"/>
          </a:xfrm>
          <a:prstGeom prst="rect">
            <a:avLst/>
          </a:prstGeom>
          <a:solidFill>
            <a:srgbClr val="CFE7F5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7"/>
          <p:cNvSpPr txBox="1"/>
          <p:nvPr/>
        </p:nvSpPr>
        <p:spPr>
          <a:xfrm>
            <a:off x="1266825" y="2964723"/>
            <a:ext cx="1716000" cy="323700"/>
          </a:xfrm>
          <a:prstGeom prst="rect">
            <a:avLst/>
          </a:prstGeom>
          <a:solidFill>
            <a:srgbClr val="DDDDDD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Вирт. Стр.1</a:t>
            </a:r>
            <a:endParaRPr sz="1300"/>
          </a:p>
        </p:txBody>
      </p:sp>
      <p:sp>
        <p:nvSpPr>
          <p:cNvPr id="255" name="Google Shape;255;p27"/>
          <p:cNvSpPr txBox="1"/>
          <p:nvPr/>
        </p:nvSpPr>
        <p:spPr>
          <a:xfrm>
            <a:off x="1266825" y="3546759"/>
            <a:ext cx="1716000" cy="323700"/>
          </a:xfrm>
          <a:prstGeom prst="rect">
            <a:avLst/>
          </a:prstGeom>
          <a:solidFill>
            <a:srgbClr val="DDDDDD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Вирт. Стр.2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1266825" y="4345773"/>
            <a:ext cx="1716000" cy="323700"/>
          </a:xfrm>
          <a:prstGeom prst="rect">
            <a:avLst/>
          </a:prstGeom>
          <a:solidFill>
            <a:srgbClr val="DDDDDD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Вирт. Стр.8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3514725" y="1835944"/>
            <a:ext cx="1714500" cy="3239700"/>
          </a:xfrm>
          <a:prstGeom prst="rect">
            <a:avLst/>
          </a:prstGeom>
          <a:solidFill>
            <a:srgbClr val="FF0000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3514725" y="2710789"/>
            <a:ext cx="1714500" cy="323700"/>
          </a:xfrm>
          <a:prstGeom prst="rect">
            <a:avLst/>
          </a:prstGeom>
          <a:solidFill>
            <a:srgbClr val="DDDDDD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Физ. Стр.4</a:t>
            </a:r>
            <a:endParaRPr sz="1300"/>
          </a:p>
        </p:txBody>
      </p:sp>
      <p:sp>
        <p:nvSpPr>
          <p:cNvPr id="259" name="Google Shape;259;p27"/>
          <p:cNvSpPr txBox="1"/>
          <p:nvPr/>
        </p:nvSpPr>
        <p:spPr>
          <a:xfrm>
            <a:off x="3514725" y="3301674"/>
            <a:ext cx="1714500" cy="323700"/>
          </a:xfrm>
          <a:prstGeom prst="rect">
            <a:avLst/>
          </a:prstGeom>
          <a:solidFill>
            <a:srgbClr val="DDDDDD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Физ. Стр.6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p27"/>
          <p:cNvCxnSpPr>
            <a:endCxn id="258" idx="1"/>
          </p:cNvCxnSpPr>
          <p:nvPr/>
        </p:nvCxnSpPr>
        <p:spPr>
          <a:xfrm flipH="1" rot="10800000">
            <a:off x="2979825" y="2872639"/>
            <a:ext cx="534900" cy="1587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1" name="Google Shape;261;p27"/>
          <p:cNvCxnSpPr/>
          <p:nvPr/>
        </p:nvCxnSpPr>
        <p:spPr>
          <a:xfrm flipH="1" rot="10800000">
            <a:off x="2979737" y="3070106"/>
            <a:ext cx="556500" cy="2184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2" name="Google Shape;262;p27"/>
          <p:cNvCxnSpPr/>
          <p:nvPr/>
        </p:nvCxnSpPr>
        <p:spPr>
          <a:xfrm flipH="1" rot="10800000">
            <a:off x="2979737" y="3366956"/>
            <a:ext cx="533400" cy="930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3" name="Google Shape;263;p27"/>
          <p:cNvCxnSpPr/>
          <p:nvPr/>
        </p:nvCxnSpPr>
        <p:spPr>
          <a:xfrm flipH="1" rot="10800000">
            <a:off x="2979737" y="3624131"/>
            <a:ext cx="533400" cy="930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4" name="Google Shape;264;p27"/>
          <p:cNvCxnSpPr/>
          <p:nvPr/>
        </p:nvCxnSpPr>
        <p:spPr>
          <a:xfrm flipH="1" rot="10800000">
            <a:off x="5227637" y="3023034"/>
            <a:ext cx="603300" cy="6048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5" name="Google Shape;265;p27"/>
          <p:cNvCxnSpPr/>
          <p:nvPr/>
        </p:nvCxnSpPr>
        <p:spPr>
          <a:xfrm flipH="1" rot="10800000">
            <a:off x="5227637" y="3279984"/>
            <a:ext cx="603300" cy="5955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6" name="Google Shape;266;p27"/>
          <p:cNvSpPr/>
          <p:nvPr/>
        </p:nvSpPr>
        <p:spPr>
          <a:xfrm>
            <a:off x="5832475" y="1651396"/>
            <a:ext cx="1716000" cy="3343200"/>
          </a:xfrm>
          <a:prstGeom prst="rect">
            <a:avLst/>
          </a:prstGeom>
          <a:solidFill>
            <a:srgbClr val="CFE7F5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7"/>
          <p:cNvSpPr txBox="1"/>
          <p:nvPr/>
        </p:nvSpPr>
        <p:spPr>
          <a:xfrm>
            <a:off x="5832475" y="2876302"/>
            <a:ext cx="1716000" cy="403800"/>
          </a:xfrm>
          <a:prstGeom prst="rect">
            <a:avLst/>
          </a:prstGeom>
          <a:solidFill>
            <a:srgbClr val="DDDDDD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Вирт. Стр.1</a:t>
            </a:r>
            <a:endParaRPr/>
          </a:p>
        </p:txBody>
      </p:sp>
      <p:sp>
        <p:nvSpPr>
          <p:cNvPr id="268" name="Google Shape;268;p27"/>
          <p:cNvSpPr txBox="1"/>
          <p:nvPr/>
        </p:nvSpPr>
        <p:spPr>
          <a:xfrm>
            <a:off x="5832475" y="3451626"/>
            <a:ext cx="1716000" cy="323700"/>
          </a:xfrm>
          <a:prstGeom prst="rect">
            <a:avLst/>
          </a:prstGeom>
          <a:solidFill>
            <a:srgbClr val="DDDDDD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Вирт. Стр.2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7"/>
          <p:cNvSpPr txBox="1"/>
          <p:nvPr/>
        </p:nvSpPr>
        <p:spPr>
          <a:xfrm>
            <a:off x="5832475" y="4499451"/>
            <a:ext cx="1716000" cy="323700"/>
          </a:xfrm>
          <a:prstGeom prst="rect">
            <a:avLst/>
          </a:prstGeom>
          <a:solidFill>
            <a:srgbClr val="DDDDDD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Вирт. Стр.8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7"/>
          <p:cNvSpPr txBox="1"/>
          <p:nvPr/>
        </p:nvSpPr>
        <p:spPr>
          <a:xfrm>
            <a:off x="3514725" y="2119405"/>
            <a:ext cx="1714500" cy="323700"/>
          </a:xfrm>
          <a:prstGeom prst="rect">
            <a:avLst/>
          </a:prstGeom>
          <a:solidFill>
            <a:srgbClr val="DDDDDD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Физ. Стр.1</a:t>
            </a:r>
            <a:endParaRPr sz="1300"/>
          </a:p>
        </p:txBody>
      </p:sp>
      <p:sp>
        <p:nvSpPr>
          <p:cNvPr id="271" name="Google Shape;271;p27"/>
          <p:cNvSpPr txBox="1"/>
          <p:nvPr/>
        </p:nvSpPr>
        <p:spPr>
          <a:xfrm>
            <a:off x="3514725" y="3617127"/>
            <a:ext cx="1714500" cy="323700"/>
          </a:xfrm>
          <a:prstGeom prst="rect">
            <a:avLst/>
          </a:prstGeom>
          <a:solidFill>
            <a:srgbClr val="DDDDDD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Физ. Стр.7</a:t>
            </a:r>
            <a:endParaRPr/>
          </a:p>
        </p:txBody>
      </p:sp>
      <p:cxnSp>
        <p:nvCxnSpPr>
          <p:cNvPr id="272" name="Google Shape;272;p27"/>
          <p:cNvCxnSpPr/>
          <p:nvPr/>
        </p:nvCxnSpPr>
        <p:spPr>
          <a:xfrm>
            <a:off x="5227637" y="2443163"/>
            <a:ext cx="603300" cy="12669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3" name="Google Shape;273;p27"/>
          <p:cNvCxnSpPr/>
          <p:nvPr/>
        </p:nvCxnSpPr>
        <p:spPr>
          <a:xfrm>
            <a:off x="5227637" y="2185988"/>
            <a:ext cx="603300" cy="12657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aphicFrame>
        <p:nvGraphicFramePr>
          <p:cNvPr id="274" name="Google Shape;274;p27"/>
          <p:cNvGraphicFramePr/>
          <p:nvPr/>
        </p:nvGraphicFramePr>
        <p:xfrm>
          <a:off x="290512" y="3548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{94C716FF-82C2-4E39-9A1E-4B3C1FA21480}</a:tableStyleId>
              </a:tblPr>
              <a:tblGrid>
                <a:gridCol w="720725"/>
                <a:gridCol w="720725"/>
                <a:gridCol w="985825"/>
              </a:tblGrid>
              <a:tr h="24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Стр</a:t>
                      </a:r>
                      <a:endParaRPr sz="11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Фр-м</a:t>
                      </a:r>
                      <a:endParaRPr sz="11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Бит пр.</a:t>
                      </a:r>
                      <a:endParaRPr sz="11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24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4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24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sz="11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1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sz="11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4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1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sz="11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75" name="Google Shape;275;p27"/>
          <p:cNvSpPr/>
          <p:nvPr/>
        </p:nvSpPr>
        <p:spPr>
          <a:xfrm>
            <a:off x="3685198" y="702475"/>
            <a:ext cx="1642500" cy="485700"/>
          </a:xfrm>
          <a:prstGeom prst="wedgeRoundRectCallout">
            <a:avLst>
              <a:gd fmla="val 4594" name="adj1"/>
              <a:gd fmla="val 45826" name="adj2"/>
              <a:gd fmla="val 0" name="adj3"/>
            </a:avLst>
          </a:prstGeom>
          <a:solidFill>
            <a:srgbClr val="FF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Физическая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память</a:t>
            </a:r>
            <a:endParaRPr/>
          </a:p>
        </p:txBody>
      </p:sp>
      <p:graphicFrame>
        <p:nvGraphicFramePr>
          <p:cNvPr id="276" name="Google Shape;276;p27"/>
          <p:cNvGraphicFramePr/>
          <p:nvPr/>
        </p:nvGraphicFramePr>
        <p:xfrm>
          <a:off x="290512" y="2976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{94C716FF-82C2-4E39-9A1E-4B3C1FA21480}</a:tableStyleId>
              </a:tblPr>
              <a:tblGrid>
                <a:gridCol w="720725"/>
                <a:gridCol w="720725"/>
                <a:gridCol w="987425"/>
              </a:tblGrid>
              <a:tr h="26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Стр</a:t>
                      </a:r>
                      <a:endParaRPr sz="11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Фр-м</a:t>
                      </a:r>
                      <a:endParaRPr sz="11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Бит пр.</a:t>
                      </a:r>
                      <a:endParaRPr sz="11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26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7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6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7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7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26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sz="11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1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sz="11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6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sz="18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7" name="Google Shape;277;p27"/>
          <p:cNvGraphicFramePr/>
          <p:nvPr/>
        </p:nvGraphicFramePr>
        <p:xfrm>
          <a:off x="5900737" y="2702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{94C716FF-82C2-4E39-9A1E-4B3C1FA21480}</a:tableStyleId>
              </a:tblPr>
              <a:tblGrid>
                <a:gridCol w="720725"/>
                <a:gridCol w="720725"/>
                <a:gridCol w="987425"/>
              </a:tblGrid>
              <a:tr h="26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Стр</a:t>
                      </a:r>
                      <a:endParaRPr sz="11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Фр-м</a:t>
                      </a:r>
                      <a:endParaRPr sz="11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Бит пр.</a:t>
                      </a:r>
                      <a:endParaRPr sz="11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26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6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26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sz="18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8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sz="18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6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8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/>
                    </a:p>
                  </a:txBody>
                  <a:tcPr marT="47100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78" name="Google Shape;278;p27"/>
          <p:cNvSpPr txBox="1"/>
          <p:nvPr/>
        </p:nvSpPr>
        <p:spPr>
          <a:xfrm>
            <a:off x="3514725" y="4235049"/>
            <a:ext cx="1714500" cy="323700"/>
          </a:xfrm>
          <a:prstGeom prst="rect">
            <a:avLst/>
          </a:prstGeom>
          <a:solidFill>
            <a:srgbClr val="DDDDDD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Физ. Стр.9</a:t>
            </a:r>
            <a:endParaRPr/>
          </a:p>
        </p:txBody>
      </p:sp>
      <p:cxnSp>
        <p:nvCxnSpPr>
          <p:cNvPr id="279" name="Google Shape;279;p27"/>
          <p:cNvCxnSpPr/>
          <p:nvPr/>
        </p:nvCxnSpPr>
        <p:spPr>
          <a:xfrm>
            <a:off x="5229225" y="4413647"/>
            <a:ext cx="603300" cy="4095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0" name="Google Shape;280;p27"/>
          <p:cNvCxnSpPr/>
          <p:nvPr/>
        </p:nvCxnSpPr>
        <p:spPr>
          <a:xfrm>
            <a:off x="5229225" y="4162425"/>
            <a:ext cx="603300" cy="4038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1" name="Google Shape;281;p27"/>
          <p:cNvSpPr/>
          <p:nvPr/>
        </p:nvSpPr>
        <p:spPr>
          <a:xfrm>
            <a:off x="3240087" y="53578"/>
            <a:ext cx="2160600" cy="323700"/>
          </a:xfrm>
          <a:prstGeom prst="wedgeRoundRectCallout">
            <a:avLst>
              <a:gd fmla="val 70811" name="adj1"/>
              <a:gd fmla="val 135333" name="adj2"/>
              <a:gd fmla="val 0" name="adj3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Таблица страниц</a:t>
            </a:r>
            <a:endParaRPr/>
          </a:p>
        </p:txBody>
      </p:sp>
      <p:sp>
        <p:nvSpPr>
          <p:cNvPr id="282" name="Google Shape;282;p27"/>
          <p:cNvSpPr/>
          <p:nvPr/>
        </p:nvSpPr>
        <p:spPr>
          <a:xfrm>
            <a:off x="7596187" y="1944290"/>
            <a:ext cx="1511400" cy="540600"/>
          </a:xfrm>
          <a:prstGeom prst="wedgeRoundRectCallout">
            <a:avLst>
              <a:gd fmla="val -59945" name="adj1"/>
              <a:gd fmla="val 82313" name="adj2"/>
              <a:gd fmla="val 0" name="adj3"/>
            </a:avLst>
          </a:prstGeom>
          <a:solidFill>
            <a:srgbClr val="CFE7F5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Адресное</a:t>
            </a:r>
            <a:endParaRPr sz="1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пространство</a:t>
            </a:r>
            <a:endParaRPr sz="1500"/>
          </a:p>
        </p:txBody>
      </p:sp>
      <p:sp>
        <p:nvSpPr>
          <p:cNvPr id="283" name="Google Shape;283;p27"/>
          <p:cNvSpPr txBox="1"/>
          <p:nvPr/>
        </p:nvSpPr>
        <p:spPr>
          <a:xfrm rot="-5400000">
            <a:off x="-301550" y="3803424"/>
            <a:ext cx="1898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ProcID=198723</a:t>
            </a:r>
            <a:endParaRPr/>
          </a:p>
        </p:txBody>
      </p:sp>
      <p:sp>
        <p:nvSpPr>
          <p:cNvPr id="284" name="Google Shape;284;p27"/>
          <p:cNvSpPr txBox="1"/>
          <p:nvPr/>
        </p:nvSpPr>
        <p:spPr>
          <a:xfrm rot="-5400000">
            <a:off x="7129900" y="3710124"/>
            <a:ext cx="20850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ProcID=1980055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99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 txBox="1"/>
          <p:nvPr/>
        </p:nvSpPr>
        <p:spPr>
          <a:xfrm>
            <a:off x="228600" y="228600"/>
            <a:ext cx="8763000" cy="2310900"/>
          </a:xfrm>
          <a:prstGeom prst="rect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Вызов страниц по требованию.</a:t>
            </a:r>
            <a:r>
              <a:rPr b="0" i="0" lang="e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При обращении к адресу страницы, которой нет в основной памяти (бит присутствия 0), генерируется исключение – </a:t>
            </a:r>
            <a:r>
              <a:rPr b="1" i="1" lang="e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ошибка отсутствия страницы</a:t>
            </a:r>
            <a:r>
              <a:rPr b="0" i="0" lang="e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(промах). Обработка этого исключения – считывается нужная страница с диска, в таблице страниц делается соответствующая запись и команда повторяется.</a:t>
            </a:r>
            <a:r>
              <a:rPr b="0" i="1" lang="e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90" name="Google Shape;290;p28"/>
          <p:cNvSpPr txBox="1"/>
          <p:nvPr/>
        </p:nvSpPr>
        <p:spPr>
          <a:xfrm>
            <a:off x="228600" y="2688425"/>
            <a:ext cx="8763000" cy="2310900"/>
          </a:xfrm>
          <a:prstGeom prst="rect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Политика замещения страниц</a:t>
            </a:r>
            <a:r>
              <a:rPr b="0" i="0" lang="e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Существует множество алгоритмов удаления (как правило, с последующим сохранением на диске) страниц из физической памяти. Например: </a:t>
            </a:r>
            <a:r>
              <a:rPr b="0" i="1" lang="e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LRU (Least Recently Used) </a:t>
            </a:r>
            <a:r>
              <a:rPr b="0" i="0" lang="e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удаляется дольше всего не использовавшаяся страница; FIFO </a:t>
            </a:r>
            <a:r>
              <a:rPr b="0" i="1" lang="e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(First –in First out)</a:t>
            </a:r>
            <a:r>
              <a:rPr b="0" i="0" lang="e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алгоритм очереди.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99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/>
          <p:nvPr/>
        </p:nvSpPr>
        <p:spPr>
          <a:xfrm>
            <a:off x="3348037" y="1241822"/>
            <a:ext cx="2448000" cy="3833700"/>
          </a:xfrm>
          <a:prstGeom prst="can">
            <a:avLst>
              <a:gd fmla="val 5400" name="adj"/>
            </a:avLst>
          </a:prstGeom>
          <a:gradFill>
            <a:gsLst>
              <a:gs pos="0">
                <a:srgbClr val="BABDB6">
                  <a:alpha val="49803"/>
                </a:srgbClr>
              </a:gs>
              <a:gs pos="100000">
                <a:srgbClr val="555753"/>
              </a:gs>
            </a:gsLst>
            <a:lin ang="3600008" scaled="0"/>
          </a:gra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9"/>
          <p:cNvSpPr/>
          <p:nvPr/>
        </p:nvSpPr>
        <p:spPr>
          <a:xfrm>
            <a:off x="71437" y="53578"/>
            <a:ext cx="2952900" cy="4913700"/>
          </a:xfrm>
          <a:prstGeom prst="rect">
            <a:avLst/>
          </a:prstGeom>
          <a:solidFill>
            <a:srgbClr val="FFCC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9"/>
          <p:cNvSpPr/>
          <p:nvPr/>
        </p:nvSpPr>
        <p:spPr>
          <a:xfrm>
            <a:off x="150812" y="1584722"/>
            <a:ext cx="1716000" cy="3343200"/>
          </a:xfrm>
          <a:prstGeom prst="rect">
            <a:avLst/>
          </a:prstGeom>
          <a:solidFill>
            <a:srgbClr val="CFE7F5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9"/>
          <p:cNvSpPr txBox="1"/>
          <p:nvPr/>
        </p:nvSpPr>
        <p:spPr>
          <a:xfrm>
            <a:off x="150800" y="2892851"/>
            <a:ext cx="1716000" cy="320700"/>
          </a:xfrm>
          <a:prstGeom prst="rect">
            <a:avLst/>
          </a:prstGeom>
          <a:solidFill>
            <a:srgbClr val="DDDDDD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Вирт. Стр.6</a:t>
            </a:r>
            <a:endParaRPr/>
          </a:p>
        </p:txBody>
      </p:sp>
      <p:sp>
        <p:nvSpPr>
          <p:cNvPr id="299" name="Google Shape;299;p29"/>
          <p:cNvSpPr txBox="1"/>
          <p:nvPr/>
        </p:nvSpPr>
        <p:spPr>
          <a:xfrm>
            <a:off x="150800" y="3223026"/>
            <a:ext cx="1716000" cy="320700"/>
          </a:xfrm>
          <a:prstGeom prst="rect">
            <a:avLst/>
          </a:prstGeom>
          <a:solidFill>
            <a:srgbClr val="DDDDDD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Вирт. Стр.7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9"/>
          <p:cNvSpPr txBox="1"/>
          <p:nvPr/>
        </p:nvSpPr>
        <p:spPr>
          <a:xfrm>
            <a:off x="150800" y="4423176"/>
            <a:ext cx="1716000" cy="320700"/>
          </a:xfrm>
          <a:prstGeom prst="rect">
            <a:avLst/>
          </a:prstGeom>
          <a:solidFill>
            <a:srgbClr val="DDDDDD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Вирт. Стр.13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9"/>
          <p:cNvSpPr/>
          <p:nvPr/>
        </p:nvSpPr>
        <p:spPr>
          <a:xfrm>
            <a:off x="3686175" y="2241925"/>
            <a:ext cx="1714500" cy="2563500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9"/>
          <p:cNvSpPr txBox="1"/>
          <p:nvPr/>
        </p:nvSpPr>
        <p:spPr>
          <a:xfrm>
            <a:off x="3686175" y="3685949"/>
            <a:ext cx="1714500" cy="850200"/>
          </a:xfrm>
          <a:prstGeom prst="rect">
            <a:avLst/>
          </a:prstGeom>
          <a:solidFill>
            <a:srgbClr val="DDDDDD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Swap file</a:t>
            </a:r>
            <a:endParaRPr/>
          </a:p>
        </p:txBody>
      </p:sp>
      <p:sp>
        <p:nvSpPr>
          <p:cNvPr id="303" name="Google Shape;303;p29"/>
          <p:cNvSpPr txBox="1"/>
          <p:nvPr/>
        </p:nvSpPr>
        <p:spPr>
          <a:xfrm>
            <a:off x="3686175" y="2444975"/>
            <a:ext cx="1714500" cy="579300"/>
          </a:xfrm>
          <a:prstGeom prst="rect">
            <a:avLst/>
          </a:prstGeom>
          <a:solidFill>
            <a:srgbClr val="DDDDDD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.exe;  .</a:t>
            </a:r>
            <a:r>
              <a:rPr lang="en" sz="2000"/>
              <a:t>so</a:t>
            </a:r>
            <a:endParaRPr/>
          </a:p>
        </p:txBody>
      </p:sp>
      <p:cxnSp>
        <p:nvCxnSpPr>
          <p:cNvPr id="304" name="Google Shape;304;p29"/>
          <p:cNvCxnSpPr/>
          <p:nvPr/>
        </p:nvCxnSpPr>
        <p:spPr>
          <a:xfrm flipH="1" rot="10800000">
            <a:off x="1866900" y="2514713"/>
            <a:ext cx="1819200" cy="4428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5" name="Google Shape;305;p29"/>
          <p:cNvCxnSpPr/>
          <p:nvPr/>
        </p:nvCxnSpPr>
        <p:spPr>
          <a:xfrm flipH="1" rot="10800000">
            <a:off x="5400675" y="903703"/>
            <a:ext cx="1184400" cy="15978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6" name="Google Shape;306;p29"/>
          <p:cNvCxnSpPr/>
          <p:nvPr/>
        </p:nvCxnSpPr>
        <p:spPr>
          <a:xfrm flipH="1" rot="10800000">
            <a:off x="1866900" y="2780287"/>
            <a:ext cx="1819200" cy="4344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7" name="Google Shape;307;p29"/>
          <p:cNvCxnSpPr/>
          <p:nvPr/>
        </p:nvCxnSpPr>
        <p:spPr>
          <a:xfrm flipH="1" rot="10800000">
            <a:off x="1866900" y="3022987"/>
            <a:ext cx="1819200" cy="4584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8" name="Google Shape;308;p29"/>
          <p:cNvCxnSpPr/>
          <p:nvPr/>
        </p:nvCxnSpPr>
        <p:spPr>
          <a:xfrm flipH="1" rot="10800000">
            <a:off x="5399087" y="1859690"/>
            <a:ext cx="1166700" cy="9228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9" name="Google Shape;309;p29"/>
          <p:cNvCxnSpPr/>
          <p:nvPr/>
        </p:nvCxnSpPr>
        <p:spPr>
          <a:xfrm flipH="1" rot="10800000">
            <a:off x="5402262" y="2116988"/>
            <a:ext cx="1163700" cy="9072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0" name="Google Shape;310;p29"/>
          <p:cNvCxnSpPr/>
          <p:nvPr/>
        </p:nvCxnSpPr>
        <p:spPr>
          <a:xfrm flipH="1" rot="10800000">
            <a:off x="1866900" y="4049362"/>
            <a:ext cx="1819200" cy="4512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1" name="Google Shape;311;p29"/>
          <p:cNvCxnSpPr/>
          <p:nvPr/>
        </p:nvCxnSpPr>
        <p:spPr>
          <a:xfrm flipH="1" rot="10800000">
            <a:off x="1866900" y="4319738"/>
            <a:ext cx="1819200" cy="4380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2" name="Google Shape;312;p29"/>
          <p:cNvSpPr/>
          <p:nvPr/>
        </p:nvSpPr>
        <p:spPr>
          <a:xfrm>
            <a:off x="6565900" y="917975"/>
            <a:ext cx="1714500" cy="2563500"/>
          </a:xfrm>
          <a:prstGeom prst="rect">
            <a:avLst/>
          </a:prstGeom>
          <a:solidFill>
            <a:srgbClr val="FF0000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9"/>
          <p:cNvSpPr txBox="1"/>
          <p:nvPr/>
        </p:nvSpPr>
        <p:spPr>
          <a:xfrm>
            <a:off x="6565900" y="919180"/>
            <a:ext cx="1714500" cy="322800"/>
          </a:xfrm>
          <a:prstGeom prst="rect">
            <a:avLst/>
          </a:prstGeom>
          <a:solidFill>
            <a:srgbClr val="DDDDDD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Физ. Стр.0</a:t>
            </a:r>
            <a:endParaRPr/>
          </a:p>
        </p:txBody>
      </p:sp>
      <p:sp>
        <p:nvSpPr>
          <p:cNvPr id="314" name="Google Shape;314;p29"/>
          <p:cNvSpPr txBox="1"/>
          <p:nvPr/>
        </p:nvSpPr>
        <p:spPr>
          <a:xfrm>
            <a:off x="6565900" y="1795251"/>
            <a:ext cx="1714500" cy="322800"/>
          </a:xfrm>
          <a:prstGeom prst="rect">
            <a:avLst/>
          </a:prstGeom>
          <a:solidFill>
            <a:srgbClr val="DDDDDD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Физ. Стр.4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9"/>
          <p:cNvSpPr txBox="1"/>
          <p:nvPr/>
        </p:nvSpPr>
        <p:spPr>
          <a:xfrm>
            <a:off x="6565900" y="2876322"/>
            <a:ext cx="1714500" cy="322800"/>
          </a:xfrm>
          <a:prstGeom prst="rect">
            <a:avLst/>
          </a:prstGeom>
          <a:solidFill>
            <a:srgbClr val="DDDDDD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Физ. Стр.8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6" name="Google Shape;316;p29"/>
          <p:cNvCxnSpPr/>
          <p:nvPr/>
        </p:nvCxnSpPr>
        <p:spPr>
          <a:xfrm flipH="1" rot="10800000">
            <a:off x="5392737" y="3199078"/>
            <a:ext cx="1171500" cy="11217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7" name="Google Shape;317;p29"/>
          <p:cNvCxnSpPr/>
          <p:nvPr/>
        </p:nvCxnSpPr>
        <p:spPr>
          <a:xfrm flipH="1" rot="10800000">
            <a:off x="5400675" y="2955196"/>
            <a:ext cx="1165200" cy="10965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aphicFrame>
        <p:nvGraphicFramePr>
          <p:cNvPr id="318" name="Google Shape;318;p29"/>
          <p:cNvGraphicFramePr/>
          <p:nvPr/>
        </p:nvGraphicFramePr>
        <p:xfrm>
          <a:off x="290512" y="2178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{94C716FF-82C2-4E39-9A1E-4B3C1FA21480}</a:tableStyleId>
              </a:tblPr>
              <a:tblGrid>
                <a:gridCol w="720725"/>
                <a:gridCol w="720725"/>
                <a:gridCol w="987425"/>
              </a:tblGrid>
              <a:tr h="26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Стр</a:t>
                      </a:r>
                      <a:endParaRPr sz="18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Фр-м</a:t>
                      </a:r>
                      <a:endParaRPr sz="18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Бит пр.</a:t>
                      </a:r>
                      <a:endParaRPr sz="18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26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6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26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sz="18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8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sz="18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6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8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/>
                    </a:p>
                  </a:txBody>
                  <a:tcPr marT="45775" marB="351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cxnSp>
        <p:nvCxnSpPr>
          <p:cNvPr id="319" name="Google Shape;319;p29"/>
          <p:cNvCxnSpPr/>
          <p:nvPr/>
        </p:nvCxnSpPr>
        <p:spPr>
          <a:xfrm>
            <a:off x="3686175" y="2781300"/>
            <a:ext cx="1714500" cy="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9"/>
          <p:cNvCxnSpPr/>
          <p:nvPr/>
        </p:nvCxnSpPr>
        <p:spPr>
          <a:xfrm>
            <a:off x="3686175" y="4050506"/>
            <a:ext cx="1714500" cy="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29"/>
          <p:cNvCxnSpPr/>
          <p:nvPr/>
        </p:nvCxnSpPr>
        <p:spPr>
          <a:xfrm>
            <a:off x="3686175" y="4319588"/>
            <a:ext cx="1714500" cy="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29"/>
          <p:cNvCxnSpPr/>
          <p:nvPr/>
        </p:nvCxnSpPr>
        <p:spPr>
          <a:xfrm flipH="1" rot="10800000">
            <a:off x="5400675" y="1169213"/>
            <a:ext cx="1184400" cy="15978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6420675" y="3417875"/>
            <a:ext cx="152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0xC0000000</a:t>
            </a:r>
            <a:endParaRPr sz="1800"/>
          </a:p>
        </p:txBody>
      </p:sp>
      <p:grpSp>
        <p:nvGrpSpPr>
          <p:cNvPr id="77" name="Google Shape;77;p17"/>
          <p:cNvGrpSpPr/>
          <p:nvPr/>
        </p:nvGrpSpPr>
        <p:grpSpPr>
          <a:xfrm>
            <a:off x="821775" y="1143525"/>
            <a:ext cx="7195225" cy="1689525"/>
            <a:chOff x="669375" y="1219725"/>
            <a:chExt cx="7195225" cy="1689525"/>
          </a:xfrm>
        </p:grpSpPr>
        <p:sp>
          <p:nvSpPr>
            <p:cNvPr id="78" name="Google Shape;78;p17"/>
            <p:cNvSpPr/>
            <p:nvPr/>
          </p:nvSpPr>
          <p:spPr>
            <a:xfrm rot="10800000">
              <a:off x="669375" y="1246975"/>
              <a:ext cx="7195200" cy="1649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38100" endA="0" endPos="30000" fadeDir="5400012" kx="0" rotWithShape="0" algn="bl" stA="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6970300" y="1240975"/>
              <a:ext cx="894300" cy="16422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10800000">
              <a:off x="4350078" y="1267011"/>
              <a:ext cx="1520100" cy="160680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1" name="Google Shape;81;p17"/>
            <p:cNvCxnSpPr/>
            <p:nvPr/>
          </p:nvCxnSpPr>
          <p:spPr>
            <a:xfrm rot="10800000">
              <a:off x="6969100" y="1251625"/>
              <a:ext cx="11700" cy="163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2" name="Google Shape;82;p17"/>
            <p:cNvSpPr txBox="1"/>
            <p:nvPr/>
          </p:nvSpPr>
          <p:spPr>
            <a:xfrm rot="-5400000">
              <a:off x="6933525" y="1825525"/>
              <a:ext cx="907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Ядро</a:t>
              </a:r>
              <a:endParaRPr sz="2000"/>
            </a:p>
          </p:txBody>
        </p:sp>
        <p:sp>
          <p:nvSpPr>
            <p:cNvPr id="83" name="Google Shape;83;p17"/>
            <p:cNvSpPr txBox="1"/>
            <p:nvPr/>
          </p:nvSpPr>
          <p:spPr>
            <a:xfrm rot="-5400000">
              <a:off x="6028950" y="1840525"/>
              <a:ext cx="16068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argv, environ</a:t>
              </a:r>
              <a:endParaRPr sz="1800"/>
            </a:p>
          </p:txBody>
        </p:sp>
        <p:cxnSp>
          <p:nvCxnSpPr>
            <p:cNvPr id="84" name="Google Shape;84;p17"/>
            <p:cNvCxnSpPr/>
            <p:nvPr/>
          </p:nvCxnSpPr>
          <p:spPr>
            <a:xfrm rot="10800000">
              <a:off x="6640811" y="1243550"/>
              <a:ext cx="11700" cy="165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5" name="Google Shape;85;p17"/>
            <p:cNvSpPr txBox="1"/>
            <p:nvPr/>
          </p:nvSpPr>
          <p:spPr>
            <a:xfrm rot="-5400000">
              <a:off x="5797700" y="1849575"/>
              <a:ext cx="957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Stack</a:t>
              </a:r>
              <a:endParaRPr sz="2000"/>
            </a:p>
          </p:txBody>
        </p:sp>
        <p:cxnSp>
          <p:nvCxnSpPr>
            <p:cNvPr id="86" name="Google Shape;86;p17"/>
            <p:cNvCxnSpPr/>
            <p:nvPr/>
          </p:nvCxnSpPr>
          <p:spPr>
            <a:xfrm rot="10800000">
              <a:off x="5914825" y="1219725"/>
              <a:ext cx="11700" cy="1665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17"/>
            <p:cNvCxnSpPr/>
            <p:nvPr/>
          </p:nvCxnSpPr>
          <p:spPr>
            <a:xfrm rot="10800000">
              <a:off x="5424944" y="2046819"/>
              <a:ext cx="481500" cy="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8" name="Google Shape;88;p17"/>
            <p:cNvCxnSpPr/>
            <p:nvPr/>
          </p:nvCxnSpPr>
          <p:spPr>
            <a:xfrm rot="10800000">
              <a:off x="4314625" y="1219725"/>
              <a:ext cx="11700" cy="1665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17"/>
            <p:cNvCxnSpPr/>
            <p:nvPr/>
          </p:nvCxnSpPr>
          <p:spPr>
            <a:xfrm rot="10800000">
              <a:off x="3745211" y="1243550"/>
              <a:ext cx="11700" cy="165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17"/>
            <p:cNvCxnSpPr/>
            <p:nvPr/>
          </p:nvCxnSpPr>
          <p:spPr>
            <a:xfrm>
              <a:off x="4358144" y="2046819"/>
              <a:ext cx="481500" cy="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1" name="Google Shape;91;p17"/>
            <p:cNvSpPr txBox="1"/>
            <p:nvPr/>
          </p:nvSpPr>
          <p:spPr>
            <a:xfrm rot="-5400000">
              <a:off x="3230400" y="1802664"/>
              <a:ext cx="165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Heap (куча)</a:t>
              </a:r>
              <a:endParaRPr sz="2000"/>
            </a:p>
          </p:txBody>
        </p:sp>
        <p:cxnSp>
          <p:nvCxnSpPr>
            <p:cNvPr id="92" name="Google Shape;92;p17"/>
            <p:cNvCxnSpPr/>
            <p:nvPr/>
          </p:nvCxnSpPr>
          <p:spPr>
            <a:xfrm rot="10800000">
              <a:off x="2937525" y="1267050"/>
              <a:ext cx="23700" cy="164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3" name="Google Shape;93;p17"/>
            <p:cNvSpPr txBox="1"/>
            <p:nvPr/>
          </p:nvSpPr>
          <p:spPr>
            <a:xfrm flipH="1" rot="-5400000">
              <a:off x="3017425" y="1825950"/>
              <a:ext cx="738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.bss</a:t>
              </a:r>
              <a:endParaRPr sz="2000"/>
            </a:p>
          </p:txBody>
        </p:sp>
        <p:cxnSp>
          <p:nvCxnSpPr>
            <p:cNvPr id="94" name="Google Shape;94;p17"/>
            <p:cNvCxnSpPr/>
            <p:nvPr/>
          </p:nvCxnSpPr>
          <p:spPr>
            <a:xfrm rot="10800000">
              <a:off x="2175525" y="1267050"/>
              <a:ext cx="23700" cy="164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" name="Google Shape;95;p17"/>
            <p:cNvSpPr txBox="1"/>
            <p:nvPr/>
          </p:nvSpPr>
          <p:spPr>
            <a:xfrm rot="-5400000">
              <a:off x="2166250" y="1821825"/>
              <a:ext cx="756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.data</a:t>
              </a:r>
              <a:endParaRPr sz="2000"/>
            </a:p>
          </p:txBody>
        </p:sp>
        <p:cxnSp>
          <p:nvCxnSpPr>
            <p:cNvPr id="96" name="Google Shape;96;p17"/>
            <p:cNvCxnSpPr/>
            <p:nvPr/>
          </p:nvCxnSpPr>
          <p:spPr>
            <a:xfrm rot="10800000">
              <a:off x="1413525" y="1267050"/>
              <a:ext cx="23700" cy="164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7" name="Google Shape;97;p17"/>
            <p:cNvSpPr txBox="1"/>
            <p:nvPr/>
          </p:nvSpPr>
          <p:spPr>
            <a:xfrm rot="-5400000">
              <a:off x="1482650" y="1821825"/>
              <a:ext cx="670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.text</a:t>
              </a:r>
              <a:endParaRPr sz="2000"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69375" y="1243353"/>
              <a:ext cx="744300" cy="165210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7"/>
          <p:cNvSpPr txBox="1"/>
          <p:nvPr/>
        </p:nvSpPr>
        <p:spPr>
          <a:xfrm>
            <a:off x="96075" y="3341675"/>
            <a:ext cx="152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0x00000000</a:t>
            </a:r>
            <a:endParaRPr sz="1800"/>
          </a:p>
        </p:txBody>
      </p:sp>
      <p:sp>
        <p:nvSpPr>
          <p:cNvPr id="100" name="Google Shape;100;p17"/>
          <p:cNvSpPr txBox="1"/>
          <p:nvPr/>
        </p:nvSpPr>
        <p:spPr>
          <a:xfrm>
            <a:off x="934275" y="3722675"/>
            <a:ext cx="152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0x08048000</a:t>
            </a:r>
            <a:endParaRPr sz="1800"/>
          </a:p>
        </p:txBody>
      </p:sp>
      <p:cxnSp>
        <p:nvCxnSpPr>
          <p:cNvPr id="101" name="Google Shape;101;p17"/>
          <p:cNvCxnSpPr/>
          <p:nvPr/>
        </p:nvCxnSpPr>
        <p:spPr>
          <a:xfrm rot="10800000">
            <a:off x="815325" y="2852975"/>
            <a:ext cx="40800" cy="5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7"/>
          <p:cNvCxnSpPr/>
          <p:nvPr/>
        </p:nvCxnSpPr>
        <p:spPr>
          <a:xfrm rot="10800000">
            <a:off x="1588569" y="2876747"/>
            <a:ext cx="134700" cy="8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7"/>
          <p:cNvCxnSpPr/>
          <p:nvPr/>
        </p:nvCxnSpPr>
        <p:spPr>
          <a:xfrm flipH="1" rot="10800000">
            <a:off x="7069083" y="2852975"/>
            <a:ext cx="73200" cy="6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7"/>
          <p:cNvSpPr txBox="1"/>
          <p:nvPr/>
        </p:nvSpPr>
        <p:spPr>
          <a:xfrm>
            <a:off x="435425" y="82825"/>
            <a:ext cx="8397000" cy="554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Распределение памяти процесса в Linux/x86-32</a:t>
            </a:r>
            <a:r>
              <a:rPr lang="en" sz="2400">
                <a:solidFill>
                  <a:srgbClr val="000000"/>
                </a:solidFill>
              </a:rPr>
              <a:t>.</a:t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/>
        </p:nvSpPr>
        <p:spPr>
          <a:xfrm>
            <a:off x="153650" y="201350"/>
            <a:ext cx="4253100" cy="3570900"/>
          </a:xfrm>
          <a:prstGeom prst="rect">
            <a:avLst/>
          </a:prstGeom>
          <a:solidFill>
            <a:srgbClr val="ECE75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&lt;stdio.h&gt;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#include &lt;stdlib.h&gt;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#include &lt;unistd.h&gt;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char Buffer[1&lt;&lt;25]={1};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int odds[] = {1, 3, 5, 7 };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int </a:t>
            </a:r>
            <a:r>
              <a:rPr lang="en" sz="2000"/>
              <a:t>f(int x){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static char buffer[1&lt;&lt;25]={1};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return x*x*x;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4536625" y="184225"/>
            <a:ext cx="4477500" cy="3570900"/>
          </a:xfrm>
          <a:prstGeom prst="rect">
            <a:avLst/>
          </a:prstGeom>
          <a:solidFill>
            <a:srgbClr val="ECE75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#include &lt;stdio.h&gt;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#include &lt;stdlib.h&gt;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#include &lt;unistd.h&gt;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char Buffer[1&lt;&lt;25]={0};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 odds[] = {1, 3, 5, 7 };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 f(int x){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static char buffer[1&lt;&lt;25];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return x*x*x;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189100" y="3793975"/>
            <a:ext cx="4134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Lecture7&gt; ls -ltrh</a:t>
            </a:r>
            <a:endParaRPr sz="2000">
              <a:solidFill>
                <a:schemeClr val="dk1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-rwxr-xr-x 1 malkov users  </a:t>
            </a: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73M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Oct 18 17:06 </a:t>
            </a:r>
            <a:r>
              <a:rPr b="1" lang="en" sz="2000"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lab7</a:t>
            </a:r>
            <a:endParaRPr b="1" sz="2000">
              <a:highlight>
                <a:srgbClr val="C0C0C0"/>
              </a:highlight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4572075" y="3770350"/>
            <a:ext cx="4442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Lecture7&gt; ls -ltrh</a:t>
            </a:r>
            <a:endParaRPr sz="2000">
              <a:solidFill>
                <a:schemeClr val="dk1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-rwxr-xr-x 1 malkov users  </a:t>
            </a: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13K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Oct 18 17:11</a:t>
            </a:r>
            <a:r>
              <a:rPr lang="en" sz="20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000"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lab7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584625" y="1290600"/>
            <a:ext cx="815100" cy="50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1"/>
                </a:solidFill>
              </a:rPr>
              <a:t>.bss</a:t>
            </a:r>
            <a:endParaRPr b="1" sz="2100">
              <a:solidFill>
                <a:schemeClr val="accent1"/>
              </a:solidFill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432225" y="1824000"/>
            <a:ext cx="815100" cy="50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1"/>
                </a:solidFill>
              </a:rPr>
              <a:t>.data</a:t>
            </a:r>
            <a:endParaRPr b="1" sz="2100">
              <a:solidFill>
                <a:schemeClr val="accent1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3088825" y="1366800"/>
            <a:ext cx="815100" cy="50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1"/>
                </a:solidFill>
              </a:rPr>
              <a:t>.data</a:t>
            </a:r>
            <a:endParaRPr b="1" sz="2100">
              <a:solidFill>
                <a:schemeClr val="accent1"/>
              </a:solidFill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2936425" y="1900200"/>
            <a:ext cx="815100" cy="50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1"/>
                </a:solidFill>
              </a:rPr>
              <a:t>.data</a:t>
            </a:r>
            <a:endParaRPr b="1" sz="2100">
              <a:solidFill>
                <a:schemeClr val="accent1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3591650" y="2783300"/>
            <a:ext cx="815100" cy="50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1"/>
                </a:solidFill>
              </a:rPr>
              <a:t>.data</a:t>
            </a:r>
            <a:endParaRPr b="1" sz="2100">
              <a:solidFill>
                <a:schemeClr val="accent1"/>
              </a:solidFill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7737025" y="2662200"/>
            <a:ext cx="815100" cy="50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1"/>
                </a:solidFill>
              </a:rPr>
              <a:t>.bss</a:t>
            </a:r>
            <a:endParaRPr b="1" sz="2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/>
        </p:nvSpPr>
        <p:spPr>
          <a:xfrm>
            <a:off x="259975" y="143475"/>
            <a:ext cx="3957600" cy="3879000"/>
          </a:xfrm>
          <a:prstGeom prst="rect">
            <a:avLst/>
          </a:prstGeom>
          <a:solidFill>
            <a:srgbClr val="ECE75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int main(int argc, char *argv[]){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int n = 3;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static char mbuf[1&lt;&lt;23]={1};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char *p;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p = malloc(1&lt;&lt;21);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printf("f(%d)=%d\n", n, f(n));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pause();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free(p);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return 0;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}</a:t>
            </a:r>
            <a:endParaRPr sz="2000"/>
          </a:p>
        </p:txBody>
      </p:sp>
      <p:sp>
        <p:nvSpPr>
          <p:cNvPr id="124" name="Google Shape;124;p19"/>
          <p:cNvSpPr txBox="1"/>
          <p:nvPr/>
        </p:nvSpPr>
        <p:spPr>
          <a:xfrm>
            <a:off x="4984375" y="143475"/>
            <a:ext cx="3957600" cy="3879000"/>
          </a:xfrm>
          <a:prstGeom prst="rect">
            <a:avLst/>
          </a:prstGeom>
          <a:solidFill>
            <a:srgbClr val="ECE75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int main(int argc, char *argv[]){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int n = 3;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static char mbuf[1&lt;&lt;23]; 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char *p;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p = malloc(1&lt;&lt;21);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printf("f(%d)=%d\n", n, f(n));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pause();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free(p);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return 0;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}</a:t>
            </a:r>
            <a:endParaRPr sz="2000"/>
          </a:p>
        </p:txBody>
      </p:sp>
      <p:sp>
        <p:nvSpPr>
          <p:cNvPr id="125" name="Google Shape;125;p19"/>
          <p:cNvSpPr txBox="1"/>
          <p:nvPr/>
        </p:nvSpPr>
        <p:spPr>
          <a:xfrm>
            <a:off x="2670025" y="1441825"/>
            <a:ext cx="885900" cy="492600"/>
          </a:xfrm>
          <a:prstGeom prst="rect">
            <a:avLst/>
          </a:prstGeom>
          <a:solidFill>
            <a:srgbClr val="ECE75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</a:rPr>
              <a:t>Heap</a:t>
            </a:r>
            <a:endParaRPr b="1" sz="2000">
              <a:solidFill>
                <a:schemeClr val="accent1"/>
              </a:solidFill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7470625" y="1365625"/>
            <a:ext cx="885900" cy="492600"/>
          </a:xfrm>
          <a:prstGeom prst="rect">
            <a:avLst/>
          </a:prstGeom>
          <a:solidFill>
            <a:srgbClr val="ECE75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</a:rPr>
              <a:t>Heap</a:t>
            </a:r>
            <a:endParaRPr b="1" sz="2000">
              <a:solidFill>
                <a:schemeClr val="accent1"/>
              </a:solidFill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7974500" y="722350"/>
            <a:ext cx="803400" cy="492600"/>
          </a:xfrm>
          <a:prstGeom prst="rect">
            <a:avLst/>
          </a:prstGeom>
          <a:solidFill>
            <a:srgbClr val="ECE75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</a:rPr>
              <a:t>.bss</a:t>
            </a:r>
            <a:endParaRPr b="1" sz="2000">
              <a:solidFill>
                <a:schemeClr val="accent1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3648230" y="786736"/>
            <a:ext cx="803400" cy="492600"/>
          </a:xfrm>
          <a:prstGeom prst="rect">
            <a:avLst/>
          </a:prstGeom>
          <a:solidFill>
            <a:srgbClr val="ECE75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</a:rPr>
              <a:t>.data</a:t>
            </a:r>
            <a:endParaRPr b="1"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/>
        </p:nvSpPr>
        <p:spPr>
          <a:xfrm>
            <a:off x="82775" y="466450"/>
            <a:ext cx="90612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/Lecture7&gt; cat /proc/12565/maps</a:t>
            </a:r>
            <a:endParaRPr b="1" sz="16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00400000-00401000 r-xp 00000000 08:13 1096819760     ~/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lab7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00600000-00601000 r--p 00000000 08:13 1096819760     ~/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lab7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00601000-00602000 rw-p 00001000 08:13 1096819760     ~/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lab7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00602000-04e02000 rw-p 00000000 00:00 0 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05d20000-05d41000 rw-p 00000000 00:00 0              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[heap]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7f0fb29e4000-7f0fb2be5000 rw-p 00000000 00:00 0 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7f0fb2be5000-7f0fb2d96000 r-xp 00000000 00:2d 18863 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/lib64/libc-2.26.so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…………………………………………………………………………………………………………………………………………………………………………………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7f0fb31c6000-7f0fb31c7000 rw-p 00026000 00:2d 18855 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/lib64/ld-2.26.so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7f0fb31c7000-7f0fb31c8000 rw-p 00000000 00:00 0 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7ffe1c5f7000-7ffe1c619000 rw-p 00000000 00:00 0      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[stack]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………………………………………………………………………………………………………………………………………………………….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94575" y="242125"/>
            <a:ext cx="88893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/Lab7&gt; cat /proc/12868/maps</a:t>
            </a:r>
            <a:endParaRPr b="1" sz="16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00400000-00401000 r-xp 00000000 08:13 1074618870        ~/Lab7/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lab5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00600000-00601000 r--p 00000000 08:13 1074618870        ~/Lab7/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lab5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00601000-00602000 rw-p 00001000 08:13 1074618870        ~/Lab7/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lab5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00f38000-00f59000 rw-p 00000000 00:00 0                  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[heap]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7f9f6ba9a000-7f9f6bc4b000 r-xp 00000000 00:2d 18863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/lib64/libc-2.26.so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…………………………………………………………………………………………………………………………………….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7f9f6be55000-7f9f6be56000 r-xp 00000000 08:13 1074618869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~/liblab5.so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7f9f6be56000-7f9f6c055000 ---p 00001000 08:13 1074618869 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~/liblab5.so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7f9f6c055000-7f9f6c056000 r--p 00000000 08:13 1074618869 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~/liblab5.so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………………………………………………………………………………………………………………………………………………………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7f9f6c057000-7f9f6c07c000 r-xp 00000000 00:2d 18855        /lib64/ld-2.26.so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………………………………………………………………………………………………………………………………………………………………………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7fff8249b000-7fff824bd000 rw-p 00000000 00:00 0             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[stack]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7fff825eb000-7fff825ef000 r--p 00000000 00:00 0              [vvar]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7fff825ef000-7fff825f1000 r-xp 00000000 00:00 0              [vdso]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ffffffffff600000-ffffffffff601000 --xp 00000000 00:00 0      [vsyscall]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99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/>
          <p:nvPr/>
        </p:nvSpPr>
        <p:spPr>
          <a:xfrm>
            <a:off x="2400300" y="1278731"/>
            <a:ext cx="1714500" cy="3857700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2743200" y="1428750"/>
            <a:ext cx="9144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Диск</a:t>
            </a:r>
            <a:endParaRPr sz="1000"/>
          </a:p>
        </p:txBody>
      </p:sp>
      <p:sp>
        <p:nvSpPr>
          <p:cNvPr id="145" name="Google Shape;145;p22"/>
          <p:cNvSpPr/>
          <p:nvPr/>
        </p:nvSpPr>
        <p:spPr>
          <a:xfrm>
            <a:off x="2400300" y="2336006"/>
            <a:ext cx="1714500" cy="1257300"/>
          </a:xfrm>
          <a:prstGeom prst="rect">
            <a:avLst/>
          </a:prstGeom>
          <a:solidFill>
            <a:srgbClr val="DDDDDD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5181600" y="3307556"/>
            <a:ext cx="1981200" cy="1392900"/>
          </a:xfrm>
          <a:prstGeom prst="rect">
            <a:avLst/>
          </a:prstGeom>
          <a:solidFill>
            <a:srgbClr val="C0C0C0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22"/>
          <p:cNvCxnSpPr/>
          <p:nvPr/>
        </p:nvCxnSpPr>
        <p:spPr>
          <a:xfrm flipH="1">
            <a:off x="2408112" y="2964656"/>
            <a:ext cx="1679700" cy="12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8" name="Google Shape;148;p22"/>
          <p:cNvCxnSpPr/>
          <p:nvPr/>
        </p:nvCxnSpPr>
        <p:spPr>
          <a:xfrm flipH="1">
            <a:off x="2417637" y="3593306"/>
            <a:ext cx="1679700" cy="12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9" name="Google Shape;149;p22"/>
          <p:cNvCxnSpPr/>
          <p:nvPr/>
        </p:nvCxnSpPr>
        <p:spPr>
          <a:xfrm flipH="1">
            <a:off x="2408112" y="2678906"/>
            <a:ext cx="1679700" cy="12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0" name="Google Shape;150;p22"/>
          <p:cNvCxnSpPr/>
          <p:nvPr/>
        </p:nvCxnSpPr>
        <p:spPr>
          <a:xfrm flipH="1">
            <a:off x="2427162" y="3271838"/>
            <a:ext cx="1679700" cy="12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1" name="Google Shape;151;p22"/>
          <p:cNvSpPr/>
          <p:nvPr/>
        </p:nvSpPr>
        <p:spPr>
          <a:xfrm>
            <a:off x="2133600" y="2336006"/>
            <a:ext cx="228600" cy="1257300"/>
          </a:xfrm>
          <a:prstGeom prst="leftBrace">
            <a:avLst>
              <a:gd fmla="val 1800" name="adj1"/>
              <a:gd fmla="val 10800" name="adj2"/>
            </a:avLst>
          </a:prstGeom>
          <a:noFill/>
          <a:ln cap="sq" cmpd="sng" w="190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22"/>
          <p:cNvCxnSpPr/>
          <p:nvPr/>
        </p:nvCxnSpPr>
        <p:spPr>
          <a:xfrm>
            <a:off x="5181600" y="4393406"/>
            <a:ext cx="1981200" cy="12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3" name="Google Shape;153;p22"/>
          <p:cNvCxnSpPr/>
          <p:nvPr/>
        </p:nvCxnSpPr>
        <p:spPr>
          <a:xfrm>
            <a:off x="5181600" y="3879056"/>
            <a:ext cx="1981200" cy="12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4" name="Google Shape;154;p22"/>
          <p:cNvCxnSpPr/>
          <p:nvPr/>
        </p:nvCxnSpPr>
        <p:spPr>
          <a:xfrm>
            <a:off x="5172075" y="3550444"/>
            <a:ext cx="1981200" cy="12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5" name="Google Shape;155;p22"/>
          <p:cNvCxnSpPr/>
          <p:nvPr/>
        </p:nvCxnSpPr>
        <p:spPr>
          <a:xfrm flipH="1" rot="10800000">
            <a:off x="4114800" y="4392103"/>
            <a:ext cx="1066800" cy="6240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6" name="Google Shape;156;p22"/>
          <p:cNvCxnSpPr/>
          <p:nvPr/>
        </p:nvCxnSpPr>
        <p:spPr>
          <a:xfrm>
            <a:off x="4114800" y="3257550"/>
            <a:ext cx="1066800" cy="2859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57" name="Google Shape;157;p22"/>
          <p:cNvCxnSpPr/>
          <p:nvPr/>
        </p:nvCxnSpPr>
        <p:spPr>
          <a:xfrm>
            <a:off x="4114800" y="3250406"/>
            <a:ext cx="1066800" cy="6288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58" name="Google Shape;158;p22"/>
          <p:cNvCxnSpPr/>
          <p:nvPr/>
        </p:nvCxnSpPr>
        <p:spPr>
          <a:xfrm>
            <a:off x="4114800" y="2943225"/>
            <a:ext cx="1066800" cy="6288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59" name="Google Shape;159;p22"/>
          <p:cNvCxnSpPr/>
          <p:nvPr/>
        </p:nvCxnSpPr>
        <p:spPr>
          <a:xfrm>
            <a:off x="4114800" y="2678906"/>
            <a:ext cx="1066800" cy="9144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60" name="Google Shape;160;p22"/>
          <p:cNvCxnSpPr/>
          <p:nvPr/>
        </p:nvCxnSpPr>
        <p:spPr>
          <a:xfrm>
            <a:off x="4114800" y="2950369"/>
            <a:ext cx="1066800" cy="9288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4114800" y="2336006"/>
            <a:ext cx="1066800" cy="12003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4114800" y="2693194"/>
            <a:ext cx="1066800" cy="12003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63" name="Google Shape;163;p22"/>
          <p:cNvSpPr txBox="1"/>
          <p:nvPr/>
        </p:nvSpPr>
        <p:spPr>
          <a:xfrm>
            <a:off x="228600" y="3505323"/>
            <a:ext cx="19050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Образ прикладной программы</a:t>
            </a:r>
            <a:endParaRPr sz="1000"/>
          </a:p>
        </p:txBody>
      </p:sp>
      <p:sp>
        <p:nvSpPr>
          <p:cNvPr id="164" name="Google Shape;164;p22"/>
          <p:cNvSpPr txBox="1"/>
          <p:nvPr/>
        </p:nvSpPr>
        <p:spPr>
          <a:xfrm>
            <a:off x="2390775" y="3250406"/>
            <a:ext cx="16764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Оверлей1</a:t>
            </a:r>
            <a:r>
              <a:rPr b="0" i="0" lang="e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2400300" y="2957513"/>
            <a:ext cx="1695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Оверлей2</a:t>
            </a:r>
            <a:endParaRPr sz="1000"/>
          </a:p>
        </p:txBody>
      </p:sp>
      <p:sp>
        <p:nvSpPr>
          <p:cNvPr id="166" name="Google Shape;166;p22"/>
          <p:cNvSpPr txBox="1"/>
          <p:nvPr/>
        </p:nvSpPr>
        <p:spPr>
          <a:xfrm>
            <a:off x="2400300" y="2643188"/>
            <a:ext cx="1695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Оверлей3</a:t>
            </a:r>
            <a:endParaRPr sz="1000"/>
          </a:p>
        </p:txBody>
      </p:sp>
      <p:sp>
        <p:nvSpPr>
          <p:cNvPr id="167" name="Google Shape;167;p22"/>
          <p:cNvSpPr txBox="1"/>
          <p:nvPr/>
        </p:nvSpPr>
        <p:spPr>
          <a:xfrm>
            <a:off x="2362200" y="2350294"/>
            <a:ext cx="1762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Оверлей4</a:t>
            </a:r>
            <a:endParaRPr sz="1000"/>
          </a:p>
        </p:txBody>
      </p:sp>
      <p:sp>
        <p:nvSpPr>
          <p:cNvPr id="168" name="Google Shape;168;p22"/>
          <p:cNvSpPr txBox="1"/>
          <p:nvPr/>
        </p:nvSpPr>
        <p:spPr>
          <a:xfrm>
            <a:off x="5181600" y="4357688"/>
            <a:ext cx="1981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Резиденты</a:t>
            </a:r>
            <a:endParaRPr sz="1000"/>
          </a:p>
        </p:txBody>
      </p:sp>
      <p:sp>
        <p:nvSpPr>
          <p:cNvPr id="169" name="Google Shape;169;p22"/>
          <p:cNvSpPr txBox="1"/>
          <p:nvPr/>
        </p:nvSpPr>
        <p:spPr>
          <a:xfrm>
            <a:off x="5257800" y="3807619"/>
            <a:ext cx="18288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Базовый модуль</a:t>
            </a:r>
            <a:endParaRPr sz="900"/>
          </a:p>
        </p:txBody>
      </p:sp>
      <p:sp>
        <p:nvSpPr>
          <p:cNvPr id="170" name="Google Shape;170;p22"/>
          <p:cNvSpPr txBox="1"/>
          <p:nvPr/>
        </p:nvSpPr>
        <p:spPr>
          <a:xfrm>
            <a:off x="5248275" y="3529013"/>
            <a:ext cx="18288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Свопинг</a:t>
            </a:r>
            <a:endParaRPr sz="1000"/>
          </a:p>
        </p:txBody>
      </p:sp>
      <p:sp>
        <p:nvSpPr>
          <p:cNvPr id="171" name="Google Shape;171;p22"/>
          <p:cNvSpPr/>
          <p:nvPr/>
        </p:nvSpPr>
        <p:spPr>
          <a:xfrm>
            <a:off x="7162800" y="3536156"/>
            <a:ext cx="228600" cy="857400"/>
          </a:xfrm>
          <a:prstGeom prst="rightBrace">
            <a:avLst>
              <a:gd fmla="val 1800" name="adj1"/>
              <a:gd fmla="val 10800" name="adj2"/>
            </a:avLst>
          </a:prstGeom>
          <a:noFill/>
          <a:ln cap="sq" cmpd="sng" w="190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7391400" y="3288500"/>
            <a:ext cx="16956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Прикладная программа</a:t>
            </a:r>
            <a:endParaRPr sz="1000"/>
          </a:p>
        </p:txBody>
      </p:sp>
      <p:sp>
        <p:nvSpPr>
          <p:cNvPr id="173" name="Google Shape;173;p22"/>
          <p:cNvSpPr txBox="1"/>
          <p:nvPr/>
        </p:nvSpPr>
        <p:spPr>
          <a:xfrm>
            <a:off x="152400" y="400050"/>
            <a:ext cx="33528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" sz="2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Оверлейная модель</a:t>
            </a:r>
            <a:endParaRPr sz="1100"/>
          </a:p>
        </p:txBody>
      </p:sp>
      <p:sp>
        <p:nvSpPr>
          <p:cNvPr id="174" name="Google Shape;174;p22"/>
          <p:cNvSpPr txBox="1"/>
          <p:nvPr/>
        </p:nvSpPr>
        <p:spPr>
          <a:xfrm>
            <a:off x="4953000" y="2793200"/>
            <a:ext cx="2514600" cy="3429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Физическая память</a:t>
            </a:r>
            <a:endParaRPr sz="1000"/>
          </a:p>
        </p:txBody>
      </p:sp>
      <p:sp>
        <p:nvSpPr>
          <p:cNvPr id="175" name="Google Shape;175;p22"/>
          <p:cNvSpPr txBox="1"/>
          <p:nvPr/>
        </p:nvSpPr>
        <p:spPr>
          <a:xfrm>
            <a:off x="487075" y="2270833"/>
            <a:ext cx="1600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Swap-файл</a:t>
            </a:r>
            <a:endParaRPr sz="1000"/>
          </a:p>
        </p:txBody>
      </p:sp>
      <p:sp>
        <p:nvSpPr>
          <p:cNvPr id="176" name="Google Shape;176;p22"/>
          <p:cNvSpPr/>
          <p:nvPr/>
        </p:nvSpPr>
        <p:spPr>
          <a:xfrm>
            <a:off x="2409825" y="3879056"/>
            <a:ext cx="1695600" cy="1143000"/>
          </a:xfrm>
          <a:prstGeom prst="rect">
            <a:avLst/>
          </a:prstGeom>
          <a:solidFill>
            <a:srgbClr val="C0C0C0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22"/>
          <p:cNvCxnSpPr/>
          <p:nvPr/>
        </p:nvCxnSpPr>
        <p:spPr>
          <a:xfrm flipH="1" rot="10800000">
            <a:off x="4114800" y="3877753"/>
            <a:ext cx="1066800" cy="6240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8" name="Google Shape;178;p22"/>
          <p:cNvCxnSpPr/>
          <p:nvPr/>
        </p:nvCxnSpPr>
        <p:spPr>
          <a:xfrm flipH="1">
            <a:off x="2417637" y="4507706"/>
            <a:ext cx="1679700" cy="12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9" name="Google Shape;179;p22"/>
          <p:cNvSpPr txBox="1"/>
          <p:nvPr/>
        </p:nvSpPr>
        <p:spPr>
          <a:xfrm>
            <a:off x="2438400" y="4420705"/>
            <a:ext cx="1600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Базовый блок</a:t>
            </a:r>
            <a:endParaRPr sz="1000"/>
          </a:p>
        </p:txBody>
      </p:sp>
      <p:cxnSp>
        <p:nvCxnSpPr>
          <p:cNvPr id="180" name="Google Shape;180;p22"/>
          <p:cNvCxnSpPr/>
          <p:nvPr/>
        </p:nvCxnSpPr>
        <p:spPr>
          <a:xfrm>
            <a:off x="2428875" y="4386263"/>
            <a:ext cx="1676400" cy="12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1" name="Google Shape;181;p22"/>
          <p:cNvCxnSpPr/>
          <p:nvPr/>
        </p:nvCxnSpPr>
        <p:spPr>
          <a:xfrm>
            <a:off x="2419350" y="4221956"/>
            <a:ext cx="1676400" cy="12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2" name="Google Shape;182;p22"/>
          <p:cNvCxnSpPr/>
          <p:nvPr/>
        </p:nvCxnSpPr>
        <p:spPr>
          <a:xfrm>
            <a:off x="2428875" y="4050506"/>
            <a:ext cx="1676400" cy="12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3" name="Google Shape;183;p22"/>
          <p:cNvSpPr/>
          <p:nvPr/>
        </p:nvSpPr>
        <p:spPr>
          <a:xfrm>
            <a:off x="2133600" y="3879056"/>
            <a:ext cx="228600" cy="1143000"/>
          </a:xfrm>
          <a:prstGeom prst="leftBrace">
            <a:avLst>
              <a:gd fmla="val 1800" name="adj1"/>
              <a:gd fmla="val 10800" name="adj2"/>
            </a:avLst>
          </a:prstGeom>
          <a:noFill/>
          <a:ln cap="sq" cmpd="sng" w="190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4152900" y="407194"/>
            <a:ext cx="4953000" cy="2003100"/>
          </a:xfrm>
          <a:prstGeom prst="rect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Программист разбивает программу на оверлеи (например, вызов процедуры - из этого же оверлея, либо из базового блока) и контролирует их загрузку и сохранение в определенном месте на</a:t>
            </a:r>
            <a:r>
              <a:rPr b="0" i="1" lang="e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диске.</a:t>
            </a:r>
            <a:endParaRPr/>
          </a:p>
        </p:txBody>
      </p:sp>
      <p:sp>
        <p:nvSpPr>
          <p:cNvPr id="185" name="Google Shape;185;p22"/>
          <p:cNvSpPr txBox="1"/>
          <p:nvPr/>
        </p:nvSpPr>
        <p:spPr>
          <a:xfrm>
            <a:off x="815975" y="13101"/>
            <a:ext cx="7837500" cy="4023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5000" lIns="90000" spcFirstLastPara="1" rIns="90000" wrap="square" tIns="734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Организация памяти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99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/>
        </p:nvSpPr>
        <p:spPr>
          <a:xfrm>
            <a:off x="0" y="38100"/>
            <a:ext cx="3810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Виртуальная память.</a:t>
            </a:r>
            <a:endParaRPr/>
          </a:p>
        </p:txBody>
      </p:sp>
      <p:sp>
        <p:nvSpPr>
          <p:cNvPr id="191" name="Google Shape;191;p23"/>
          <p:cNvSpPr txBox="1"/>
          <p:nvPr/>
        </p:nvSpPr>
        <p:spPr>
          <a:xfrm>
            <a:off x="76200" y="438150"/>
            <a:ext cx="8915400" cy="1172100"/>
          </a:xfrm>
          <a:prstGeom prst="rect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Виртуальное] адресное пространство – некоторая последовательность чисел. Код программы может ссылаться на адреса этого числового диапазона.</a:t>
            </a:r>
            <a:endParaRPr sz="2300"/>
          </a:p>
        </p:txBody>
      </p:sp>
      <p:sp>
        <p:nvSpPr>
          <p:cNvPr id="192" name="Google Shape;192;p23"/>
          <p:cNvSpPr txBox="1"/>
          <p:nvPr/>
        </p:nvSpPr>
        <p:spPr>
          <a:xfrm>
            <a:off x="47625" y="1619250"/>
            <a:ext cx="8915400" cy="802500"/>
          </a:xfrm>
          <a:prstGeom prst="rect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Существует некоторая схема отображения виртуальных адресов на адреса физической памяти.</a:t>
            </a:r>
            <a:endParaRPr sz="1300"/>
          </a:p>
        </p:txBody>
      </p:sp>
      <p:sp>
        <p:nvSpPr>
          <p:cNvPr id="193" name="Google Shape;193;p23"/>
          <p:cNvSpPr txBox="1"/>
          <p:nvPr/>
        </p:nvSpPr>
        <p:spPr>
          <a:xfrm>
            <a:off x="57150" y="2755106"/>
            <a:ext cx="87057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r>
              <a:rPr b="0" i="1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машинный код</a:t>
            </a:r>
            <a:r>
              <a:rPr b="0" i="1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позволяет адресовать 64K байт памяти, физическая память составляет 4K. </a:t>
            </a:r>
            <a:r>
              <a:rPr b="0" i="1" lang="e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94" name="Google Shape;194;p23"/>
          <p:cNvSpPr txBox="1"/>
          <p:nvPr/>
        </p:nvSpPr>
        <p:spPr>
          <a:xfrm>
            <a:off x="152400" y="3571875"/>
            <a:ext cx="8763000" cy="1510500"/>
          </a:xfrm>
          <a:prstGeom prst="rect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Поделим адресное пространство на 16 областей (страниц) по 4K и установим следующее соответствие:                                    	физический адрес = виртуальный адрес % 4K;              	номер области (страницы) = виртуальный адрес / 4K.</a:t>
            </a:r>
            <a:r>
              <a:rPr b="0" i="0" lang="en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/>
          </a:p>
        </p:txBody>
      </p:sp>
      <p:sp>
        <p:nvSpPr>
          <p:cNvPr id="195" name="Google Shape;195;p23"/>
          <p:cNvSpPr txBox="1"/>
          <p:nvPr/>
        </p:nvSpPr>
        <p:spPr>
          <a:xfrm>
            <a:off x="28500" y="2421750"/>
            <a:ext cx="86106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Технология страничной организации памяти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99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/>
        </p:nvSpPr>
        <p:spPr>
          <a:xfrm>
            <a:off x="152400" y="2093119"/>
            <a:ext cx="8839200" cy="1156500"/>
          </a:xfrm>
          <a:prstGeom prst="rect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Каждому процессу выделяется адресное пространство (например в 32 разрядной Windows  числа от нуля до 0xFFFFFFFF).</a:t>
            </a:r>
            <a:endParaRPr sz="1300"/>
          </a:p>
        </p:txBody>
      </p:sp>
      <p:sp>
        <p:nvSpPr>
          <p:cNvPr id="201" name="Google Shape;201;p24"/>
          <p:cNvSpPr txBox="1"/>
          <p:nvPr/>
        </p:nvSpPr>
        <p:spPr>
          <a:xfrm>
            <a:off x="152400" y="171450"/>
            <a:ext cx="8763000" cy="1510500"/>
          </a:xfrm>
          <a:prstGeom prst="rect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 ссылке по виртуальному адресу A</a:t>
            </a:r>
            <a:endParaRPr sz="1300"/>
          </a:p>
          <a:p>
            <a:pPr indent="-146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содержимое физической памяти сохраняется на диске;</a:t>
            </a:r>
            <a:endParaRPr sz="1300"/>
          </a:p>
          <a:p>
            <a:pPr indent="-146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область с номером A/4K загружается в память;</a:t>
            </a:r>
            <a:endParaRPr sz="1300"/>
          </a:p>
          <a:p>
            <a:pPr indent="-146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произойдет обращение по адресу физической памяти A%4K.</a:t>
            </a:r>
            <a:endParaRPr sz="1300"/>
          </a:p>
        </p:txBody>
      </p:sp>
      <p:sp>
        <p:nvSpPr>
          <p:cNvPr id="202" name="Google Shape;202;p24"/>
          <p:cNvSpPr txBox="1"/>
          <p:nvPr/>
        </p:nvSpPr>
        <p:spPr>
          <a:xfrm>
            <a:off x="152400" y="1670447"/>
            <a:ext cx="87630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" sz="23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Современные реализации страничной организации памяти</a:t>
            </a:r>
            <a:endParaRPr sz="1300"/>
          </a:p>
        </p:txBody>
      </p:sp>
      <p:sp>
        <p:nvSpPr>
          <p:cNvPr id="203" name="Google Shape;203;p24"/>
          <p:cNvSpPr txBox="1"/>
          <p:nvPr/>
        </p:nvSpPr>
        <p:spPr>
          <a:xfrm>
            <a:off x="152400" y="3314700"/>
            <a:ext cx="8839200" cy="818100"/>
          </a:xfrm>
          <a:prstGeom prst="rect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Адресное пространство разбивается на страницы размером, обычно (в зависимости от ОС) от 512 байт до 64K.</a:t>
            </a:r>
            <a:r>
              <a:rPr b="0" i="0" lang="e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204" name="Google Shape;204;p24"/>
          <p:cNvSpPr txBox="1"/>
          <p:nvPr/>
        </p:nvSpPr>
        <p:spPr>
          <a:xfrm>
            <a:off x="152400" y="4191000"/>
            <a:ext cx="8839200" cy="802500"/>
          </a:xfrm>
          <a:prstGeom prst="rect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Физическая память разбивается на области (</a:t>
            </a:r>
            <a:r>
              <a:rPr b="0" i="1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страничные кадры</a:t>
            </a:r>
            <a:r>
              <a:rPr b="0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(фреймы, блоки, слоты) ) размером в страницу.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