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85905"/>
  </p:normalViewPr>
  <p:slideViewPr>
    <p:cSldViewPr snapToGrid="0" snapToObjects="1">
      <p:cViewPr>
        <p:scale>
          <a:sx n="23" d="100"/>
          <a:sy n="23" d="100"/>
        </p:scale>
        <p:origin x="23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B949D-DCA5-4E42-9249-521C362D48D1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CC290-C3D0-B14F-9A5E-F0E58E33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CC290-C3D0-B14F-9A5E-F0E58E3348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46F8-6AD3-6841-A5F6-21D6B04F8D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microsoft.com/office/2007/relationships/hdphoto" Target="../media/hdphoto1.wdp"/><Relationship Id="rId8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67"/>
          <a:stretch/>
        </p:blipFill>
        <p:spPr>
          <a:xfrm>
            <a:off x="420296" y="21615893"/>
            <a:ext cx="19715493" cy="106246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700648" y="6170806"/>
            <a:ext cx="19328461" cy="7650354"/>
          </a:xfrm>
          <a:prstGeom prst="roundRect">
            <a:avLst>
              <a:gd name="adj" fmla="val 6895"/>
            </a:avLst>
          </a:prstGeom>
          <a:solidFill>
            <a:srgbClr val="FFFF00">
              <a:alpha val="50196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43891200" cy="5574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666357" y="1056640"/>
            <a:ext cx="45410997" cy="151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85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Language use shapes cultural norms: Large scale evidence from gender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883066"/>
            <a:ext cx="45410997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5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Molly Lewis</a:t>
            </a:r>
            <a:r>
              <a:rPr lang="en-US" sz="5600" b="1" baseline="30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1,2</a:t>
            </a:r>
            <a:r>
              <a:rPr lang="en-US" sz="5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and Gary Lupyan</a:t>
            </a:r>
            <a:r>
              <a:rPr lang="en-US" sz="5600" b="1" baseline="30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  <a:p>
            <a:pPr algn="ctr">
              <a:lnSpc>
                <a:spcPct val="120000"/>
              </a:lnSpc>
            </a:pPr>
            <a:r>
              <a:rPr lang="en-US" sz="5600" baseline="30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5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University of Wisconsin-Madison, </a:t>
            </a:r>
            <a:r>
              <a:rPr lang="en-US" sz="5600" baseline="30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5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University of Chicago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536" y="21610596"/>
            <a:ext cx="7281209" cy="505226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00648" y="14336245"/>
            <a:ext cx="128692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Study 1: Gender bias across cultures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85994" y="5409033"/>
            <a:ext cx="18785317" cy="892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7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What role do 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word co-occurrences 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and grammatical structure play in shaping cultural norms?</a:t>
            </a:r>
          </a:p>
          <a:p>
            <a:endParaRPr lang="en-US" sz="5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Gender bias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 as a case study </a:t>
            </a:r>
            <a:r>
              <a:rPr lang="mr-IN" sz="54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 abstract domain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Boroditsky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, 2001), 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grammatically encoded, and culturally transmitted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(e.g., Master, 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Markman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, &amp; 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Dweck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, 2012)</a:t>
            </a:r>
          </a:p>
          <a:p>
            <a:endParaRPr lang="en-US" sz="3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Hypotheses: (1) Language as reflection of speakers’ gender biases, or (2) language as 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causal?</a:t>
            </a:r>
            <a:endParaRPr lang="en-US" sz="6000" dirty="0" smtClean="0">
              <a:latin typeface="Arial" charset="0"/>
              <a:ea typeface="Arial" charset="0"/>
              <a:cs typeface="Arial" charset="0"/>
            </a:endParaRPr>
          </a:p>
          <a:p>
            <a:pPr marL="1143000" indent="-1143000">
              <a:buFont typeface="Arial" charset="0"/>
              <a:buChar char="•"/>
            </a:pPr>
            <a:endParaRPr lang="en-US"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1219" y="15459748"/>
            <a:ext cx="13491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Implicit Association Task (IAT) </a:t>
            </a:r>
            <a:r>
              <a:rPr lang="mr-IN" sz="44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 behavioral measure of the strength of respondents’ implicit associations between two pairs of concepts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(Greenwald, McGhee, &amp; Schwartz, 1998).</a:t>
            </a:r>
            <a:endParaRPr lang="en-US" sz="3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14482707" y="15501760"/>
            <a:ext cx="7612252" cy="1933053"/>
            <a:chOff x="14254107" y="15501760"/>
            <a:chExt cx="7612252" cy="193305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6463730" y="16119809"/>
              <a:ext cx="1200081" cy="85195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254107" y="15501760"/>
              <a:ext cx="7612252" cy="1933053"/>
              <a:chOff x="14254107" y="15501760"/>
              <a:chExt cx="7612252" cy="1933053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4254107" y="15501760"/>
                <a:ext cx="7612252" cy="1933053"/>
                <a:chOff x="14254107" y="15501760"/>
                <a:chExt cx="7612252" cy="1933053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14852772" y="15501760"/>
                  <a:ext cx="195254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3318FF"/>
                      </a:solidFill>
                      <a:latin typeface="Arial" charset="0"/>
                      <a:ea typeface="Arial" charset="0"/>
                      <a:cs typeface="Arial" charset="0"/>
                    </a:rPr>
                    <a:t>Male</a:t>
                  </a:r>
                  <a:endParaRPr lang="en-US" sz="6600" b="1" dirty="0">
                    <a:solidFill>
                      <a:srgbClr val="3318FF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4254107" y="16625095"/>
                  <a:ext cx="401939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FF0000"/>
                      </a:solidFill>
                      <a:latin typeface="Arial" charset="0"/>
                      <a:ea typeface="Arial" charset="0"/>
                      <a:cs typeface="Arial" charset="0"/>
                    </a:rPr>
                    <a:t>Female</a:t>
                  </a:r>
                  <a:endParaRPr lang="en-US" sz="6600" b="1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7846963" y="15536737"/>
                  <a:ext cx="401939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 smtClean="0">
                      <a:latin typeface="Arial" charset="0"/>
                      <a:ea typeface="Arial" charset="0"/>
                      <a:cs typeface="Arial" charset="0"/>
                    </a:rPr>
                    <a:t>Career</a:t>
                  </a:r>
                  <a:endParaRPr lang="en-US" sz="66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7846964" y="16665372"/>
                  <a:ext cx="401939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 smtClean="0">
                      <a:latin typeface="Arial" charset="0"/>
                      <a:ea typeface="Arial" charset="0"/>
                      <a:cs typeface="Arial" charset="0"/>
                    </a:rPr>
                    <a:t>Family</a:t>
                  </a:r>
                  <a:endParaRPr lang="en-US" sz="66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426341" y="17068844"/>
                  <a:ext cx="1289885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6426341" y="16000166"/>
                  <a:ext cx="1289885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Connector 39"/>
              <p:cNvCxnSpPr/>
              <p:nvPr/>
            </p:nvCxnSpPr>
            <p:spPr>
              <a:xfrm flipV="1">
                <a:off x="16463730" y="16121347"/>
                <a:ext cx="1207136" cy="85042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737709" y="18359968"/>
            <a:ext cx="191189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Data collected by Project Implicit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Nosek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Banaji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, &amp; Greenwald, 2002)  </a:t>
            </a:r>
            <a:r>
              <a:rPr lang="mr-IN" sz="44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 663,709 participants from 48 countries (</a:t>
            </a:r>
            <a:r>
              <a:rPr lang="en-US" sz="4400" i="1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 = 1.08; </a:t>
            </a:r>
            <a:r>
              <a:rPr lang="en-US" sz="4400" i="1" dirty="0" smtClean="0">
                <a:latin typeface="Arial" charset="0"/>
                <a:ea typeface="Arial" charset="0"/>
                <a:cs typeface="Arial" charset="0"/>
              </a:rPr>
              <a:t>M 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= 1.05</a:t>
            </a:r>
            <a:r>
              <a:rPr lang="en-US" sz="4400" i="1" dirty="0" smtClean="0">
                <a:latin typeface="Arial" charset="0"/>
                <a:ea typeface="Arial" charset="0"/>
                <a:cs typeface="Arial" charset="0"/>
              </a:rPr>
              <a:t>; SD 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= .07).</a:t>
            </a:r>
            <a:endParaRPr lang="en-US" sz="4400" dirty="0" smtClean="0"/>
          </a:p>
          <a:p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0795102" y="6120617"/>
            <a:ext cx="125502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Study 2: Gender bias and semantics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871489" y="20428528"/>
            <a:ext cx="1211100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Study 3: Gender bias and grammar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948" y="13424961"/>
            <a:ext cx="7776496" cy="7170536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20976035" y="27464689"/>
            <a:ext cx="22268357" cy="4687100"/>
          </a:xfrm>
          <a:prstGeom prst="roundRect">
            <a:avLst>
              <a:gd name="adj" fmla="val 6895"/>
            </a:avLst>
          </a:prstGeom>
          <a:solidFill>
            <a:schemeClr val="bg2">
              <a:lumMod val="75000"/>
              <a:alpha val="50196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1194409" y="27578989"/>
            <a:ext cx="39549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7709" y="20342160"/>
            <a:ext cx="20247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Implicit and explicit bias measures correlated (</a:t>
            </a:r>
            <a:r>
              <a:rPr lang="en-US" sz="4400" i="1" dirty="0" smtClean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 = .15; </a:t>
            </a:r>
            <a:r>
              <a:rPr lang="en-US" sz="4400" i="1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 &lt; .0001).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825307" y="7088719"/>
            <a:ext cx="14482763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Measure 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bias 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in language using word-embedding models trained on Wikipedia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(Bojanowski, Grave, </a:t>
            </a:r>
            <a:r>
              <a:rPr lang="en-US" sz="3200" dirty="0" err="1" smtClean="0">
                <a:latin typeface="Arial" charset="0"/>
                <a:ea typeface="Arial" charset="0"/>
                <a:cs typeface="Arial" charset="0"/>
              </a:rPr>
              <a:t>Joulin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, &amp; </a:t>
            </a:r>
            <a:r>
              <a:rPr lang="en-US" sz="3200" dirty="0" err="1" smtClean="0">
                <a:latin typeface="Arial" charset="0"/>
                <a:ea typeface="Arial" charset="0"/>
                <a:cs typeface="Arial" charset="0"/>
              </a:rPr>
              <a:t>Mikolov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, 2016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). </a:t>
            </a:r>
            <a:endParaRPr lang="en-US" sz="32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Bias calculated as </a:t>
            </a:r>
            <a:r>
              <a:rPr lang="en-US" sz="4400" i="1" dirty="0" smtClean="0">
                <a:latin typeface="Arial" charset="0"/>
                <a:ea typeface="Arial" charset="0"/>
                <a:cs typeface="Arial" charset="0"/>
              </a:rPr>
              <a:t>cos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(male-words, target) </a:t>
            </a:r>
            <a:r>
              <a:rPr lang="mr-IN" sz="44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400" i="1" dirty="0" smtClean="0">
                <a:latin typeface="Arial" charset="0"/>
                <a:ea typeface="Arial" charset="0"/>
                <a:cs typeface="Arial" charset="0"/>
              </a:rPr>
              <a:t>cos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(female-words, target).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  <a:p>
            <a:endParaRPr lang="en-US" sz="3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In English, 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gender bias of 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a word in embedding model strongly correlated with explicit gender ratings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3200" i="1" dirty="0" smtClean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 = .59; </a:t>
            </a:r>
            <a:r>
              <a:rPr lang="en-US" sz="3200" i="1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 &lt;. 001; Scott et al., 2017).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endParaRPr lang="en-US" sz="4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Conducted linguistic analog to behavioral IAT using English word embedding models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 (replicating </a:t>
            </a:r>
            <a:r>
              <a:rPr lang="en-US" sz="3200" dirty="0" err="1" smtClean="0">
                <a:latin typeface="Arial" charset="0"/>
                <a:ea typeface="Arial" charset="0"/>
                <a:cs typeface="Arial" charset="0"/>
              </a:rPr>
              <a:t>Caliskan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, et al., 2017).</a:t>
            </a:r>
          </a:p>
          <a:p>
            <a:endParaRPr lang="en-US" sz="3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Translated target words into 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20 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languages by native speakers, and conducted language IAT using model trained on each language.</a:t>
            </a:r>
          </a:p>
          <a:p>
            <a:endParaRPr lang="en-US" sz="4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Behavioral and language IAT measures 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positively correlated 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at the level of languages (</a:t>
            </a:r>
            <a:r>
              <a:rPr lang="en-US" sz="4400" i="1" dirty="0" smtClean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 = .48; </a:t>
            </a:r>
            <a:r>
              <a:rPr lang="en-US" sz="4400" i="1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 = .03). 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886497" y="21403536"/>
            <a:ext cx="146793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Grammatical gender languages tend to have speakers with greater psychological gender bias, compared to speakers of non-grammatical gender languages (</a:t>
            </a:r>
            <a:r>
              <a:rPr lang="en-US" sz="4400" i="1" dirty="0" smtClean="0">
                <a:latin typeface="Arial" charset="0"/>
                <a:ea typeface="Arial" charset="0"/>
                <a:cs typeface="Arial" charset="0"/>
              </a:rPr>
              <a:t>d 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= 0.68 [-0.08, 1.45]).</a:t>
            </a:r>
          </a:p>
          <a:p>
            <a:endParaRPr lang="en-US" sz="4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Grammatical gender languages 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tend to have larger 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language IAT gender biases, compared to non-grammatical gender languages 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4400" i="1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 = .99 [-.02, 2.01]).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194409" y="28575677"/>
            <a:ext cx="219737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Languages with larger gender biases in their semantics (Study 2) and grammatical gender markers (Study 3) tend to have speakers with larger implicit </a:t>
            </a:r>
            <a:r>
              <a:rPr lang="en-US" sz="4400" smtClean="0">
                <a:latin typeface="Arial" charset="0"/>
                <a:ea typeface="Arial" charset="0"/>
                <a:cs typeface="Arial" charset="0"/>
              </a:rPr>
              <a:t>gender </a:t>
            </a:r>
            <a:r>
              <a:rPr lang="en-US" sz="4400" smtClean="0">
                <a:latin typeface="Arial" charset="0"/>
                <a:ea typeface="Arial" charset="0"/>
                <a:cs typeface="Arial" charset="0"/>
              </a:rPr>
              <a:t>biases.</a:t>
            </a:r>
            <a:endParaRPr lang="en-US" sz="44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4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Studies 2 and 3 consistent with both hypotheses; Study 3 provides some evidence for causal 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hypothesis.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5" b="1"/>
          <a:stretch/>
        </p:blipFill>
        <p:spPr>
          <a:xfrm>
            <a:off x="91048" y="22372476"/>
            <a:ext cx="20531554" cy="107946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59457" y1="71702" x2="59457" y2="71702"/>
                        <a14:foregroundMark x1="42857" y1="80306" x2="42857" y2="80306"/>
                        <a14:foregroundMark x1="43964" y1="81644" x2="43964" y2="81644"/>
                        <a14:foregroundMark x1="45775" y1="78776" x2="45775" y2="78776"/>
                        <a14:foregroundMark x1="66801" y1="76864" x2="66801" y2="76864"/>
                        <a14:foregroundMark x1="68813" y1="82027" x2="68813" y2="82027"/>
                        <a14:foregroundMark x1="70523" y1="82027" x2="70523" y2="82027"/>
                        <a14:foregroundMark x1="35815" y1="89101" x2="35815" y2="89101"/>
                        <a14:foregroundMark x1="38028" y1="90440" x2="38028" y2="90440"/>
                        <a14:foregroundMark x1="41952" y1="87954" x2="41952" y2="87954"/>
                        <a14:foregroundMark x1="48089" y1="90440" x2="48089" y2="90440"/>
                        <a14:foregroundMark x1="50000" y1="90057" x2="50000" y2="90057"/>
                        <a14:foregroundMark x1="51509" y1="89866" x2="51509" y2="89866"/>
                        <a14:foregroundMark x1="53622" y1="89866" x2="53622" y2="89866"/>
                        <a14:foregroundMark x1="57143" y1="89675" x2="57143" y2="89675"/>
                        <a14:foregroundMark x1="59557" y1="89484" x2="59557" y2="89484"/>
                        <a14:foregroundMark x1="62676" y1="90249" x2="62676" y2="90249"/>
                        <a14:foregroundMark x1="65795" y1="90440" x2="65795" y2="90440"/>
                        <a14:foregroundMark x1="65795" y1="87763" x2="65795" y2="87763"/>
                        <a14:foregroundMark x1="67606" y1="89866" x2="67606" y2="89866"/>
                        <a14:foregroundMark x1="72032" y1="92352" x2="72032" y2="92352"/>
                        <a14:foregroundMark x1="91650" y1="78967" x2="91650" y2="78967"/>
                        <a14:foregroundMark x1="93662" y1="82218" x2="93662" y2="82218"/>
                        <a14:foregroundMark x1="96378" y1="79732" x2="96378" y2="79732"/>
                        <a14:foregroundMark x1="17002" y1="76482" x2="17002" y2="76482"/>
                        <a14:foregroundMark x1="19215" y1="82027" x2="19215" y2="82027"/>
                        <a14:foregroundMark x1="21932" y1="77055" x2="21932" y2="77055"/>
                        <a14:foregroundMark x1="19416" y1="70746" x2="19416" y2="70746"/>
                        <a14:foregroundMark x1="19115" y1="63098" x2="19115" y2="63098"/>
                        <a14:foregroundMark x1="19215" y1="56023" x2="19215" y2="56023"/>
                        <a14:foregroundMark x1="19416" y1="48948" x2="19416" y2="48948"/>
                        <a14:foregroundMark x1="19115" y1="42065" x2="19115" y2="42065"/>
                        <a14:foregroundMark x1="19316" y1="35182" x2="19316" y2="35182"/>
                        <a14:foregroundMark x1="19316" y1="28298" x2="19316" y2="28298"/>
                        <a14:foregroundMark x1="19215" y1="18929" x2="19215" y2="18929"/>
                        <a14:foregroundMark x1="19416" y1="12620" x2="19416" y2="12620"/>
                        <a14:foregroundMark x1="46881" y1="80497" x2="46881" y2="80497"/>
                        <a14:foregroundMark x1="94869" y1="81836" x2="94869" y2="81836"/>
                        <a14:foregroundMark x1="45272" y1="81453" x2="45272" y2="81453"/>
                        <a14:foregroundMark x1="46076" y1="82218" x2="46076" y2="82218"/>
                        <a14:foregroundMark x1="45473" y1="76482" x2="45473" y2="76482"/>
                        <a14:foregroundMark x1="42254" y1="76291" x2="42254" y2="76291"/>
                        <a14:foregroundMark x1="40946" y1="79350" x2="40946" y2="79350"/>
                        <a14:foregroundMark x1="20724" y1="82027" x2="20724" y2="82027"/>
                        <a14:foregroundMark x1="17606" y1="81836" x2="17606" y2="81836"/>
                        <a14:foregroundMark x1="66700" y1="78394" x2="66700" y2="78394"/>
                        <a14:foregroundMark x1="71429" y1="77247" x2="71429" y2="77247"/>
                        <a14:foregroundMark x1="66801" y1="80688" x2="66801" y2="80688"/>
                        <a14:foregroundMark x1="91650" y1="80306" x2="91650" y2="80306"/>
                        <a14:foregroundMark x1="91650" y1="77247" x2="91650" y2="772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385" y="29311395"/>
            <a:ext cx="6000577" cy="31572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0" r="96383" b="1"/>
          <a:stretch/>
        </p:blipFill>
        <p:spPr>
          <a:xfrm>
            <a:off x="1465010" y="25916959"/>
            <a:ext cx="1770265" cy="536916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" t="51443" r="84217" b="16409"/>
          <a:stretch/>
        </p:blipFill>
        <p:spPr>
          <a:xfrm>
            <a:off x="1588025" y="25253753"/>
            <a:ext cx="1872577" cy="389449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 rot="16200000">
            <a:off x="-645808" y="26569962"/>
            <a:ext cx="4344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Arial" charset="0"/>
                <a:ea typeface="Arial" charset="0"/>
                <a:cs typeface="Arial" charset="0"/>
              </a:rPr>
              <a:t>female-family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572577" y="25725203"/>
            <a:ext cx="0" cy="790106"/>
          </a:xfrm>
          <a:prstGeom prst="line">
            <a:avLst/>
          </a:prstGeom>
          <a:ln w="101600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886497" y="55746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0" r="96383" b="1"/>
          <a:stretch/>
        </p:blipFill>
        <p:spPr>
          <a:xfrm>
            <a:off x="41134941" y="10914737"/>
            <a:ext cx="2756259" cy="95320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235" y="6420032"/>
            <a:ext cx="7429500" cy="66294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0" r="96383" b="1"/>
          <a:stretch/>
        </p:blipFill>
        <p:spPr>
          <a:xfrm>
            <a:off x="40742805" y="10748238"/>
            <a:ext cx="2425387" cy="11197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0" r="96383" b="1"/>
          <a:stretch/>
        </p:blipFill>
        <p:spPr>
          <a:xfrm flipV="1">
            <a:off x="40742805" y="18094719"/>
            <a:ext cx="2425387" cy="11114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0742805" y="10697238"/>
            <a:ext cx="18020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4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= .59</a:t>
            </a:r>
            <a:endParaRPr lang="en-US" sz="4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134941" y="18112122"/>
            <a:ext cx="18020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4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= .48</a:t>
            </a:r>
            <a:endParaRPr lang="en-US" sz="4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247970" y="1454599"/>
            <a:ext cx="0" cy="2714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7392</TotalTime>
  <Words>446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45</cp:revision>
  <cp:lastPrinted>2018-07-19T17:57:30Z</cp:lastPrinted>
  <dcterms:created xsi:type="dcterms:W3CDTF">2018-07-17T15:18:36Z</dcterms:created>
  <dcterms:modified xsi:type="dcterms:W3CDTF">2018-07-23T22:48:30Z</dcterms:modified>
</cp:coreProperties>
</file>