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51206400" cy="38404800"/>
  <p:notesSz cx="6858000" cy="9144000"/>
  <p:defaultTextStyle>
    <a:defPPr>
      <a:defRPr lang="en-US"/>
    </a:defPPr>
    <a:lvl1pPr marL="0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1pPr>
    <a:lvl2pPr marL="2149683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2pPr>
    <a:lvl3pPr marL="4299372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3pPr>
    <a:lvl4pPr marL="6449055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4pPr>
    <a:lvl5pPr marL="8598744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5pPr>
    <a:lvl6pPr marL="10748427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6pPr>
    <a:lvl7pPr marL="12898116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7pPr>
    <a:lvl8pPr marL="15047799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8pPr>
    <a:lvl9pPr marL="17197488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4"/>
    <p:restoredTop sz="85831"/>
  </p:normalViewPr>
  <p:slideViewPr>
    <p:cSldViewPr snapToGrid="0" snapToObjects="1">
      <p:cViewPr>
        <p:scale>
          <a:sx n="22" d="100"/>
          <a:sy n="22" d="100"/>
        </p:scale>
        <p:origin x="1672" y="-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B949D-DCA5-4E42-9249-521C362D48D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CC290-C3D0-B14F-9A5E-F0E58E33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3159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6313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99466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32626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65779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98938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32092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65251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CC290-C3D0-B14F-9A5E-F0E58E3348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6285233"/>
            <a:ext cx="43525440" cy="13370560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0171413"/>
            <a:ext cx="38404800" cy="9272267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044700"/>
            <a:ext cx="1104138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044700"/>
            <a:ext cx="3248406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9574541"/>
            <a:ext cx="44165520" cy="15975327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5701001"/>
            <a:ext cx="44165520" cy="8401047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0223500"/>
            <a:ext cx="2176272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0223500"/>
            <a:ext cx="2176272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044708"/>
            <a:ext cx="4416552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9414513"/>
            <a:ext cx="21662704" cy="461390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4028420"/>
            <a:ext cx="21662704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9414513"/>
            <a:ext cx="21769390" cy="461390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4028420"/>
            <a:ext cx="21769390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529588"/>
            <a:ext cx="25923240" cy="27292300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0"/>
            <a:ext cx="16515397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529588"/>
            <a:ext cx="25923240" cy="27292300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0"/>
            <a:ext cx="16515397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044708"/>
            <a:ext cx="4416552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0223500"/>
            <a:ext cx="4416552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5595568"/>
            <a:ext cx="1728216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7" Type="http://schemas.microsoft.com/office/2007/relationships/hdphoto" Target="../media/hdphoto1.wdp"/><Relationship Id="rId8" Type="http://schemas.openxmlformats.org/officeDocument/2006/relationships/image" Target="../media/image5.png"/><Relationship Id="rId9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5" b="1"/>
          <a:stretch/>
        </p:blipFill>
        <p:spPr>
          <a:xfrm>
            <a:off x="4507036" y="25909717"/>
            <a:ext cx="17779308" cy="9347626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864146" y="7027965"/>
            <a:ext cx="20728222" cy="8530063"/>
          </a:xfrm>
          <a:prstGeom prst="roundRect">
            <a:avLst>
              <a:gd name="adj" fmla="val 6895"/>
            </a:avLst>
          </a:prstGeom>
          <a:solidFill>
            <a:srgbClr val="FFFF00">
              <a:alpha val="50196"/>
            </a:srgbClr>
          </a:solidFill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878">
              <a:latin typeface="Helvetic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206400" cy="59457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878">
              <a:latin typeface="Helvetic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77414" y="967026"/>
            <a:ext cx="52979494" cy="176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600" b="1" dirty="0">
                <a:solidFill>
                  <a:schemeClr val="bg1"/>
                </a:solidFill>
                <a:latin typeface="Helvetica" pitchFamily="2" charset="0"/>
                <a:ea typeface="Arial" charset="0"/>
                <a:cs typeface="Arial" charset="0"/>
              </a:rPr>
              <a:t>Language use shapes cultural norms: Large scale evidence from gender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" y="2957181"/>
            <a:ext cx="52979494" cy="2243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000" b="1" dirty="0">
                <a:solidFill>
                  <a:schemeClr val="bg1"/>
                </a:solidFill>
                <a:latin typeface="Helvetica" pitchFamily="2" charset="0"/>
                <a:ea typeface="Arial" charset="0"/>
                <a:cs typeface="Arial" charset="0"/>
              </a:rPr>
              <a:t>Molly Lewis</a:t>
            </a:r>
            <a:r>
              <a:rPr lang="en-US" sz="6000" b="1" baseline="30000" dirty="0">
                <a:solidFill>
                  <a:schemeClr val="bg1"/>
                </a:solidFill>
                <a:latin typeface="Helvetica" pitchFamily="2" charset="0"/>
                <a:ea typeface="Arial" charset="0"/>
                <a:cs typeface="Arial" charset="0"/>
              </a:rPr>
              <a:t>1,2</a:t>
            </a:r>
            <a:r>
              <a:rPr lang="en-US" sz="6000" b="1" dirty="0">
                <a:solidFill>
                  <a:schemeClr val="bg1"/>
                </a:solidFill>
                <a:latin typeface="Helvetica" pitchFamily="2" charset="0"/>
                <a:ea typeface="Arial" charset="0"/>
                <a:cs typeface="Arial" charset="0"/>
              </a:rPr>
              <a:t> and Gary Lupyan</a:t>
            </a:r>
            <a:r>
              <a:rPr lang="en-US" sz="6000" b="1" baseline="30000" dirty="0">
                <a:solidFill>
                  <a:schemeClr val="bg1"/>
                </a:solidFill>
                <a:latin typeface="Helvetica" pitchFamily="2" charset="0"/>
                <a:ea typeface="Arial" charset="0"/>
                <a:cs typeface="Arial" charset="0"/>
              </a:rPr>
              <a:t>1</a:t>
            </a:r>
          </a:p>
          <a:p>
            <a:pPr algn="ctr">
              <a:lnSpc>
                <a:spcPct val="120000"/>
              </a:lnSpc>
            </a:pPr>
            <a:r>
              <a:rPr lang="en-US" sz="6000" baseline="30000" dirty="0">
                <a:solidFill>
                  <a:schemeClr val="bg1"/>
                </a:solidFill>
                <a:latin typeface="Helvetica" pitchFamily="2" charset="0"/>
                <a:ea typeface="Arial" charset="0"/>
                <a:cs typeface="Arial" charset="0"/>
              </a:rPr>
              <a:t>1</a:t>
            </a:r>
            <a:r>
              <a:rPr lang="en-US" sz="6000" dirty="0">
                <a:solidFill>
                  <a:schemeClr val="bg1"/>
                </a:solidFill>
                <a:latin typeface="Helvetica" pitchFamily="2" charset="0"/>
                <a:ea typeface="Arial" charset="0"/>
                <a:cs typeface="Arial" charset="0"/>
              </a:rPr>
              <a:t>University of Wisconsin-Madison, </a:t>
            </a:r>
            <a:r>
              <a:rPr lang="en-US" sz="6000" baseline="30000" dirty="0">
                <a:solidFill>
                  <a:schemeClr val="bg1"/>
                </a:solidFill>
                <a:latin typeface="Helvetica" pitchFamily="2" charset="0"/>
                <a:ea typeface="Arial" charset="0"/>
                <a:cs typeface="Arial" charset="0"/>
              </a:rPr>
              <a:t>2</a:t>
            </a:r>
            <a:r>
              <a:rPr lang="en-US" sz="6000" dirty="0">
                <a:solidFill>
                  <a:schemeClr val="bg1"/>
                </a:solidFill>
                <a:latin typeface="Helvetica" pitchFamily="2" charset="0"/>
                <a:ea typeface="Arial" charset="0"/>
                <a:cs typeface="Arial" charset="0"/>
              </a:rPr>
              <a:t>University of Chicago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4311" y="23798612"/>
            <a:ext cx="8233946" cy="542769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16272" y="16640291"/>
            <a:ext cx="137781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Helvetica" pitchFamily="2" charset="0"/>
                <a:ea typeface="Arial" charset="0"/>
                <a:cs typeface="Arial" charset="0"/>
              </a:rPr>
              <a:t>Study 1: Gender bias across cultures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93695" y="6793033"/>
            <a:ext cx="19867301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5400" dirty="0">
              <a:latin typeface="Helvetica" pitchFamily="2" charset="0"/>
              <a:ea typeface="Arial" charset="0"/>
              <a:cs typeface="Arial" charset="0"/>
            </a:endParaRPr>
          </a:p>
          <a:p>
            <a:r>
              <a:rPr lang="en-US" sz="5400" dirty="0">
                <a:latin typeface="Helvetica" pitchFamily="2" charset="0"/>
                <a:ea typeface="Arial" charset="0"/>
                <a:cs typeface="Arial" charset="0"/>
              </a:rPr>
              <a:t>What role do word co-occurrences and grammatical structure play in shaping cultural norms?</a:t>
            </a:r>
          </a:p>
          <a:p>
            <a:endParaRPr lang="en-US" sz="5400" dirty="0">
              <a:latin typeface="Helvetica" pitchFamily="2" charset="0"/>
              <a:ea typeface="Arial" charset="0"/>
              <a:cs typeface="Arial" charset="0"/>
            </a:endParaRPr>
          </a:p>
          <a:p>
            <a:r>
              <a:rPr lang="en-US" sz="5400" b="1" dirty="0">
                <a:latin typeface="Helvetica" pitchFamily="2" charset="0"/>
                <a:ea typeface="Arial" charset="0"/>
                <a:cs typeface="Arial" charset="0"/>
              </a:rPr>
              <a:t>Gender bias</a:t>
            </a:r>
            <a:r>
              <a:rPr lang="en-US" sz="5400" dirty="0">
                <a:latin typeface="Helvetica" pitchFamily="2" charset="0"/>
                <a:ea typeface="Arial" charset="0"/>
                <a:cs typeface="Arial" charset="0"/>
              </a:rPr>
              <a:t> as a case study:  an abstract </a:t>
            </a:r>
            <a:r>
              <a:rPr lang="en-US" sz="5400" dirty="0" smtClean="0">
                <a:latin typeface="Helvetica" pitchFamily="2" charset="0"/>
                <a:ea typeface="Arial" charset="0"/>
                <a:cs typeface="Arial" charset="0"/>
              </a:rPr>
              <a:t>domain,</a:t>
            </a:r>
            <a:r>
              <a:rPr lang="en-US" sz="5400" baseline="30000" dirty="0" smtClean="0">
                <a:latin typeface="Helvetica" pitchFamily="2" charset="0"/>
                <a:ea typeface="Arial" charset="0"/>
                <a:cs typeface="Arial" charset="0"/>
              </a:rPr>
              <a:t>1</a:t>
            </a:r>
            <a:r>
              <a:rPr lang="en-US" sz="5400" dirty="0" smtClean="0">
                <a:latin typeface="Helvetica" pitchFamily="2" charset="0"/>
                <a:ea typeface="Arial" charset="0"/>
                <a:cs typeface="Arial" charset="0"/>
              </a:rPr>
              <a:t> </a:t>
            </a:r>
            <a:r>
              <a:rPr lang="en-US" sz="5400" dirty="0">
                <a:latin typeface="Helvetica" pitchFamily="2" charset="0"/>
                <a:ea typeface="Arial" charset="0"/>
                <a:cs typeface="Arial" charset="0"/>
              </a:rPr>
              <a:t>that is culturally transmitted and often grammatically encoded.</a:t>
            </a:r>
            <a:r>
              <a:rPr lang="en-US" sz="5400" baseline="30000" dirty="0">
                <a:latin typeface="Helvetica" pitchFamily="2" charset="0"/>
                <a:ea typeface="Arial" charset="0"/>
                <a:cs typeface="Arial" charset="0"/>
              </a:rPr>
              <a:t>2</a:t>
            </a:r>
          </a:p>
          <a:p>
            <a:endParaRPr lang="en-US" sz="5400" baseline="30000" dirty="0">
              <a:latin typeface="Helvetica" pitchFamily="2" charset="0"/>
              <a:ea typeface="Arial" charset="0"/>
              <a:cs typeface="Arial" charset="0"/>
            </a:endParaRPr>
          </a:p>
          <a:p>
            <a:endParaRPr lang="en-US" sz="5400" baseline="30000" dirty="0">
              <a:latin typeface="Helvetica" pitchFamily="2" charset="0"/>
              <a:ea typeface="Arial" charset="0"/>
              <a:cs typeface="Arial" charset="0"/>
            </a:endParaRPr>
          </a:p>
          <a:p>
            <a:r>
              <a:rPr lang="en-US" sz="5400" dirty="0">
                <a:latin typeface="Helvetica" pitchFamily="2" charset="0"/>
                <a:ea typeface="Arial" charset="0"/>
                <a:cs typeface="Arial" charset="0"/>
              </a:rPr>
              <a:t>Hypotheses: (1) Language as a mere reflection of speakers’ gender biases, or (2) language as one of the causes?</a:t>
            </a:r>
          </a:p>
          <a:p>
            <a:pPr marL="1333814" indent="-1333814">
              <a:buFont typeface="Arial" charset="0"/>
              <a:buChar char="•"/>
            </a:pPr>
            <a:endParaRPr lang="en-US" sz="5400" dirty="0"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2799" y="18178124"/>
            <a:ext cx="13814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Implicit Association Task (IAT) </a:t>
            </a:r>
            <a:r>
              <a:rPr lang="mr-IN" sz="4800" dirty="0">
                <a:latin typeface="Helvetica" pitchFamily="2" charset="0"/>
                <a:ea typeface="Arial" charset="0"/>
                <a:cs typeface="Arial" charset="0"/>
              </a:rPr>
              <a:t>–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behavioral measure of the strength of respondents’ implicit associations between two pairs of concepts.</a:t>
            </a:r>
            <a:r>
              <a:rPr lang="en-US" sz="4800" baseline="30000" dirty="0">
                <a:latin typeface="Helvetica" pitchFamily="2" charset="0"/>
                <a:ea typeface="Arial" charset="0"/>
                <a:cs typeface="Arial" charset="0"/>
              </a:rPr>
              <a:t>3</a:t>
            </a:r>
            <a:endParaRPr lang="en-US" sz="3600" baseline="30000" dirty="0">
              <a:latin typeface="Helvetica" pitchFamily="2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5274759" y="18178124"/>
            <a:ext cx="8880962" cy="2126988"/>
            <a:chOff x="14254107" y="15501760"/>
            <a:chExt cx="7612252" cy="1823132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6463730" y="16119809"/>
              <a:ext cx="1200081" cy="85195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254107" y="15501760"/>
              <a:ext cx="7612252" cy="1823132"/>
              <a:chOff x="14254107" y="15501760"/>
              <a:chExt cx="7612252" cy="182313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4254107" y="15501760"/>
                <a:ext cx="7612252" cy="1823132"/>
                <a:chOff x="14254107" y="15501760"/>
                <a:chExt cx="7612252" cy="18231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14852773" y="15501760"/>
                  <a:ext cx="1952549" cy="659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>
                      <a:solidFill>
                        <a:srgbClr val="3318FF"/>
                      </a:solidFill>
                      <a:latin typeface="Helvetica" pitchFamily="2" charset="0"/>
                      <a:ea typeface="Arial" charset="0"/>
                      <a:cs typeface="Arial" charset="0"/>
                    </a:rPr>
                    <a:t>Male</a:t>
                  </a:r>
                  <a:endParaRPr lang="en-US" sz="6600" b="1" dirty="0">
                    <a:solidFill>
                      <a:srgbClr val="3318FF"/>
                    </a:solidFill>
                    <a:latin typeface="Helvetica" pitchFamily="2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4254107" y="16625094"/>
                  <a:ext cx="4019395" cy="659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>
                      <a:solidFill>
                        <a:srgbClr val="FF0000"/>
                      </a:solidFill>
                      <a:latin typeface="Helvetica" pitchFamily="2" charset="0"/>
                      <a:ea typeface="Arial" charset="0"/>
                      <a:cs typeface="Arial" charset="0"/>
                    </a:rPr>
                    <a:t>Female</a:t>
                  </a:r>
                  <a:endParaRPr lang="en-US" sz="6600" b="1" dirty="0">
                    <a:solidFill>
                      <a:srgbClr val="FF0000"/>
                    </a:solidFill>
                    <a:latin typeface="Helvetica" pitchFamily="2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7846964" y="15536738"/>
                  <a:ext cx="4019395" cy="659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>
                      <a:latin typeface="Helvetica" pitchFamily="2" charset="0"/>
                      <a:ea typeface="Arial" charset="0"/>
                      <a:cs typeface="Arial" charset="0"/>
                    </a:rPr>
                    <a:t>Career</a:t>
                  </a:r>
                  <a:endParaRPr lang="en-US" sz="6600" b="1" dirty="0">
                    <a:latin typeface="Helvetica" pitchFamily="2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7846964" y="16665371"/>
                  <a:ext cx="4019395" cy="659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>
                      <a:latin typeface="Helvetica" pitchFamily="2" charset="0"/>
                      <a:ea typeface="Arial" charset="0"/>
                      <a:cs typeface="Arial" charset="0"/>
                    </a:rPr>
                    <a:t>Family</a:t>
                  </a:r>
                  <a:endParaRPr lang="en-US" sz="6600" b="1" dirty="0">
                    <a:latin typeface="Helvetica" pitchFamily="2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6426341" y="17068844"/>
                  <a:ext cx="1289885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6426341" y="16000166"/>
                  <a:ext cx="1289885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Connector 39"/>
              <p:cNvCxnSpPr/>
              <p:nvPr/>
            </p:nvCxnSpPr>
            <p:spPr>
              <a:xfrm flipV="1">
                <a:off x="16463730" y="16121347"/>
                <a:ext cx="1207136" cy="85042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1144314" y="21429622"/>
            <a:ext cx="206117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Data collected by Project Implicit</a:t>
            </a:r>
            <a:r>
              <a:rPr lang="en-US" sz="4800" baseline="30000" dirty="0">
                <a:latin typeface="Helvetica" pitchFamily="2" charset="0"/>
                <a:ea typeface="Arial" charset="0"/>
                <a:cs typeface="Arial" charset="0"/>
              </a:rPr>
              <a:t>4 </a:t>
            </a:r>
            <a:r>
              <a:rPr lang="mr-IN" sz="4800" dirty="0">
                <a:latin typeface="Helvetica" pitchFamily="2" charset="0"/>
                <a:ea typeface="Arial" charset="0"/>
                <a:cs typeface="Arial" charset="0"/>
              </a:rPr>
              <a:t>–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663,709 participants from 48 countries (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d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= 1.08; 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M 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= 1.05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; SD 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= .07).</a:t>
            </a:r>
          </a:p>
          <a:p>
            <a:endParaRPr lang="en-US" sz="4800" dirty="0">
              <a:latin typeface="Helvetica" pitchFamily="2" charset="0"/>
              <a:ea typeface="Arial" charset="0"/>
              <a:cs typeface="Arial" charset="0"/>
            </a:endParaRPr>
          </a:p>
          <a:p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Implicit and explicit bias measures correlated (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r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= .15; 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p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&lt; .0001).</a:t>
            </a:r>
          </a:p>
          <a:p>
            <a:endParaRPr lang="en-US" sz="4800" dirty="0">
              <a:latin typeface="Helvetica" pitchFamily="2" charset="0"/>
            </a:endParaRPr>
          </a:p>
          <a:p>
            <a:endParaRPr lang="en-US" sz="4800" dirty="0"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299564" y="7071476"/>
            <a:ext cx="153122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Helvetica" pitchFamily="2" charset="0"/>
                <a:ea typeface="Arial" charset="0"/>
                <a:cs typeface="Arial" charset="0"/>
              </a:rPr>
              <a:t>Study 2: Gender bias and word meanings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3347214" y="22787309"/>
            <a:ext cx="129654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Helvetica" pitchFamily="2" charset="0"/>
                <a:ea typeface="Arial" charset="0"/>
                <a:cs typeface="Arial" charset="0"/>
              </a:rPr>
              <a:t>Study 3: Gender bias and grammar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23387531" y="30431821"/>
            <a:ext cx="26840726" cy="7079200"/>
          </a:xfrm>
          <a:prstGeom prst="roundRect">
            <a:avLst>
              <a:gd name="adj" fmla="val 6895"/>
            </a:avLst>
          </a:prstGeom>
          <a:solidFill>
            <a:schemeClr val="bg2">
              <a:lumMod val="75000"/>
              <a:alpha val="50196"/>
            </a:schemeClr>
          </a:solidFill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878">
              <a:latin typeface="Helvetica" pitchFamily="2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946593" y="30899814"/>
            <a:ext cx="62013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latin typeface="Helvetica" pitchFamily="2" charset="0"/>
                <a:ea typeface="Arial" charset="0"/>
                <a:cs typeface="Arial" charset="0"/>
              </a:rPr>
              <a:t>Conclusions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3430341" y="24267752"/>
            <a:ext cx="177816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Grammatically gendered languages show somewhat higher language gender biases, compared to languages without grammatical gender (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d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= .99 [-.02, 2.01]).</a:t>
            </a:r>
          </a:p>
          <a:p>
            <a:endParaRPr lang="en-US" sz="4800" dirty="0">
              <a:latin typeface="Helvetica" pitchFamily="2" charset="0"/>
              <a:ea typeface="Arial" charset="0"/>
              <a:cs typeface="Arial" charset="0"/>
            </a:endParaRPr>
          </a:p>
          <a:p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Participants who completed IAT in countries where the dominant language has grammatical gender showed a somewhat larger gender bias on the IAT (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d 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=  0.68 [-0.08, 1.45]).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994663" y="32089232"/>
            <a:ext cx="258395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dirty="0">
                <a:latin typeface="Helvetica" pitchFamily="2" charset="0"/>
                <a:ea typeface="Arial" charset="0"/>
                <a:cs typeface="Arial" charset="0"/>
              </a:rPr>
              <a:t>People exposed to languages that encode stronger gender biases (Study 2) and those with grammatical gender (Study 3) tend to show larger implicit gender biases on the (English) IAT.</a:t>
            </a:r>
          </a:p>
          <a:p>
            <a:endParaRPr lang="en-US" sz="4600" dirty="0">
              <a:latin typeface="Helvetica" pitchFamily="2" charset="0"/>
              <a:ea typeface="Arial" charset="0"/>
              <a:cs typeface="Arial" charset="0"/>
            </a:endParaRPr>
          </a:p>
          <a:p>
            <a:r>
              <a:rPr lang="en-US" sz="5200" dirty="0">
                <a:latin typeface="Helvetica" pitchFamily="2" charset="0"/>
                <a:ea typeface="Arial" charset="0"/>
                <a:cs typeface="Arial" charset="0"/>
              </a:rPr>
              <a:t>A relationship between grammatical gender and IAT hints at a causal influence: input from language structure affects IAT performance.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0" r="96383" b="1"/>
          <a:stretch/>
        </p:blipFill>
        <p:spPr>
          <a:xfrm>
            <a:off x="5469567" y="29996737"/>
            <a:ext cx="2065308" cy="62640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 rot="16200000">
            <a:off x="60865" y="29095330"/>
            <a:ext cx="5068762" cy="59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65" dirty="0">
                <a:latin typeface="Helvetica" pitchFamily="2" charset="0"/>
                <a:ea typeface="Arial" charset="0"/>
                <a:cs typeface="Arial" charset="0"/>
              </a:rPr>
              <a:t>female-family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595246" y="28227467"/>
            <a:ext cx="0" cy="921788"/>
          </a:xfrm>
          <a:prstGeom prst="line">
            <a:avLst/>
          </a:prstGeom>
          <a:ln w="101600">
            <a:solidFill>
              <a:schemeClr val="tx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035074" y="60141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0" r="96383" b="1"/>
          <a:stretch/>
        </p:blipFill>
        <p:spPr>
          <a:xfrm>
            <a:off x="46608091" y="12102259"/>
            <a:ext cx="3215638" cy="111207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3374" y="7430267"/>
            <a:ext cx="7622253" cy="680139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0" r="96383" b="1"/>
          <a:stretch/>
        </p:blipFill>
        <p:spPr>
          <a:xfrm>
            <a:off x="46833184" y="11584796"/>
            <a:ext cx="2829618" cy="13063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0" r="96383" b="1"/>
          <a:stretch/>
        </p:blipFill>
        <p:spPr>
          <a:xfrm flipV="1">
            <a:off x="46584135" y="19908824"/>
            <a:ext cx="2829618" cy="129664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6585173" y="12291233"/>
            <a:ext cx="1654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Helvetica" pitchFamily="2" charset="0"/>
                <a:ea typeface="Arial" charset="0"/>
                <a:cs typeface="Arial" charset="0"/>
              </a:rPr>
              <a:t>r</a:t>
            </a:r>
            <a:r>
              <a:rPr lang="en-US" sz="4000" dirty="0">
                <a:latin typeface="Helvetica" pitchFamily="2" charset="0"/>
                <a:ea typeface="Arial" charset="0"/>
                <a:cs typeface="Arial" charset="0"/>
              </a:rPr>
              <a:t> = .59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01042" y="35331521"/>
            <a:ext cx="205760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Helvetica" pitchFamily="2" charset="0"/>
                <a:ea typeface="Arial" charset="0"/>
                <a:cs typeface="Arial" charset="0"/>
              </a:rPr>
              <a:t>References:  [1] </a:t>
            </a:r>
            <a:r>
              <a:rPr lang="en-US" sz="2000" dirty="0" err="1">
                <a:latin typeface="Helvetica" pitchFamily="2" charset="0"/>
                <a:ea typeface="Arial" charset="0"/>
                <a:cs typeface="Arial" charset="0"/>
              </a:rPr>
              <a:t>Boroditsky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 L. (2001). Does language shape thought?: Mandarin and English speakers' conceptions of time. </a:t>
            </a:r>
            <a:r>
              <a:rPr lang="en-US" sz="2000" i="1" dirty="0">
                <a:latin typeface="Helvetica" pitchFamily="2" charset="0"/>
                <a:ea typeface="Arial" charset="0"/>
                <a:cs typeface="Arial" charset="0"/>
              </a:rPr>
              <a:t>Cognitive Psychology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 43(1), 1-22.; </a:t>
            </a:r>
            <a:r>
              <a:rPr lang="en-US" sz="2000" b="1" dirty="0">
                <a:latin typeface="Helvetica" pitchFamily="2" charset="0"/>
                <a:ea typeface="Arial" charset="0"/>
                <a:cs typeface="Arial" charset="0"/>
              </a:rPr>
              <a:t>[2] 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Master, A., </a:t>
            </a:r>
            <a:r>
              <a:rPr lang="en-US" sz="2000" dirty="0" err="1">
                <a:latin typeface="Helvetica" pitchFamily="2" charset="0"/>
                <a:ea typeface="Arial" charset="0"/>
                <a:cs typeface="Arial" charset="0"/>
              </a:rPr>
              <a:t>Markman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 E. M., &amp; </a:t>
            </a:r>
            <a:r>
              <a:rPr lang="en-US" sz="2000" dirty="0" err="1">
                <a:latin typeface="Helvetica" pitchFamily="2" charset="0"/>
                <a:ea typeface="Arial" charset="0"/>
                <a:cs typeface="Arial" charset="0"/>
              </a:rPr>
              <a:t>Dweck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 C. S. (2012). Thinking in categories or along a continuum: Consequences for children’s social judgments. </a:t>
            </a:r>
            <a:r>
              <a:rPr lang="en-US" sz="2000" i="1" dirty="0">
                <a:latin typeface="Helvetica" pitchFamily="2" charset="0"/>
                <a:ea typeface="Arial" charset="0"/>
                <a:cs typeface="Arial" charset="0"/>
              </a:rPr>
              <a:t>Child Development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 83(4), 1145-1163.; </a:t>
            </a:r>
            <a:r>
              <a:rPr lang="en-US" sz="2000" b="1" dirty="0">
                <a:latin typeface="Helvetica" pitchFamily="2" charset="0"/>
                <a:ea typeface="Arial" charset="0"/>
                <a:cs typeface="Arial" charset="0"/>
              </a:rPr>
              <a:t>[3] 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Greenwald, A. G., McGhee, D. E., &amp; Schwartz, J. L. (1998). Measuring individual differences in implicit cognition: the implicit association test. </a:t>
            </a:r>
            <a:r>
              <a:rPr lang="en-US" sz="2000" i="1" dirty="0">
                <a:latin typeface="Helvetica" pitchFamily="2" charset="0"/>
                <a:ea typeface="Arial" charset="0"/>
                <a:cs typeface="Arial" charset="0"/>
              </a:rPr>
              <a:t>JPSP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 74(6), 1464.; </a:t>
            </a:r>
            <a:r>
              <a:rPr lang="en-US" sz="2000" b="1" dirty="0">
                <a:latin typeface="Helvetica" pitchFamily="2" charset="0"/>
                <a:ea typeface="Arial" charset="0"/>
                <a:cs typeface="Arial" charset="0"/>
              </a:rPr>
              <a:t>[4] </a:t>
            </a:r>
            <a:r>
              <a:rPr lang="en-US" sz="2000" dirty="0" err="1">
                <a:latin typeface="Helvetica" pitchFamily="2" charset="0"/>
                <a:ea typeface="Arial" charset="0"/>
                <a:cs typeface="Arial" charset="0"/>
              </a:rPr>
              <a:t>Nosek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 B. A., </a:t>
            </a:r>
            <a:r>
              <a:rPr lang="en-US" sz="2000" dirty="0" err="1">
                <a:latin typeface="Helvetica" pitchFamily="2" charset="0"/>
                <a:ea typeface="Arial" charset="0"/>
                <a:cs typeface="Arial" charset="0"/>
              </a:rPr>
              <a:t>Banaji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 M. R., &amp; Greenwald, A. G. (2002). Harvesting implicit group attitudes and beliefs from a demonstration web site. </a:t>
            </a:r>
            <a:r>
              <a:rPr lang="en-US" sz="2000" i="1" dirty="0">
                <a:latin typeface="Helvetica" pitchFamily="2" charset="0"/>
                <a:ea typeface="Arial" charset="0"/>
                <a:cs typeface="Arial" charset="0"/>
              </a:rPr>
              <a:t>Group Dynamics: Theory, Research, and Practice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 6(1), 101.; </a:t>
            </a:r>
            <a:r>
              <a:rPr lang="en-US" sz="2000" b="1" dirty="0">
                <a:latin typeface="Helvetica" pitchFamily="2" charset="0"/>
                <a:ea typeface="Arial" charset="0"/>
                <a:cs typeface="Arial" charset="0"/>
              </a:rPr>
              <a:t>[5] 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Scott, G. G., Keitel, A., </a:t>
            </a:r>
            <a:r>
              <a:rPr lang="en-US" sz="2000" dirty="0" err="1">
                <a:latin typeface="Helvetica" pitchFamily="2" charset="0"/>
                <a:ea typeface="Arial" charset="0"/>
                <a:cs typeface="Arial" charset="0"/>
              </a:rPr>
              <a:t>Becirspahic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 M., O’Donnell, P. J., &amp; </a:t>
            </a:r>
            <a:r>
              <a:rPr lang="en-US" sz="2000" dirty="0" err="1">
                <a:latin typeface="Helvetica" pitchFamily="2" charset="0"/>
                <a:ea typeface="Arial" charset="0"/>
                <a:cs typeface="Arial" charset="0"/>
              </a:rPr>
              <a:t>Sereno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 S. C. (2017). The Glasgow Norms: Ratings of 5,500 words on 9 scales. </a:t>
            </a:r>
            <a:r>
              <a:rPr lang="en-US" sz="2000" b="1" dirty="0">
                <a:latin typeface="Helvetica" pitchFamily="2" charset="0"/>
                <a:ea typeface="Arial" charset="0"/>
                <a:cs typeface="Arial" charset="0"/>
              </a:rPr>
              <a:t>[6] 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Bojanowski, P., Grave, E., </a:t>
            </a:r>
            <a:r>
              <a:rPr lang="en-US" sz="2000" dirty="0" err="1">
                <a:latin typeface="Helvetica" pitchFamily="2" charset="0"/>
                <a:ea typeface="Arial" charset="0"/>
                <a:cs typeface="Arial" charset="0"/>
              </a:rPr>
              <a:t>Joulin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 A., &amp; </a:t>
            </a:r>
            <a:r>
              <a:rPr lang="en-US" sz="2000" dirty="0" err="1">
                <a:latin typeface="Helvetica" pitchFamily="2" charset="0"/>
                <a:ea typeface="Arial" charset="0"/>
                <a:cs typeface="Arial" charset="0"/>
              </a:rPr>
              <a:t>Mikolov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 T. (2016). Enriching word vectors with </a:t>
            </a:r>
            <a:r>
              <a:rPr lang="en-US" sz="2000" dirty="0" err="1">
                <a:latin typeface="Helvetica" pitchFamily="2" charset="0"/>
                <a:ea typeface="Arial" charset="0"/>
                <a:cs typeface="Arial" charset="0"/>
              </a:rPr>
              <a:t>subword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 information.; </a:t>
            </a:r>
            <a:r>
              <a:rPr lang="en-US" sz="2000" b="1" dirty="0">
                <a:latin typeface="Helvetica" pitchFamily="2" charset="0"/>
                <a:ea typeface="Arial" charset="0"/>
                <a:cs typeface="Arial" charset="0"/>
              </a:rPr>
              <a:t>[7] </a:t>
            </a:r>
            <a:r>
              <a:rPr lang="en-US" sz="2000" dirty="0" err="1">
                <a:latin typeface="Helvetica" pitchFamily="2" charset="0"/>
                <a:ea typeface="Arial" charset="0"/>
                <a:cs typeface="Arial" charset="0"/>
              </a:rPr>
              <a:t>Caliskan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 A., Bryson, J. J., &amp; Narayanan, A. (2017). Semantics derived automatically from language corpora contain human-like biases. </a:t>
            </a:r>
            <a:r>
              <a:rPr lang="en-US" sz="2000" i="1" dirty="0">
                <a:latin typeface="Helvetica" pitchFamily="2" charset="0"/>
                <a:ea typeface="Arial" charset="0"/>
                <a:cs typeface="Arial" charset="0"/>
              </a:rPr>
              <a:t>Science</a:t>
            </a:r>
            <a:r>
              <a:rPr lang="en-US" sz="2000" dirty="0">
                <a:latin typeface="Helvetica" pitchFamily="2" charset="0"/>
                <a:ea typeface="Arial" charset="0"/>
                <a:cs typeface="Arial" charset="0"/>
              </a:rPr>
              <a:t>, 356(6334), 183-186.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9" t="49750" r="84897" b="1"/>
          <a:stretch/>
        </p:blipFill>
        <p:spPr>
          <a:xfrm>
            <a:off x="3016209" y="27840305"/>
            <a:ext cx="1545263" cy="59553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59457" y1="71702" x2="59457" y2="71702"/>
                        <a14:foregroundMark x1="42857" y1="80306" x2="42857" y2="80306"/>
                        <a14:foregroundMark x1="43964" y1="81644" x2="43964" y2="81644"/>
                        <a14:foregroundMark x1="45775" y1="78776" x2="45775" y2="78776"/>
                        <a14:foregroundMark x1="66801" y1="76864" x2="66801" y2="76864"/>
                        <a14:foregroundMark x1="68813" y1="82027" x2="68813" y2="82027"/>
                        <a14:foregroundMark x1="70523" y1="82027" x2="70523" y2="82027"/>
                        <a14:foregroundMark x1="35815" y1="89101" x2="35815" y2="89101"/>
                        <a14:foregroundMark x1="38028" y1="90440" x2="38028" y2="90440"/>
                        <a14:foregroundMark x1="41952" y1="87954" x2="41952" y2="87954"/>
                        <a14:foregroundMark x1="48089" y1="90440" x2="48089" y2="90440"/>
                        <a14:foregroundMark x1="50000" y1="90057" x2="50000" y2="90057"/>
                        <a14:foregroundMark x1="51509" y1="89866" x2="51509" y2="89866"/>
                        <a14:foregroundMark x1="53622" y1="89866" x2="53622" y2="89866"/>
                        <a14:foregroundMark x1="57143" y1="89675" x2="57143" y2="89675"/>
                        <a14:foregroundMark x1="59557" y1="89484" x2="59557" y2="89484"/>
                        <a14:foregroundMark x1="62676" y1="90249" x2="62676" y2="90249"/>
                        <a14:foregroundMark x1="65795" y1="90440" x2="65795" y2="90440"/>
                        <a14:foregroundMark x1="65795" y1="87763" x2="65795" y2="87763"/>
                        <a14:foregroundMark x1="67606" y1="89866" x2="67606" y2="89866"/>
                        <a14:foregroundMark x1="72032" y1="92352" x2="72032" y2="92352"/>
                        <a14:foregroundMark x1="91650" y1="78967" x2="91650" y2="78967"/>
                        <a14:foregroundMark x1="93662" y1="82218" x2="93662" y2="82218"/>
                        <a14:foregroundMark x1="96378" y1="79732" x2="96378" y2="79732"/>
                        <a14:foregroundMark x1="17002" y1="76482" x2="17002" y2="76482"/>
                        <a14:foregroundMark x1="19215" y1="82027" x2="19215" y2="82027"/>
                        <a14:foregroundMark x1="21932" y1="77055" x2="21932" y2="77055"/>
                        <a14:foregroundMark x1="19416" y1="70746" x2="19416" y2="70746"/>
                        <a14:foregroundMark x1="19115" y1="63098" x2="19115" y2="63098"/>
                        <a14:foregroundMark x1="19215" y1="56023" x2="19215" y2="56023"/>
                        <a14:foregroundMark x1="19416" y1="48948" x2="19416" y2="48948"/>
                        <a14:foregroundMark x1="19115" y1="42065" x2="19115" y2="42065"/>
                        <a14:foregroundMark x1="19316" y1="35182" x2="19316" y2="35182"/>
                        <a14:foregroundMark x1="19316" y1="28298" x2="19316" y2="28298"/>
                        <a14:foregroundMark x1="19215" y1="18929" x2="19215" y2="18929"/>
                        <a14:foregroundMark x1="19416" y1="12620" x2="19416" y2="12620"/>
                        <a14:foregroundMark x1="46881" y1="80497" x2="46881" y2="80497"/>
                        <a14:foregroundMark x1="94869" y1="81836" x2="94869" y2="81836"/>
                        <a14:foregroundMark x1="45272" y1="81453" x2="45272" y2="81453"/>
                        <a14:foregroundMark x1="46076" y1="82218" x2="46076" y2="82218"/>
                        <a14:foregroundMark x1="45473" y1="76482" x2="45473" y2="76482"/>
                        <a14:foregroundMark x1="42254" y1="76291" x2="42254" y2="76291"/>
                        <a14:foregroundMark x1="40946" y1="79350" x2="40946" y2="79350"/>
                        <a14:foregroundMark x1="20724" y1="82027" x2="20724" y2="82027"/>
                        <a14:foregroundMark x1="17606" y1="81836" x2="17606" y2="81836"/>
                        <a14:foregroundMark x1="66700" y1="78394" x2="66700" y2="78394"/>
                        <a14:foregroundMark x1="71429" y1="77247" x2="71429" y2="77247"/>
                        <a14:foregroundMark x1="66801" y1="80688" x2="66801" y2="80688"/>
                        <a14:foregroundMark x1="91650" y1="80306" x2="91650" y2="80306"/>
                        <a14:foregroundMark x1="91650" y1="77247" x2="91650" y2="772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07" y="31856797"/>
            <a:ext cx="5280243" cy="2778235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144314" y="25076689"/>
            <a:ext cx="20611774" cy="73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  <a:ea typeface="Arial" charset="0"/>
                <a:cs typeface="Arial" charset="0"/>
              </a:rPr>
              <a:t>Implicit Psychological Gender Bias Effect Size</a:t>
            </a: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endParaRPr lang="en-US" sz="4800" dirty="0"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107739" y="2558460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Helvetica" pitchFamily="2" charset="0"/>
                <a:ea typeface="Arial" charset="0"/>
                <a:cs typeface="Arial" charset="0"/>
              </a:rPr>
              <a:t>Hindi</a:t>
            </a:r>
            <a:endParaRPr lang="en-US" sz="2400" dirty="0"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8941621" y="2710022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Helvetica" pitchFamily="2" charset="0"/>
                <a:ea typeface="Arial" charset="0"/>
                <a:cs typeface="Arial" charset="0"/>
              </a:rPr>
              <a:t>Hungarian</a:t>
            </a:r>
            <a:endParaRPr lang="en-US" sz="2400" dirty="0"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328280" y="12906710"/>
            <a:ext cx="16834426" cy="904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Helvetica" pitchFamily="2" charset="0"/>
                <a:ea typeface="Arial" charset="0"/>
                <a:cs typeface="Arial" charset="0"/>
              </a:rPr>
              <a:t>In 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English, gender bias of a word in embedding model correlated strongly with explicit gender ratings</a:t>
            </a:r>
            <a:r>
              <a:rPr lang="en-US" sz="4800" baseline="30000" dirty="0">
                <a:latin typeface="Helvetica" pitchFamily="2" charset="0"/>
                <a:ea typeface="Arial" charset="0"/>
                <a:cs typeface="Arial" charset="0"/>
              </a:rPr>
              <a:t>6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</a:t>
            </a:r>
            <a:endParaRPr lang="en-US" sz="4800" dirty="0" smtClean="0">
              <a:latin typeface="Helvetica" pitchFamily="2" charset="0"/>
              <a:ea typeface="Arial" charset="0"/>
              <a:cs typeface="Arial" charset="0"/>
            </a:endParaRPr>
          </a:p>
          <a:p>
            <a:r>
              <a:rPr lang="en-US" sz="4800" dirty="0" smtClean="0">
                <a:latin typeface="Helvetica" pitchFamily="2" charset="0"/>
                <a:ea typeface="Arial" charset="0"/>
                <a:cs typeface="Arial" charset="0"/>
              </a:rPr>
              <a:t>(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r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= .59; 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p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&lt;. 001).</a:t>
            </a:r>
          </a:p>
          <a:p>
            <a:endParaRPr lang="en-US" sz="5400" dirty="0">
              <a:latin typeface="Helvetica" pitchFamily="2" charset="0"/>
              <a:ea typeface="Arial" charset="0"/>
              <a:cs typeface="Arial" charset="0"/>
            </a:endParaRPr>
          </a:p>
          <a:p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We then computed the linguistic analog to behavioral IAT using English word embedding models (replicating </a:t>
            </a:r>
            <a:r>
              <a:rPr lang="en-US" sz="4800" dirty="0" err="1">
                <a:latin typeface="Helvetica" pitchFamily="2" charset="0"/>
                <a:ea typeface="Arial" charset="0"/>
                <a:cs typeface="Arial" charset="0"/>
              </a:rPr>
              <a:t>Caliskan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, et al., 2017</a:t>
            </a:r>
            <a:r>
              <a:rPr lang="en-US" sz="4800" baseline="30000" dirty="0">
                <a:latin typeface="Helvetica" pitchFamily="2" charset="0"/>
                <a:ea typeface="Arial" charset="0"/>
                <a:cs typeface="Arial" charset="0"/>
              </a:rPr>
              <a:t>7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) when trained on corpora from each of the languages. Target words were translated into 20 languages by native speakers.</a:t>
            </a:r>
          </a:p>
          <a:p>
            <a:endParaRPr lang="en-US" sz="4800" dirty="0">
              <a:latin typeface="Helvetica" pitchFamily="2" charset="0"/>
              <a:ea typeface="Arial" charset="0"/>
              <a:cs typeface="Arial" charset="0"/>
            </a:endParaRPr>
          </a:p>
          <a:p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Behavioral and language IAT measures positively correlated at the level of languages (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r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= .48; 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p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 = .03). 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395" y="8376639"/>
            <a:ext cx="7343859" cy="4013504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23430342" y="8473500"/>
            <a:ext cx="93436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We quantified gender bias </a:t>
            </a:r>
            <a:r>
              <a:rPr lang="en-US" sz="4800" i="1" dirty="0">
                <a:latin typeface="Helvetica" pitchFamily="2" charset="0"/>
                <a:ea typeface="Arial" charset="0"/>
                <a:cs typeface="Arial" charset="0"/>
              </a:rPr>
              <a:t>in language </a:t>
            </a:r>
            <a:r>
              <a:rPr lang="en-US" sz="4800" dirty="0">
                <a:latin typeface="Helvetica" pitchFamily="2" charset="0"/>
                <a:ea typeface="Arial" charset="0"/>
                <a:cs typeface="Arial" charset="0"/>
              </a:rPr>
              <a:t>using distributional semantic models (word-embeddings trained on Wikipedia.</a:t>
            </a:r>
            <a:r>
              <a:rPr lang="en-US" sz="4800" baseline="30000" dirty="0">
                <a:latin typeface="Helvetica" pitchFamily="2" charset="0"/>
                <a:ea typeface="Arial" charset="0"/>
                <a:cs typeface="Arial" charset="0"/>
              </a:rPr>
              <a:t>5</a:t>
            </a:r>
            <a:r>
              <a:rPr lang="en-US" sz="4800" dirty="0" smtClean="0">
                <a:latin typeface="Helvetica" pitchFamily="2" charset="0"/>
                <a:ea typeface="Arial" charset="0"/>
                <a:cs typeface="Arial" charset="0"/>
              </a:rPr>
              <a:t>)</a:t>
            </a:r>
            <a:endParaRPr lang="en-US" sz="4800" baseline="30000" dirty="0">
              <a:latin typeface="Helvetica" pitchFamily="2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015" y="14969077"/>
            <a:ext cx="7977787" cy="781823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46344324" y="20627435"/>
            <a:ext cx="1654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Helvetica" pitchFamily="2" charset="0"/>
                <a:ea typeface="Arial" charset="0"/>
                <a:cs typeface="Arial" charset="0"/>
              </a:rPr>
              <a:t>r</a:t>
            </a:r>
            <a:r>
              <a:rPr lang="en-US" sz="4000" dirty="0">
                <a:latin typeface="Helvetica" pitchFamily="2" charset="0"/>
                <a:ea typeface="Arial" charset="0"/>
                <a:cs typeface="Arial" charset="0"/>
              </a:rPr>
              <a:t> = .48</a:t>
            </a:r>
          </a:p>
        </p:txBody>
      </p:sp>
    </p:spTree>
    <p:extLst>
      <p:ext uri="{BB962C8B-B14F-4D97-AF65-F5344CB8AC3E}">
        <p14:creationId xmlns:p14="http://schemas.microsoft.com/office/powerpoint/2010/main" val="21469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7715</TotalTime>
  <Words>441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69</cp:revision>
  <cp:lastPrinted>2018-07-19T17:57:30Z</cp:lastPrinted>
  <dcterms:created xsi:type="dcterms:W3CDTF">2018-07-17T15:18:36Z</dcterms:created>
  <dcterms:modified xsi:type="dcterms:W3CDTF">2018-07-24T22:06:07Z</dcterms:modified>
</cp:coreProperties>
</file>