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1pPr>
    <a:lvl2pPr marL="2149683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2pPr>
    <a:lvl3pPr marL="4299372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3pPr>
    <a:lvl4pPr marL="6449055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4pPr>
    <a:lvl5pPr marL="8598744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5pPr>
    <a:lvl6pPr marL="10748427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6pPr>
    <a:lvl7pPr marL="12898116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7pPr>
    <a:lvl8pPr marL="15047799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8pPr>
    <a:lvl9pPr marL="17197488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5831"/>
  </p:normalViewPr>
  <p:slideViewPr>
    <p:cSldViewPr snapToGrid="0" snapToObjects="1">
      <p:cViewPr>
        <p:scale>
          <a:sx n="226" d="100"/>
          <a:sy n="226" d="100"/>
        </p:scale>
        <p:origin x="-58224" y="-13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B949D-DCA5-4E42-9249-521C362D48D1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C290-C3D0-B14F-9A5E-F0E58E334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15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313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46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62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77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938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2092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5251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CC290-C3D0-B14F-9A5E-F0E58E3348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6F8-6AD3-6841-A5F6-21D6B04F8DB3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146-BC69-0B49-9374-9106FD7F2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1"/>
          <a:stretch/>
        </p:blipFill>
        <p:spPr>
          <a:xfrm>
            <a:off x="4507036" y="25909717"/>
            <a:ext cx="17779308" cy="934762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64146" y="7027965"/>
            <a:ext cx="20728222" cy="8530063"/>
          </a:xfrm>
          <a:prstGeom prst="roundRect">
            <a:avLst>
              <a:gd name="adj" fmla="val 6895"/>
            </a:avLst>
          </a:prstGeom>
          <a:solidFill>
            <a:srgbClr val="FFFF00">
              <a:alpha val="50196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 dirty="0">
              <a:latin typeface="Helvetic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206400" cy="5945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 dirty="0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7414" y="1063278"/>
            <a:ext cx="52979494" cy="17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6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Language use shapes cultural norms: Large scale evidence from gender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" y="2957181"/>
            <a:ext cx="52979494" cy="224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Molly Lewis</a:t>
            </a:r>
            <a:r>
              <a:rPr lang="en-US" sz="6000" b="1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1,2</a:t>
            </a:r>
            <a:r>
              <a:rPr lang="en-US" sz="60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 and Gary Lupyan</a:t>
            </a:r>
            <a:r>
              <a:rPr lang="en-US" sz="6000" b="1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6000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</a:t>
            </a:r>
            <a:r>
              <a:rPr lang="en-US" sz="6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University of Wisconsin-Madison, </a:t>
            </a:r>
            <a:r>
              <a:rPr lang="en-US" sz="6000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2</a:t>
            </a:r>
            <a:r>
              <a:rPr lang="en-US" sz="6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University of Chicago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909" y="24504254"/>
            <a:ext cx="8285343" cy="54615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6272" y="16640291"/>
            <a:ext cx="137781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1: Gender bias across cultures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3695" y="6793033"/>
            <a:ext cx="19867301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What role do word co-occurrences and grammatical structure play in shaping cultural norms?</a:t>
            </a:r>
          </a:p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b="1" dirty="0">
                <a:latin typeface="Helvetica" pitchFamily="2" charset="0"/>
                <a:ea typeface="Arial" charset="0"/>
                <a:cs typeface="Arial" charset="0"/>
              </a:rPr>
              <a:t>Gender bias</a:t>
            </a:r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 as a case study:  an abstract domain,</a:t>
            </a:r>
            <a:r>
              <a:rPr lang="en-US" sz="5400" baseline="30000" dirty="0">
                <a:latin typeface="Helvetica" pitchFamily="2" charset="0"/>
                <a:ea typeface="Arial" charset="0"/>
                <a:cs typeface="Arial" charset="0"/>
              </a:rPr>
              <a:t>1</a:t>
            </a:r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 that is culturally transmitted and often grammatically encoded.</a:t>
            </a:r>
            <a:r>
              <a:rPr lang="en-US" sz="5400" baseline="30000" dirty="0">
                <a:latin typeface="Helvetica" pitchFamily="2" charset="0"/>
                <a:ea typeface="Arial" charset="0"/>
                <a:cs typeface="Arial" charset="0"/>
              </a:rPr>
              <a:t>2</a:t>
            </a:r>
          </a:p>
          <a:p>
            <a:endParaRPr lang="en-US" sz="5400" baseline="30000" dirty="0">
              <a:latin typeface="Helvetica" pitchFamily="2" charset="0"/>
              <a:ea typeface="Arial" charset="0"/>
              <a:cs typeface="Arial" charset="0"/>
            </a:endParaRPr>
          </a:p>
          <a:p>
            <a:endParaRPr lang="en-US" sz="5400" baseline="300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Hypotheses: (1) Language as a mere reflection of speakers’ gender biases, or (2) language as one of the causes?</a:t>
            </a:r>
          </a:p>
          <a:p>
            <a:pPr marL="1333814" indent="-1333814">
              <a:buFont typeface="Arial" charset="0"/>
              <a:buChar char="•"/>
            </a:pPr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2799" y="18178124"/>
            <a:ext cx="1381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Implicit Association Task (IAT) </a:t>
            </a:r>
            <a:r>
              <a:rPr lang="mr-IN" sz="4800" dirty="0">
                <a:latin typeface="Helvetica" pitchFamily="2" charset="0"/>
                <a:ea typeface="Arial" charset="0"/>
                <a:cs typeface="Arial" charset="0"/>
              </a:rPr>
              <a:t>–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behavioral measure of the strength of respondents’ implicit associations between two pairs of concepts.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3</a:t>
            </a:r>
            <a:endParaRPr lang="en-US" sz="3600" baseline="30000" dirty="0">
              <a:latin typeface="Helvetica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274759" y="18178124"/>
            <a:ext cx="8880962" cy="2126988"/>
            <a:chOff x="14254107" y="15501760"/>
            <a:chExt cx="7612252" cy="18231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463730" y="16119809"/>
              <a:ext cx="1200081" cy="8519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254107" y="15501760"/>
              <a:ext cx="7612252" cy="1823132"/>
              <a:chOff x="14254107" y="15501760"/>
              <a:chExt cx="7612252" cy="182313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4254107" y="15501760"/>
                <a:ext cx="7612252" cy="1823132"/>
                <a:chOff x="14254107" y="15501760"/>
                <a:chExt cx="7612252" cy="18231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4852773" y="15501760"/>
                  <a:ext cx="1952549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3318FF"/>
                      </a:solidFill>
                      <a:latin typeface="Helvetica" pitchFamily="2" charset="0"/>
                      <a:ea typeface="Arial" charset="0"/>
                      <a:cs typeface="Arial" charset="0"/>
                    </a:rPr>
                    <a:t>Male</a:t>
                  </a:r>
                  <a:endParaRPr lang="en-US" sz="6600" b="1" dirty="0">
                    <a:solidFill>
                      <a:srgbClr val="3318FF"/>
                    </a:solidFill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254107" y="16625094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FF0000"/>
                      </a:solidFill>
                      <a:latin typeface="Helvetica" pitchFamily="2" charset="0"/>
                      <a:ea typeface="Arial" charset="0"/>
                      <a:cs typeface="Arial" charset="0"/>
                    </a:rPr>
                    <a:t>Female</a:t>
                  </a:r>
                  <a:endParaRPr lang="en-US" sz="6600" b="1" dirty="0">
                    <a:solidFill>
                      <a:srgbClr val="FF0000"/>
                    </a:solidFill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7846964" y="15536738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Helvetica" pitchFamily="2" charset="0"/>
                      <a:ea typeface="Arial" charset="0"/>
                      <a:cs typeface="Arial" charset="0"/>
                    </a:rPr>
                    <a:t>Career</a:t>
                  </a:r>
                  <a:endParaRPr lang="en-US" sz="6600" b="1" dirty="0"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7846964" y="16665371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Helvetica" pitchFamily="2" charset="0"/>
                      <a:ea typeface="Arial" charset="0"/>
                      <a:cs typeface="Arial" charset="0"/>
                    </a:rPr>
                    <a:t>Family</a:t>
                  </a:r>
                  <a:endParaRPr lang="en-US" sz="6600" b="1" dirty="0"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426341" y="17068844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426341" y="16000166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6463730" y="16121347"/>
                <a:ext cx="1207136" cy="8504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1144314" y="21429622"/>
            <a:ext cx="20611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Data collected by Project Implicit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4 </a:t>
            </a:r>
            <a:r>
              <a:rPr lang="mr-IN" sz="4800" dirty="0">
                <a:latin typeface="Helvetica" pitchFamily="2" charset="0"/>
                <a:ea typeface="Arial" charset="0"/>
                <a:cs typeface="Arial" charset="0"/>
              </a:rPr>
              <a:t>–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663,709 participants from 48 countries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1.08;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M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1.05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; SD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.07).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Implicit and explicit bias measures correlated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.15;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&lt; .0001).</a:t>
            </a:r>
          </a:p>
          <a:p>
            <a:endParaRPr lang="en-US" sz="4800" dirty="0">
              <a:latin typeface="Helvetica" pitchFamily="2" charset="0"/>
            </a:endParaRP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99564" y="7071476"/>
            <a:ext cx="153122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2: Gender bias and word meanings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347214" y="22787309"/>
            <a:ext cx="129654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3: Gender bias and grammar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3387531" y="30431821"/>
            <a:ext cx="26840726" cy="7079200"/>
          </a:xfrm>
          <a:prstGeom prst="roundRect">
            <a:avLst>
              <a:gd name="adj" fmla="val 6895"/>
            </a:avLst>
          </a:prstGeom>
          <a:solidFill>
            <a:schemeClr val="bg2">
              <a:lumMod val="75000"/>
              <a:alpha val="50196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 dirty="0">
              <a:latin typeface="Helvetica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46593" y="30899814"/>
            <a:ext cx="620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Conclusions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430341" y="24267752"/>
            <a:ext cx="177816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Grammatically gendered languages show somewhat higher language gender biases, compared to languages without grammatical gender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.99 [-.02, 2.01]).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Participants who completed IAT in countries where the dominant language has grammatical gender showed a somewhat larger gender bias on the IAT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 0.68 [-0.08, 1.45]).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994663" y="32089232"/>
            <a:ext cx="25839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Helvetica" pitchFamily="2" charset="0"/>
                <a:ea typeface="Arial" charset="0"/>
                <a:cs typeface="Arial" charset="0"/>
              </a:rPr>
              <a:t>People exposed to languages that encode stronger gender biases (Study 2) and those with grammatical gender (Study 3) tend to show larger implicit gender biases on the (English) IAT.</a:t>
            </a:r>
          </a:p>
          <a:p>
            <a:endParaRPr lang="en-US" sz="46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200" dirty="0">
                <a:latin typeface="Helvetica" pitchFamily="2" charset="0"/>
                <a:ea typeface="Arial" charset="0"/>
                <a:cs typeface="Arial" charset="0"/>
              </a:rPr>
              <a:t>A relationship between grammatical gender and IAT hints at a causal influence: input from language structure affects IAT performance.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5469567" y="29996737"/>
            <a:ext cx="2065308" cy="62640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60865" y="29095330"/>
            <a:ext cx="5068762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5" dirty="0">
                <a:latin typeface="Helvetica" pitchFamily="2" charset="0"/>
                <a:ea typeface="Arial" charset="0"/>
                <a:cs typeface="Arial" charset="0"/>
              </a:rPr>
              <a:t>female-family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595246" y="28227467"/>
            <a:ext cx="0" cy="921788"/>
          </a:xfrm>
          <a:prstGeom prst="line">
            <a:avLst/>
          </a:prstGeom>
          <a:ln w="1016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035074" y="60141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216207" y="12102259"/>
            <a:ext cx="3215638" cy="1112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490" y="7430267"/>
            <a:ext cx="7622253" cy="680139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441300" y="11584796"/>
            <a:ext cx="2829618" cy="13063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 flipV="1">
            <a:off x="46192251" y="19908824"/>
            <a:ext cx="2829618" cy="12966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193289" y="12291233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latin typeface="Helvetica" pitchFamily="2" charset="0"/>
                <a:ea typeface="Arial" charset="0"/>
                <a:cs typeface="Arial" charset="0"/>
              </a:rPr>
              <a:t> = .59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042" y="35331521"/>
            <a:ext cx="20576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References:  [1]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Boroditsky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L. (2001). Does language shape thought?: Mandarin and English speakers' conceptions of time.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Cognitive Psychology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43(1), 1-22.;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[2]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Master, A.,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Markman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E. M., &amp;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Dweck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C. S. (2012). Thinking in categories or along a continuum: Consequences for children’s social judgments.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Child Development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83(4), 1145-1163.;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[3]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Greenwald, A. G., McGhee, D. E., &amp; Schwartz, J. L. (1998). Measuring individual differences in implicit cognition: the implicit association test.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JPSP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74(6), 1464.;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[4]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Nosek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B. A.,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Banaji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M. R., &amp; Greenwald, A. G. (2002). Harvesting implicit group attitudes and beliefs from a demonstration web site.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Group Dynamics: Theory, Research, and Practice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6(1), 101.; </a:t>
            </a:r>
            <a:r>
              <a:rPr lang="en-US" sz="2000" b="1" dirty="0" smtClean="0">
                <a:latin typeface="Helvetica" pitchFamily="2" charset="0"/>
                <a:ea typeface="Arial" charset="0"/>
                <a:cs typeface="Arial" charset="0"/>
              </a:rPr>
              <a:t>[5]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Bojanowski, P., Grave, E.,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Joulin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A., &amp;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Mikolov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T. (2016). Enriching word vectors with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subword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 information.; </a:t>
            </a:r>
            <a:r>
              <a:rPr lang="en-US" sz="2000" b="1" dirty="0" smtClean="0">
                <a:latin typeface="Helvetica" pitchFamily="2" charset="0"/>
                <a:ea typeface="Arial" charset="0"/>
                <a:cs typeface="Arial" charset="0"/>
              </a:rPr>
              <a:t>[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6</a:t>
            </a:r>
            <a:r>
              <a:rPr lang="en-US" sz="2000" b="1" dirty="0" smtClean="0">
                <a:latin typeface="Helvetica" pitchFamily="2" charset="0"/>
                <a:ea typeface="Arial" charset="0"/>
                <a:cs typeface="Arial" charset="0"/>
              </a:rPr>
              <a:t>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Scott, G. G., Keitel, A.,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Becirspahic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M., O’Donnell, P. J., &amp;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Sereno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S. C. (2017). The Glasgow Norms: Ratings of 5,500 words on 9 scales</a:t>
            </a:r>
            <a:r>
              <a:rPr lang="en-US" sz="2000" dirty="0" smtClean="0">
                <a:latin typeface="Helvetica" pitchFamily="2" charset="0"/>
                <a:ea typeface="Arial" charset="0"/>
                <a:cs typeface="Arial" charset="0"/>
              </a:rPr>
              <a:t>. </a:t>
            </a:r>
            <a:r>
              <a:rPr lang="en-US" sz="2000" b="1" dirty="0" smtClean="0">
                <a:latin typeface="Helvetica" pitchFamily="2" charset="0"/>
                <a:ea typeface="Arial" charset="0"/>
                <a:cs typeface="Arial" charset="0"/>
              </a:rPr>
              <a:t>[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7]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Caliskan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A., Bryson, J. J., &amp; Narayanan, A. (2017). Semantics derived automatically from language corpora contain human-like biases.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Science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356(6334), 183-186.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t="49750" r="84897" b="1"/>
          <a:stretch/>
        </p:blipFill>
        <p:spPr>
          <a:xfrm>
            <a:off x="3016209" y="27840305"/>
            <a:ext cx="1545263" cy="595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9457" y1="71702" x2="59457" y2="71702"/>
                        <a14:foregroundMark x1="42857" y1="80306" x2="42857" y2="80306"/>
                        <a14:foregroundMark x1="43964" y1="81644" x2="43964" y2="81644"/>
                        <a14:foregroundMark x1="45775" y1="78776" x2="45775" y2="78776"/>
                        <a14:foregroundMark x1="66801" y1="76864" x2="66801" y2="76864"/>
                        <a14:foregroundMark x1="68813" y1="82027" x2="68813" y2="82027"/>
                        <a14:foregroundMark x1="70523" y1="82027" x2="70523" y2="82027"/>
                        <a14:foregroundMark x1="35815" y1="89101" x2="35815" y2="89101"/>
                        <a14:foregroundMark x1="38028" y1="90440" x2="38028" y2="90440"/>
                        <a14:foregroundMark x1="41952" y1="87954" x2="41952" y2="87954"/>
                        <a14:foregroundMark x1="48089" y1="90440" x2="48089" y2="90440"/>
                        <a14:foregroundMark x1="50000" y1="90057" x2="50000" y2="90057"/>
                        <a14:foregroundMark x1="51509" y1="89866" x2="51509" y2="89866"/>
                        <a14:foregroundMark x1="53622" y1="89866" x2="53622" y2="89866"/>
                        <a14:foregroundMark x1="57143" y1="89675" x2="57143" y2="89675"/>
                        <a14:foregroundMark x1="59557" y1="89484" x2="59557" y2="89484"/>
                        <a14:foregroundMark x1="62676" y1="90249" x2="62676" y2="90249"/>
                        <a14:foregroundMark x1="65795" y1="90440" x2="65795" y2="90440"/>
                        <a14:foregroundMark x1="65795" y1="87763" x2="65795" y2="87763"/>
                        <a14:foregroundMark x1="67606" y1="89866" x2="67606" y2="89866"/>
                        <a14:foregroundMark x1="72032" y1="92352" x2="72032" y2="92352"/>
                        <a14:foregroundMark x1="91650" y1="78967" x2="91650" y2="78967"/>
                        <a14:foregroundMark x1="93662" y1="82218" x2="93662" y2="82218"/>
                        <a14:foregroundMark x1="96378" y1="79732" x2="96378" y2="79732"/>
                        <a14:foregroundMark x1="17002" y1="76482" x2="17002" y2="76482"/>
                        <a14:foregroundMark x1="19215" y1="82027" x2="19215" y2="82027"/>
                        <a14:foregroundMark x1="21932" y1="77055" x2="21932" y2="77055"/>
                        <a14:foregroundMark x1="19416" y1="70746" x2="19416" y2="70746"/>
                        <a14:foregroundMark x1="19115" y1="63098" x2="19115" y2="63098"/>
                        <a14:foregroundMark x1="19215" y1="56023" x2="19215" y2="56023"/>
                        <a14:foregroundMark x1="19416" y1="48948" x2="19416" y2="48948"/>
                        <a14:foregroundMark x1="19115" y1="42065" x2="19115" y2="42065"/>
                        <a14:foregroundMark x1="19316" y1="35182" x2="19316" y2="35182"/>
                        <a14:foregroundMark x1="19316" y1="28298" x2="19316" y2="28298"/>
                        <a14:foregroundMark x1="19215" y1="18929" x2="19215" y2="18929"/>
                        <a14:foregroundMark x1="19416" y1="12620" x2="19416" y2="12620"/>
                        <a14:foregroundMark x1="46881" y1="80497" x2="46881" y2="80497"/>
                        <a14:foregroundMark x1="94869" y1="81836" x2="94869" y2="81836"/>
                        <a14:foregroundMark x1="45272" y1="81453" x2="45272" y2="81453"/>
                        <a14:foregroundMark x1="46076" y1="82218" x2="46076" y2="82218"/>
                        <a14:foregroundMark x1="45473" y1="76482" x2="45473" y2="76482"/>
                        <a14:foregroundMark x1="42254" y1="76291" x2="42254" y2="76291"/>
                        <a14:foregroundMark x1="40946" y1="79350" x2="40946" y2="79350"/>
                        <a14:foregroundMark x1="20724" y1="82027" x2="20724" y2="82027"/>
                        <a14:foregroundMark x1="17606" y1="81836" x2="17606" y2="81836"/>
                        <a14:foregroundMark x1="66700" y1="78394" x2="66700" y2="78394"/>
                        <a14:foregroundMark x1="71429" y1="77247" x2="71429" y2="77247"/>
                        <a14:foregroundMark x1="66801" y1="80688" x2="66801" y2="80688"/>
                        <a14:foregroundMark x1="91650" y1="80306" x2="91650" y2="80306"/>
                        <a14:foregroundMark x1="91650" y1="77247" x2="91650" y2="77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7" y="31856797"/>
            <a:ext cx="5280243" cy="277823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144314" y="25076689"/>
            <a:ext cx="20611774" cy="73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  <a:ea typeface="Arial" charset="0"/>
                <a:cs typeface="Arial" charset="0"/>
              </a:rPr>
              <a:t>Implicit Psychological Gender Bias Effect Size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715855" y="263030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" pitchFamily="2" charset="0"/>
                <a:ea typeface="Arial" charset="0"/>
                <a:cs typeface="Arial" charset="0"/>
              </a:rPr>
              <a:t>Hindi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549737" y="278186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" pitchFamily="2" charset="0"/>
                <a:ea typeface="Arial" charset="0"/>
                <a:cs typeface="Arial" charset="0"/>
              </a:rPr>
              <a:t>Hungarian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328280" y="12906710"/>
            <a:ext cx="16834426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In English, gender bias of a word in embedding model correlated strongly with explicit gender ratings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6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</a:t>
            </a: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.59;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&lt;. 001).</a:t>
            </a:r>
          </a:p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We then computed the linguistic analog to behavioral IAT using English word embedding models (replicating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Caliskan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, et al., 2017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7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) when trained on corpora from each of the languages. Target words were translated into 20 languages by native speakers.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Behavioral and language IAT measures positively correlated at the level of languages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.48;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.03). 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139" y="8376639"/>
            <a:ext cx="7343859" cy="401350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3430342" y="8473500"/>
            <a:ext cx="9343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We quantified gender bias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in language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using distributional semantic models (word-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embeddings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trained on Wikipedia.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5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)</a:t>
            </a:r>
            <a:endParaRPr lang="en-US" sz="4800" baseline="30000" dirty="0">
              <a:latin typeface="Helvetica" pitchFamily="2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131" y="14969077"/>
            <a:ext cx="7977787" cy="781823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5952440" y="20627435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latin typeface="Helvetica" pitchFamily="2" charset="0"/>
                <a:ea typeface="Arial" charset="0"/>
                <a:cs typeface="Arial" charset="0"/>
              </a:rPr>
              <a:t> = .48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682E20-C571-104B-BB5C-B0F470FBD5C7}"/>
              </a:ext>
            </a:extLst>
          </p:cNvPr>
          <p:cNvSpPr/>
          <p:nvPr/>
        </p:nvSpPr>
        <p:spPr>
          <a:xfrm>
            <a:off x="41002986" y="8257417"/>
            <a:ext cx="1256811" cy="528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A3FD8A1-5FA6-0545-ADF8-C430D975296C}"/>
              </a:ext>
            </a:extLst>
          </p:cNvPr>
          <p:cNvSpPr/>
          <p:nvPr/>
        </p:nvSpPr>
        <p:spPr>
          <a:xfrm rot="5400000">
            <a:off x="45427921" y="11679246"/>
            <a:ext cx="740154" cy="4364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0F90FB8-3031-C94D-8F15-4B482680A666}"/>
              </a:ext>
            </a:extLst>
          </p:cNvPr>
          <p:cNvSpPr/>
          <p:nvPr/>
        </p:nvSpPr>
        <p:spPr>
          <a:xfrm rot="5400000">
            <a:off x="39230471" y="18906238"/>
            <a:ext cx="1256810" cy="528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6411C4C-52A2-C446-AB96-1648C8A27DFD}"/>
              </a:ext>
            </a:extLst>
          </p:cNvPr>
          <p:cNvGrpSpPr/>
          <p:nvPr/>
        </p:nvGrpSpPr>
        <p:grpSpPr>
          <a:xfrm rot="16200000">
            <a:off x="39659330" y="10241618"/>
            <a:ext cx="4249472" cy="492443"/>
            <a:chOff x="40552539" y="6910431"/>
            <a:chExt cx="4249472" cy="49244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F5098C31-6938-BD47-80C5-3E4ED8F71E6A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711" y="7136630"/>
              <a:ext cx="1823879" cy="0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AD9D662-378D-D444-BA57-F94EBC632372}"/>
                </a:ext>
              </a:extLst>
            </p:cNvPr>
            <p:cNvSpPr txBox="1"/>
            <p:nvPr/>
          </p:nvSpPr>
          <p:spPr>
            <a:xfrm>
              <a:off x="43894390" y="6910431"/>
              <a:ext cx="9076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Helvetica" pitchFamily="2" charset="0"/>
                </a:rPr>
                <a:t>Male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3F6272F-FD87-7246-B2F4-E2261D96ED81}"/>
                </a:ext>
              </a:extLst>
            </p:cNvPr>
            <p:cNvSpPr txBox="1"/>
            <p:nvPr/>
          </p:nvSpPr>
          <p:spPr>
            <a:xfrm>
              <a:off x="40552539" y="6910431"/>
              <a:ext cx="12971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Helvetica" pitchFamily="2" charset="0"/>
                </a:rPr>
                <a:t>Female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8CC917-C220-294E-8D0F-B427C40791D5}"/>
              </a:ext>
            </a:extLst>
          </p:cNvPr>
          <p:cNvSpPr txBox="1"/>
          <p:nvPr/>
        </p:nvSpPr>
        <p:spPr>
          <a:xfrm rot="16200000">
            <a:off x="38946261" y="9665043"/>
            <a:ext cx="47487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Automatic gender scores from word </a:t>
            </a:r>
            <a:r>
              <a:rPr lang="en-US" sz="2600" dirty="0">
                <a:latin typeface="Helvetica" pitchFamily="2" charset="0"/>
              </a:rPr>
              <a:t>embeddings</a:t>
            </a:r>
            <a:endParaRPr lang="en-US" sz="2600" dirty="0">
              <a:latin typeface="Helvetica" pitchFamily="2" charset="0"/>
            </a:endParaRPr>
          </a:p>
          <a:p>
            <a:pPr algn="ctr"/>
            <a:endParaRPr lang="en-US" sz="2600" dirty="0">
              <a:latin typeface="Helvetica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4F5276EA-18E2-4D4B-A9A4-B6DBC032662F}"/>
              </a:ext>
            </a:extLst>
          </p:cNvPr>
          <p:cNvGrpSpPr/>
          <p:nvPr/>
        </p:nvGrpSpPr>
        <p:grpSpPr>
          <a:xfrm>
            <a:off x="43594663" y="13480259"/>
            <a:ext cx="4249472" cy="492443"/>
            <a:chOff x="40552539" y="6910431"/>
            <a:chExt cx="4249472" cy="492443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B21191E6-39BD-5848-AFC8-DF50249D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711" y="7136630"/>
              <a:ext cx="1823879" cy="0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148FBB4-29E2-0247-BB6C-6143CF7CD42A}"/>
                </a:ext>
              </a:extLst>
            </p:cNvPr>
            <p:cNvSpPr txBox="1"/>
            <p:nvPr/>
          </p:nvSpPr>
          <p:spPr>
            <a:xfrm>
              <a:off x="43894390" y="6910431"/>
              <a:ext cx="9076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Helvetica" pitchFamily="2" charset="0"/>
                </a:rPr>
                <a:t>Male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FF0D748-4F0E-C044-9D2F-59E6BD7EDB4B}"/>
                </a:ext>
              </a:extLst>
            </p:cNvPr>
            <p:cNvSpPr txBox="1"/>
            <p:nvPr/>
          </p:nvSpPr>
          <p:spPr>
            <a:xfrm>
              <a:off x="40552539" y="6910431"/>
              <a:ext cx="12971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Helvetica" pitchFamily="2" charset="0"/>
                </a:rPr>
                <a:t>Female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1B59150-80F8-A54E-9622-50B55A1143AC}"/>
              </a:ext>
            </a:extLst>
          </p:cNvPr>
          <p:cNvSpPr txBox="1"/>
          <p:nvPr/>
        </p:nvSpPr>
        <p:spPr>
          <a:xfrm>
            <a:off x="44107969" y="13894334"/>
            <a:ext cx="3477609" cy="81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Human produced gender ratings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876099F-10DB-4642-BB8C-3BF2AEB41C21}"/>
              </a:ext>
            </a:extLst>
          </p:cNvPr>
          <p:cNvSpPr/>
          <p:nvPr/>
        </p:nvSpPr>
        <p:spPr>
          <a:xfrm>
            <a:off x="42586672" y="7115421"/>
            <a:ext cx="7303972" cy="12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66D633E-B9F9-5C4A-A76B-5694ED367A8E}"/>
              </a:ext>
            </a:extLst>
          </p:cNvPr>
          <p:cNvSpPr txBox="1"/>
          <p:nvPr/>
        </p:nvSpPr>
        <p:spPr>
          <a:xfrm>
            <a:off x="42715855" y="7478578"/>
            <a:ext cx="6168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Word </a:t>
            </a:r>
            <a:r>
              <a:rPr lang="en-US" sz="3200" dirty="0">
                <a:latin typeface="Helvetica" pitchFamily="2" charset="0"/>
              </a:rPr>
              <a:t>embeddings</a:t>
            </a:r>
            <a:r>
              <a:rPr lang="en-US" sz="3200" dirty="0">
                <a:latin typeface="Helvetica" pitchFamily="2" charset="0"/>
              </a:rPr>
              <a:t> capture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word </a:t>
            </a:r>
            <a:r>
              <a:rPr lang="en-US" sz="3200" dirty="0">
                <a:latin typeface="Helvetica" pitchFamily="2" charset="0"/>
              </a:rPr>
              <a:t>genderness</a:t>
            </a:r>
            <a:endParaRPr lang="en-US" sz="3200" dirty="0"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27E233B4-71AC-E645-A63C-43762005A0E8}"/>
              </a:ext>
            </a:extLst>
          </p:cNvPr>
          <p:cNvSpPr/>
          <p:nvPr/>
        </p:nvSpPr>
        <p:spPr>
          <a:xfrm>
            <a:off x="42734884" y="14811663"/>
            <a:ext cx="6639975" cy="12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E64CF60-7405-9E43-8C06-3EE4D04DDE63}"/>
              </a:ext>
            </a:extLst>
          </p:cNvPr>
          <p:cNvSpPr txBox="1"/>
          <p:nvPr/>
        </p:nvSpPr>
        <p:spPr>
          <a:xfrm>
            <a:off x="42813517" y="15149420"/>
            <a:ext cx="607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Predicting by-language IAT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from word-</a:t>
            </a:r>
            <a:r>
              <a:rPr lang="en-US" sz="3200" dirty="0">
                <a:latin typeface="Helvetica" pitchFamily="2" charset="0"/>
              </a:rPr>
              <a:t>embeddings</a:t>
            </a:r>
            <a:endParaRPr lang="en-US" sz="3200" dirty="0">
              <a:latin typeface="Helvetica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8CFF6C26-21CA-5748-8293-8D1B042BDFFB}"/>
              </a:ext>
            </a:extLst>
          </p:cNvPr>
          <p:cNvSpPr/>
          <p:nvPr/>
        </p:nvSpPr>
        <p:spPr>
          <a:xfrm>
            <a:off x="42499507" y="23810556"/>
            <a:ext cx="6717608" cy="12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BA6FA1D-9843-4B4E-A478-0551866C6579}"/>
              </a:ext>
            </a:extLst>
          </p:cNvPr>
          <p:cNvSpPr txBox="1"/>
          <p:nvPr/>
        </p:nvSpPr>
        <p:spPr>
          <a:xfrm>
            <a:off x="42924345" y="23965645"/>
            <a:ext cx="7221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Predicting by-language IAT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from grammatical gender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773805" y="1243605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 pitchFamily="2" charset="0"/>
                <a:ea typeface="Arial" charset="0"/>
                <a:cs typeface="Arial" charset="0"/>
              </a:rPr>
              <a:t>nurse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55443" y="946047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 pitchFamily="2" charset="0"/>
                <a:ea typeface="Arial" charset="0"/>
                <a:cs typeface="Arial" charset="0"/>
              </a:rPr>
              <a:t>butcher</a:t>
            </a:r>
            <a:endParaRPr lang="en-US" sz="16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80922" y="1036411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itchFamily="2" charset="0"/>
                <a:ea typeface="Arial" charset="0"/>
                <a:cs typeface="Arial" charset="0"/>
              </a:rPr>
              <a:t>clean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7920</TotalTime>
  <Words>474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75</cp:revision>
  <cp:lastPrinted>2018-07-19T17:57:30Z</cp:lastPrinted>
  <dcterms:created xsi:type="dcterms:W3CDTF">2018-07-17T15:18:36Z</dcterms:created>
  <dcterms:modified xsi:type="dcterms:W3CDTF">2018-07-25T15:30:48Z</dcterms:modified>
</cp:coreProperties>
</file>