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1pPr>
    <a:lvl2pPr marL="2149683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2pPr>
    <a:lvl3pPr marL="4299372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3pPr>
    <a:lvl4pPr marL="6449055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4pPr>
    <a:lvl5pPr marL="8598744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5pPr>
    <a:lvl6pPr marL="10748427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6pPr>
    <a:lvl7pPr marL="12898116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7pPr>
    <a:lvl8pPr marL="15047799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8pPr>
    <a:lvl9pPr marL="17197488" algn="l" defTabSz="4299372" rtl="0" eaLnBrk="1" latinLnBrk="0" hangingPunct="1">
      <a:defRPr sz="84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85905"/>
  </p:normalViewPr>
  <p:slideViewPr>
    <p:cSldViewPr snapToGrid="0" snapToObjects="1">
      <p:cViewPr>
        <p:scale>
          <a:sx n="23" d="100"/>
          <a:sy n="23" d="100"/>
        </p:scale>
        <p:origin x="97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B949D-DCA5-4E42-9249-521C362D48D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C290-C3D0-B14F-9A5E-F0E58E33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159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313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466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626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779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938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2092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5251" algn="l" defTabSz="10663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CC290-C3D0-B14F-9A5E-F0E58E334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46F8-6AD3-6841-A5F6-21D6B04F8DB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146-BC69-0B49-9374-9106FD7F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1"/>
          <a:stretch/>
        </p:blipFill>
        <p:spPr>
          <a:xfrm>
            <a:off x="4507036" y="25909717"/>
            <a:ext cx="17779308" cy="934762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64146" y="7027965"/>
            <a:ext cx="20728222" cy="8530063"/>
          </a:xfrm>
          <a:prstGeom prst="roundRect">
            <a:avLst>
              <a:gd name="adj" fmla="val 6895"/>
            </a:avLst>
          </a:prstGeom>
          <a:solidFill>
            <a:srgbClr val="FFFF00">
              <a:alpha val="50196"/>
            </a:srgb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206400" cy="5945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/>
          </a:p>
        </p:txBody>
      </p:sp>
      <p:sp>
        <p:nvSpPr>
          <p:cNvPr id="5" name="TextBox 4"/>
          <p:cNvSpPr txBox="1"/>
          <p:nvPr/>
        </p:nvSpPr>
        <p:spPr>
          <a:xfrm>
            <a:off x="-777414" y="967026"/>
            <a:ext cx="52979494" cy="1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use shapes cultural norms: Large scale evidence from gender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" y="2957181"/>
            <a:ext cx="52979494" cy="22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Molly Lewis</a:t>
            </a:r>
            <a:r>
              <a:rPr lang="en-US" sz="6000" b="1" baseline="30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1,2</a:t>
            </a:r>
            <a:r>
              <a:rPr lang="en-US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Gary Lupyan</a:t>
            </a:r>
            <a:r>
              <a:rPr lang="en-US" sz="6000" b="1" baseline="30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en-US" sz="6000" baseline="30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Wisconsin-Madison, </a:t>
            </a:r>
            <a:r>
              <a:rPr lang="en-US" sz="6000" baseline="30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 of Chicago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246" y="24670237"/>
            <a:ext cx="8233946" cy="542769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16272" y="16640291"/>
            <a:ext cx="137781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Study 1: Gender bias across cultures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93695" y="6793033"/>
            <a:ext cx="19867301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5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What role do word co-occurrences and grammatical structure play in shaping cultural norms?</a:t>
            </a:r>
          </a:p>
          <a:p>
            <a:endParaRPr lang="en-US" sz="5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Gender bias</a:t>
            </a:r>
            <a:r>
              <a:rPr lang="en-US" sz="5400" dirty="0">
                <a:latin typeface="Arial" charset="0"/>
                <a:ea typeface="Arial" charset="0"/>
                <a:cs typeface="Arial" charset="0"/>
              </a:rPr>
              <a:t> as a case study </a:t>
            </a:r>
            <a:r>
              <a:rPr lang="mr-IN" sz="54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5400" dirty="0">
                <a:latin typeface="Arial" charset="0"/>
                <a:ea typeface="Arial" charset="0"/>
                <a:cs typeface="Arial" charset="0"/>
              </a:rPr>
              <a:t> abstract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domain</a:t>
            </a:r>
            <a:r>
              <a:rPr lang="en-US" sz="5400" baseline="30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, grammatically </a:t>
            </a:r>
            <a:r>
              <a:rPr lang="en-US" sz="5400" dirty="0">
                <a:latin typeface="Arial" charset="0"/>
                <a:ea typeface="Arial" charset="0"/>
                <a:cs typeface="Arial" charset="0"/>
              </a:rPr>
              <a:t>encoded, and culturally </a:t>
            </a:r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transmitted.</a:t>
            </a:r>
            <a:r>
              <a:rPr lang="en-US" sz="5400" baseline="30000" dirty="0" smtClean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endParaRPr lang="en-US" sz="5400" baseline="300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5400" baseline="30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Hypotheses: (1) Language as reflection of speakers’ gender biases, or (2) language as causal?</a:t>
            </a:r>
          </a:p>
          <a:p>
            <a:pPr marL="1333814" indent="-1333814">
              <a:buFont typeface="Arial" charset="0"/>
              <a:buChar char="•"/>
            </a:pPr>
            <a:endParaRPr lang="en-US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2799" y="18178124"/>
            <a:ext cx="13814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Implicit Association Task (IAT) </a:t>
            </a:r>
            <a:r>
              <a:rPr lang="mr-IN" sz="48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behavioral measure of the strength of respondents’ implicit associations between two pairs of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concepts.</a:t>
            </a:r>
            <a:r>
              <a:rPr lang="en-US" sz="4800" baseline="30000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3600" baseline="30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5274759" y="18178124"/>
            <a:ext cx="8880962" cy="2126988"/>
            <a:chOff x="14254107" y="15501760"/>
            <a:chExt cx="7612252" cy="18231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463730" y="16119809"/>
              <a:ext cx="1200081" cy="8519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254107" y="15501760"/>
              <a:ext cx="7612252" cy="1823132"/>
              <a:chOff x="14254107" y="15501760"/>
              <a:chExt cx="7612252" cy="182313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4254107" y="15501760"/>
                <a:ext cx="7612252" cy="1823132"/>
                <a:chOff x="14254107" y="15501760"/>
                <a:chExt cx="7612252" cy="18231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4852773" y="15501760"/>
                  <a:ext cx="1952549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rgbClr val="3318FF"/>
                      </a:solidFill>
                      <a:latin typeface="Arial" charset="0"/>
                      <a:ea typeface="Arial" charset="0"/>
                      <a:cs typeface="Arial" charset="0"/>
                    </a:rPr>
                    <a:t>Male</a:t>
                  </a:r>
                  <a:endParaRPr lang="en-US" sz="6600" b="1" dirty="0">
                    <a:solidFill>
                      <a:srgbClr val="3318FF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254107" y="16625094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rgbClr val="FF0000"/>
                      </a:solidFill>
                      <a:latin typeface="Arial" charset="0"/>
                      <a:ea typeface="Arial" charset="0"/>
                      <a:cs typeface="Arial" charset="0"/>
                    </a:rPr>
                    <a:t>Female</a:t>
                  </a:r>
                  <a:endParaRPr lang="en-US" sz="6600" b="1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7846964" y="15536738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Arial" charset="0"/>
                      <a:ea typeface="Arial" charset="0"/>
                      <a:cs typeface="Arial" charset="0"/>
                    </a:rPr>
                    <a:t>Career</a:t>
                  </a:r>
                  <a:endParaRPr lang="en-US" sz="66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7846964" y="16665371"/>
                  <a:ext cx="4019395" cy="659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>
                      <a:latin typeface="Arial" charset="0"/>
                      <a:ea typeface="Arial" charset="0"/>
                      <a:cs typeface="Arial" charset="0"/>
                    </a:rPr>
                    <a:t>Family</a:t>
                  </a:r>
                  <a:endParaRPr lang="en-US" sz="66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426341" y="17068844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426341" y="16000166"/>
                  <a:ext cx="1289885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6463730" y="16121347"/>
                <a:ext cx="1207136" cy="8504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1144314" y="21429622"/>
            <a:ext cx="20611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Data collected by Project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Implicit</a:t>
            </a:r>
            <a:r>
              <a:rPr lang="en-US" sz="4800" baseline="30000" dirty="0" smtClean="0">
                <a:latin typeface="Arial" charset="0"/>
                <a:ea typeface="Arial" charset="0"/>
                <a:cs typeface="Arial" charset="0"/>
              </a:rPr>
              <a:t>4 </a:t>
            </a:r>
            <a:r>
              <a:rPr lang="mr-IN" sz="4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663,709 participants from 48 countries (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= 1.08; 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= 1.05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; SD 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= .07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Implicit and explicit bias measures correlated (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= .15; 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&lt; .0001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endParaRPr lang="en-US" sz="4800" dirty="0"/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299564" y="7071476"/>
            <a:ext cx="134350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Study 2: Gender bias and semantics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347214" y="23350567"/>
            <a:ext cx="129654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Study 3: Gender bias and grammar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898" y="15408294"/>
            <a:ext cx="7720816" cy="7119198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23387531" y="31669774"/>
            <a:ext cx="26840726" cy="5841246"/>
          </a:xfrm>
          <a:prstGeom prst="roundRect">
            <a:avLst>
              <a:gd name="adj" fmla="val 6895"/>
            </a:avLst>
          </a:prstGeom>
          <a:solidFill>
            <a:schemeClr val="bg2">
              <a:lumMod val="75000"/>
              <a:alpha val="50196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78"/>
          </a:p>
        </p:txBody>
      </p:sp>
      <p:sp>
        <p:nvSpPr>
          <p:cNvPr id="66" name="Rectangle 65"/>
          <p:cNvSpPr/>
          <p:nvPr/>
        </p:nvSpPr>
        <p:spPr>
          <a:xfrm>
            <a:off x="23946593" y="32020978"/>
            <a:ext cx="620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430342" y="8473500"/>
            <a:ext cx="16834426" cy="1323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Measure bias in language using word-embedding models trained on Wikipedia.</a:t>
            </a:r>
            <a:r>
              <a:rPr lang="en-US" sz="4800" baseline="30000" dirty="0" smtClean="0"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endParaRPr lang="en-US" sz="4800" baseline="30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Bias =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cos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(male-words, target) </a:t>
            </a:r>
            <a:r>
              <a:rPr lang="mr-IN" sz="4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cos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(female-words, target).</a:t>
            </a:r>
          </a:p>
          <a:p>
            <a:endParaRPr lang="en-US" sz="4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In English, gender bias of a word in embedding model strongly correlated with explicit gender ratings</a:t>
            </a:r>
            <a:r>
              <a:rPr lang="en-US" sz="4800" baseline="30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= .59; </a:t>
            </a:r>
            <a:r>
              <a:rPr lang="en-US" sz="4800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 &lt;. 001).</a:t>
            </a:r>
          </a:p>
          <a:p>
            <a:endParaRPr lang="en-US" sz="5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Conducted 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linguistic analog to behavioral IAT using English word embedding models (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replicating </a:t>
            </a:r>
            <a:r>
              <a:rPr lang="en-US" sz="4800" dirty="0" err="1" smtClean="0">
                <a:latin typeface="Arial" charset="0"/>
                <a:ea typeface="Arial" charset="0"/>
                <a:cs typeface="Arial" charset="0"/>
              </a:rPr>
              <a:t>Caliskan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, et al., 2017</a:t>
            </a:r>
            <a:r>
              <a:rPr lang="en-US" sz="4800" baseline="30000" dirty="0" smtClean="0">
                <a:latin typeface="Arial" charset="0"/>
                <a:ea typeface="Arial" charset="0"/>
                <a:cs typeface="Arial" charset="0"/>
              </a:rPr>
              <a:t>7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Translated target words into 20 languages by native speakers, and conducted language IAT using model trained on each language.</a:t>
            </a:r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Behavioral and language IAT measures positively correlated at the level of languages (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= .48; 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= .03). 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430341" y="24797143"/>
            <a:ext cx="1734093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Grammatical gender languages tend to have speakers with greater psychological gender bias, compared to speakers of non-grammatical gender languages (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d 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= 0.68 [-0.08, 1.45]).</a:t>
            </a:r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Grammatical gender languages tend to have larger language IAT gender biases, compared to non-grammatical gender languages (</a:t>
            </a:r>
            <a:r>
              <a:rPr lang="en-US" sz="4800" i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 = .99 [-.02, 2.01]).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994663" y="33278130"/>
            <a:ext cx="25839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Languages with larger gender biases in their semantics (Study 2) and grammatical gender markers (Study 3) tend to have speakers with larger implicit gender biases.</a:t>
            </a:r>
          </a:p>
          <a:p>
            <a:endParaRPr lang="en-US" sz="4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Studies 2 and 3 consistent with both hypotheses; Study 3 provides some evidence for causal hypothesis.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5469567" y="29996737"/>
            <a:ext cx="2065308" cy="62640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16200000">
            <a:off x="60865" y="29095330"/>
            <a:ext cx="5068762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65" dirty="0">
                <a:latin typeface="Arial" charset="0"/>
                <a:ea typeface="Arial" charset="0"/>
                <a:cs typeface="Arial" charset="0"/>
              </a:rPr>
              <a:t>female-family</a:t>
            </a:r>
            <a:endParaRPr lang="en-US" sz="3265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595246" y="28227467"/>
            <a:ext cx="0" cy="921788"/>
          </a:xfrm>
          <a:prstGeom prst="line">
            <a:avLst/>
          </a:prstGeom>
          <a:ln w="101600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035074" y="60141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6608091" y="12102259"/>
            <a:ext cx="3215638" cy="11120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745" y="7430267"/>
            <a:ext cx="7391008" cy="65950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>
            <a:off x="46833184" y="11584796"/>
            <a:ext cx="2829618" cy="13063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0" r="96383" b="1"/>
          <a:stretch/>
        </p:blipFill>
        <p:spPr>
          <a:xfrm flipV="1">
            <a:off x="46584135" y="19908824"/>
            <a:ext cx="2829618" cy="12966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110502" y="1179962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.59</a:t>
            </a:r>
            <a:endParaRPr lang="en-US" sz="4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88600" y="20148943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.48</a:t>
            </a:r>
            <a:endParaRPr lang="en-US" sz="4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1042" y="35331521"/>
            <a:ext cx="20576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References:  [1]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Boroditsky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L. (2001). Does language shape thought?: Mandarin and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English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speakers' conceptions of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 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Cognitive 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Psychology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 43(1),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1-22.;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Master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A.,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Markman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E. M., &amp;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Dweck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C. S. (2012). Thinking in categories or along a continuum: Consequences for children’s social judgments. 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Child 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 83(4),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1145-1163.;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[3]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Greenwald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A. G., McGhee, D. E., &amp; Schwartz, J. L. (1998). Measuring individual differences in implicit cognition: the implicit association test. 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JPSP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 74(6),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1464.;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[4]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Nosek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B. A.,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Banaji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M. R., &amp; Greenwald, A. G. (2002). Harvesting implicit group attitudes and beliefs from a demonstration web site. 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Group Dynamics: Theory, Research, and Practice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 6(1),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101.;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Scott, G. G., Keitel, A.,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Becirspahic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M., O’Donnell, P. J., &amp;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Sereno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S. C. (2017). The Glasgow Norms: Ratings of 5,500 words on 9 scales.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[6]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Bojanowski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P., Grave, E.,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Joulin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A., &amp;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Mikolov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T. (2016). Enriching word vectors with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subword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information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.;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[7]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Caliskan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A., Bryson, J. J., &amp; Narayanan, A. (2017). Semantics derived automatically from language corpora contain human-like biases. 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Science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 356(6334), 183-186.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" t="49750" r="84897" b="1"/>
          <a:stretch/>
        </p:blipFill>
        <p:spPr>
          <a:xfrm>
            <a:off x="3016209" y="27840305"/>
            <a:ext cx="1545263" cy="595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9457" y1="71702" x2="59457" y2="71702"/>
                        <a14:foregroundMark x1="42857" y1="80306" x2="42857" y2="80306"/>
                        <a14:foregroundMark x1="43964" y1="81644" x2="43964" y2="81644"/>
                        <a14:foregroundMark x1="45775" y1="78776" x2="45775" y2="78776"/>
                        <a14:foregroundMark x1="66801" y1="76864" x2="66801" y2="76864"/>
                        <a14:foregroundMark x1="68813" y1="82027" x2="68813" y2="82027"/>
                        <a14:foregroundMark x1="70523" y1="82027" x2="70523" y2="82027"/>
                        <a14:foregroundMark x1="35815" y1="89101" x2="35815" y2="89101"/>
                        <a14:foregroundMark x1="38028" y1="90440" x2="38028" y2="90440"/>
                        <a14:foregroundMark x1="41952" y1="87954" x2="41952" y2="87954"/>
                        <a14:foregroundMark x1="48089" y1="90440" x2="48089" y2="90440"/>
                        <a14:foregroundMark x1="50000" y1="90057" x2="50000" y2="90057"/>
                        <a14:foregroundMark x1="51509" y1="89866" x2="51509" y2="89866"/>
                        <a14:foregroundMark x1="53622" y1="89866" x2="53622" y2="89866"/>
                        <a14:foregroundMark x1="57143" y1="89675" x2="57143" y2="89675"/>
                        <a14:foregroundMark x1="59557" y1="89484" x2="59557" y2="89484"/>
                        <a14:foregroundMark x1="62676" y1="90249" x2="62676" y2="90249"/>
                        <a14:foregroundMark x1="65795" y1="90440" x2="65795" y2="90440"/>
                        <a14:foregroundMark x1="65795" y1="87763" x2="65795" y2="87763"/>
                        <a14:foregroundMark x1="67606" y1="89866" x2="67606" y2="89866"/>
                        <a14:foregroundMark x1="72032" y1="92352" x2="72032" y2="92352"/>
                        <a14:foregroundMark x1="91650" y1="78967" x2="91650" y2="78967"/>
                        <a14:foregroundMark x1="93662" y1="82218" x2="93662" y2="82218"/>
                        <a14:foregroundMark x1="96378" y1="79732" x2="96378" y2="79732"/>
                        <a14:foregroundMark x1="17002" y1="76482" x2="17002" y2="76482"/>
                        <a14:foregroundMark x1="19215" y1="82027" x2="19215" y2="82027"/>
                        <a14:foregroundMark x1="21932" y1="77055" x2="21932" y2="77055"/>
                        <a14:foregroundMark x1="19416" y1="70746" x2="19416" y2="70746"/>
                        <a14:foregroundMark x1="19115" y1="63098" x2="19115" y2="63098"/>
                        <a14:foregroundMark x1="19215" y1="56023" x2="19215" y2="56023"/>
                        <a14:foregroundMark x1="19416" y1="48948" x2="19416" y2="48948"/>
                        <a14:foregroundMark x1="19115" y1="42065" x2="19115" y2="42065"/>
                        <a14:foregroundMark x1="19316" y1="35182" x2="19316" y2="35182"/>
                        <a14:foregroundMark x1="19316" y1="28298" x2="19316" y2="28298"/>
                        <a14:foregroundMark x1="19215" y1="18929" x2="19215" y2="18929"/>
                        <a14:foregroundMark x1="19416" y1="12620" x2="19416" y2="12620"/>
                        <a14:foregroundMark x1="46881" y1="80497" x2="46881" y2="80497"/>
                        <a14:foregroundMark x1="94869" y1="81836" x2="94869" y2="81836"/>
                        <a14:foregroundMark x1="45272" y1="81453" x2="45272" y2="81453"/>
                        <a14:foregroundMark x1="46076" y1="82218" x2="46076" y2="82218"/>
                        <a14:foregroundMark x1="45473" y1="76482" x2="45473" y2="76482"/>
                        <a14:foregroundMark x1="42254" y1="76291" x2="42254" y2="76291"/>
                        <a14:foregroundMark x1="40946" y1="79350" x2="40946" y2="79350"/>
                        <a14:foregroundMark x1="20724" y1="82027" x2="20724" y2="82027"/>
                        <a14:foregroundMark x1="17606" y1="81836" x2="17606" y2="81836"/>
                        <a14:foregroundMark x1="66700" y1="78394" x2="66700" y2="78394"/>
                        <a14:foregroundMark x1="71429" y1="77247" x2="71429" y2="77247"/>
                        <a14:foregroundMark x1="66801" y1="80688" x2="66801" y2="80688"/>
                        <a14:foregroundMark x1="91650" y1="80306" x2="91650" y2="80306"/>
                        <a14:foregroundMark x1="91650" y1="77247" x2="91650" y2="77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7" y="31856797"/>
            <a:ext cx="5280243" cy="277823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144314" y="25170813"/>
            <a:ext cx="20611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Implicit Psychological Gender Bias Effect Size</a:t>
            </a:r>
          </a:p>
          <a:p>
            <a:endParaRPr lang="en-US" sz="4800" dirty="0"/>
          </a:p>
          <a:p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126789" y="260568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Hindi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574669" y="2802388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Hungarian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7542</TotalTime>
  <Words>425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62</cp:revision>
  <cp:lastPrinted>2018-07-19T17:57:30Z</cp:lastPrinted>
  <dcterms:created xsi:type="dcterms:W3CDTF">2018-07-17T15:18:36Z</dcterms:created>
  <dcterms:modified xsi:type="dcterms:W3CDTF">2018-07-24T19:03:36Z</dcterms:modified>
</cp:coreProperties>
</file>