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75322"/>
  </p:normalViewPr>
  <p:slideViewPr>
    <p:cSldViewPr snapToGrid="0" snapToObjects="1">
      <p:cViewPr>
        <p:scale>
          <a:sx n="96" d="100"/>
          <a:sy n="96" d="100"/>
        </p:scale>
        <p:origin x="648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68C53-447F-CD46-8EAE-DE84078003DA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602B-12CB-844A-8E72-22292AED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paper</a:t>
            </a:r>
            <a:r>
              <a:rPr lang="en-US" baseline="0" dirty="0" smtClean="0"/>
              <a:t> that came out a few weeks ago in Science – uses word-</a:t>
            </a:r>
            <a:r>
              <a:rPr lang="en-US" baseline="0" dirty="0" err="1" smtClean="0"/>
              <a:t>embeddings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meausre</a:t>
            </a:r>
            <a:r>
              <a:rPr lang="en-US" baseline="0" dirty="0" smtClean="0"/>
              <a:t> the same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biases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have been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behavioral psychology experiments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4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particular – they’re </a:t>
            </a:r>
            <a:r>
              <a:rPr lang="en-US" dirty="0" err="1" smtClean="0"/>
              <a:t>instered</a:t>
            </a:r>
            <a:r>
              <a:rPr lang="en-US" dirty="0" smtClean="0"/>
              <a:t> in what have been called “IMPLICIT </a:t>
            </a:r>
            <a:r>
              <a:rPr lang="en-US" dirty="0" err="1" smtClean="0"/>
              <a:t>pschologica</a:t>
            </a:r>
            <a:r>
              <a:rPr lang="en-US" baseline="0" dirty="0" err="1" smtClean="0"/>
              <a:t>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biasses</a:t>
            </a:r>
            <a:r>
              <a:rPr lang="en-US" baseline="0" dirty="0" smtClean="0"/>
              <a:t>” – “actions</a:t>
            </a:r>
            <a:r>
              <a:rPr lang="is-IS" baseline="0" dirty="0" smtClean="0"/>
              <a:t>…..</a:t>
            </a:r>
            <a:endParaRPr lang="en-US" dirty="0" smtClean="0"/>
          </a:p>
          <a:p>
            <a:r>
              <a:rPr lang="en-US" dirty="0" err="1" smtClean="0"/>
              <a:t>Innocous</a:t>
            </a:r>
            <a:r>
              <a:rPr lang="en-US" dirty="0" smtClean="0"/>
              <a:t> biases: </a:t>
            </a:r>
          </a:p>
          <a:p>
            <a:r>
              <a:rPr lang="en-US" dirty="0" smtClean="0"/>
              <a:t>Less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innocous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way it is typically tested is in what’s called the implicit association test (IAT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Task is nice because it measures </a:t>
            </a:r>
            <a:r>
              <a:rPr lang="en-US" i="1" dirty="0" smtClean="0"/>
              <a:t>implicit</a:t>
            </a:r>
            <a:r>
              <a:rPr lang="en-US" i="1" baseline="0" dirty="0" smtClean="0"/>
              <a:t> association</a:t>
            </a:r>
            <a:r>
              <a:rPr lang="en-US" i="0" baseline="0" dirty="0" smtClean="0"/>
              <a:t>, and so it resists people’s self-presentation strategies (prefer not to express)</a:t>
            </a:r>
          </a:p>
          <a:p>
            <a:r>
              <a:rPr lang="en-US" i="0" baseline="0" dirty="0" smtClean="0"/>
              <a:t>* Can do this for lots of different associations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they do in this paper then, is</a:t>
            </a:r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similarity between a pair of vectors is related to the probability that the words co-occur with other words similar to each other in text 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the question</a:t>
            </a:r>
            <a:r>
              <a:rPr lang="en-US" baseline="0" dirty="0" smtClean="0"/>
              <a:t> then is, how do you get from 300d word </a:t>
            </a:r>
            <a:r>
              <a:rPr lang="en-US" baseline="0" dirty="0" err="1" smtClean="0"/>
              <a:t>embeddings</a:t>
            </a:r>
            <a:r>
              <a:rPr lang="en-US" baseline="0" dirty="0" smtClean="0"/>
              <a:t> to  </a:t>
            </a:r>
            <a:r>
              <a:rPr lang="en-US" baseline="0" dirty="0" err="1" smtClean="0"/>
              <a:t>ameasure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differenece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assocations</a:t>
            </a:r>
            <a:r>
              <a:rPr lang="en-US" baseline="0" dirty="0" smtClean="0"/>
              <a:t> between words, in a way that’s analog to the IAT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each </a:t>
            </a:r>
            <a:r>
              <a:rPr lang="en-US" baseline="0" dirty="0" err="1" smtClean="0"/>
              <a:t>categoriy</a:t>
            </a:r>
            <a:r>
              <a:rPr lang="en-US" baseline="0" dirty="0" smtClean="0"/>
              <a:t> word, measure the difference in it’s association with attribute A attribute B – take the mean across all </a:t>
            </a:r>
            <a:r>
              <a:rPr lang="en-US" baseline="0" dirty="0" err="1" smtClean="0"/>
              <a:t>attirbutes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Better than raw co-occurrence statistics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w,A,B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association of w with the attribute,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s(X,Y,A,B) =differential association of the two sets of target words with the attribute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Cos(</a:t>
            </a:r>
            <a:r>
              <a:rPr lang="en-US" dirty="0" err="1" smtClean="0"/>
              <a:t>w,a</a:t>
            </a:r>
            <a:r>
              <a:rPr lang="en-US" dirty="0" smtClean="0"/>
              <a:t>) </a:t>
            </a:r>
            <a:r>
              <a:rPr lang="en-US" dirty="0" err="1" smtClean="0"/>
              <a:t>similariry</a:t>
            </a:r>
            <a:r>
              <a:rPr lang="en-US" dirty="0" smtClean="0"/>
              <a:t>-</a:t>
            </a:r>
            <a:r>
              <a:rPr lang="en-US" baseline="0" dirty="0" smtClean="0"/>
              <a:t> distance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netural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prejudeice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baises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word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“know” these properties of flowers, insects, musical instruments, and weapons with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 experience of the world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 representation of semantics other than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metrics of words’ co-occurrence statistics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other nearby words.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</a:t>
            </a:r>
            <a:r>
              <a:rPr lang="en-US" baseline="0" dirty="0" smtClean="0"/>
              <a:t> they compare associations from word </a:t>
            </a:r>
            <a:r>
              <a:rPr lang="en-US" baseline="0" dirty="0" err="1" smtClean="0"/>
              <a:t>embeddings</a:t>
            </a:r>
            <a:r>
              <a:rPr lang="en-US" baseline="0" dirty="0" smtClean="0"/>
              <a:t>, and compare</a:t>
            </a:r>
            <a:endParaRPr lang="en-US" dirty="0" smtClean="0"/>
          </a:p>
          <a:p>
            <a:r>
              <a:rPr lang="en-US" dirty="0" smtClean="0"/>
              <a:t>Each dot is an occupation/name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explicit./institutional – reproducing statistics in language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used for, say,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résume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screening  -- we may be baking these biases into that process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F8D2-05C6-3542-950A-484A3100C81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plicit.harvard.edu/implicit/takeates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4"/>
          <a:stretch/>
        </p:blipFill>
        <p:spPr>
          <a:xfrm>
            <a:off x="840441" y="507348"/>
            <a:ext cx="11351559" cy="51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Implicit Psychological Biases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Actions/judgments that are automatically activated without </a:t>
            </a:r>
            <a:r>
              <a:rPr lang="en-US" sz="3000" dirty="0">
                <a:latin typeface="Avenir Book" charset="0"/>
                <a:ea typeface="Avenir Book" charset="0"/>
                <a:cs typeface="Avenir Book" charset="0"/>
              </a:rPr>
              <a:t>the performer's awareness 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2600" dirty="0">
                <a:latin typeface="Avenir Book" charset="0"/>
                <a:ea typeface="Avenir Book" charset="0"/>
                <a:cs typeface="Avenir Book" charset="0"/>
              </a:rPr>
              <a:t>Greenwald &amp; </a:t>
            </a:r>
            <a:r>
              <a:rPr lang="en-US" sz="2600" dirty="0" err="1">
                <a:latin typeface="Avenir Book" charset="0"/>
                <a:ea typeface="Avenir Book" charset="0"/>
                <a:cs typeface="Avenir Book" charset="0"/>
              </a:rPr>
              <a:t>Banaji</a:t>
            </a:r>
            <a:r>
              <a:rPr lang="en-US" sz="2600" dirty="0">
                <a:latin typeface="Avenir Book" charset="0"/>
                <a:ea typeface="Avenir Book" charset="0"/>
                <a:cs typeface="Avenir Book" charset="0"/>
              </a:rPr>
              <a:t>, 1995, pp. 6-8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) 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3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3000" b="1" dirty="0" smtClean="0">
                <a:latin typeface="Avenir Book" charset="0"/>
                <a:ea typeface="Avenir Book" charset="0"/>
                <a:cs typeface="Avenir Book" charset="0"/>
              </a:rPr>
              <a:t>Types of biases: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Near-universal biases (flowers as pleasant vs. insects)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Consciously </a:t>
            </a:r>
            <a:r>
              <a:rPr lang="en-US" sz="3000" dirty="0">
                <a:latin typeface="Avenir Book" charset="0"/>
                <a:ea typeface="Avenir Book" charset="0"/>
                <a:cs typeface="Avenir Book" charset="0"/>
              </a:rPr>
              <a:t>disavowed </a:t>
            </a: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biases (European-American names as pleasant </a:t>
            </a: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vs. African-American names</a:t>
            </a: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, for self-described unprejudiced individuals)</a:t>
            </a:r>
          </a:p>
          <a:p>
            <a:pPr marL="514350" indent="-514350">
              <a:buAutoNum type="alphaLcParenBoth"/>
            </a:pP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Tested using the Implicit Association Test (IAT)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494" y="36633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Implicit Association Test (IAT)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3100" y="1749426"/>
            <a:ext cx="5422900" cy="143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Avenir Book" charset="0"/>
                <a:ea typeface="Avenir Book" charset="0"/>
                <a:cs typeface="Avenir Book" charset="0"/>
              </a:rPr>
              <a:t>Categories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X = </a:t>
            </a:r>
            <a:r>
              <a:rPr lang="en-US" sz="20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marigold, poppy, azalea, crocus, </a:t>
            </a:r>
            <a:r>
              <a:rPr lang="en-US" sz="20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iris}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Y = </a:t>
            </a:r>
            <a:r>
              <a:rPr lang="en-US" sz="20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{</a:t>
            </a:r>
            <a:r>
              <a:rPr lang="en-US" sz="2000" dirty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ant, caterpillar, flea, </a:t>
            </a:r>
            <a:r>
              <a:rPr lang="en-US" sz="20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bedbug</a:t>
            </a:r>
            <a:r>
              <a:rPr lang="en-US" sz="20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, spider</a:t>
            </a:r>
            <a:r>
              <a:rPr lang="en-US" sz="2000" dirty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3800" y="1335088"/>
            <a:ext cx="5295900" cy="197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Font typeface="Arial"/>
              <a:buNone/>
            </a:pPr>
            <a:r>
              <a:rPr lang="en-US" sz="2000" u="sng" dirty="0" smtClean="0">
                <a:latin typeface="Avenir Book" charset="0"/>
                <a:ea typeface="Avenir Book" charset="0"/>
                <a:cs typeface="Avenir Book" charset="0"/>
              </a:rPr>
              <a:t>Attributes</a:t>
            </a:r>
          </a:p>
          <a:p>
            <a:pPr marL="0" indent="0">
              <a:buFont typeface="Arial"/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sz="20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= {cheer, freedom, health, love, peace}</a:t>
            </a:r>
          </a:p>
          <a:p>
            <a:pPr marL="0" indent="0">
              <a:buFont typeface="Arial"/>
              <a:buNone/>
            </a:pPr>
            <a:r>
              <a:rPr lang="en-US" sz="20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B</a:t>
            </a:r>
            <a:r>
              <a:rPr lang="en-US" sz="20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 = {abuse, crash, filth, murder, sickness}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248" y="5341656"/>
            <a:ext cx="10871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Avenir Book" charset="0"/>
                <a:ea typeface="Avenir Book" charset="0"/>
                <a:cs typeface="Avenir Book" charset="0"/>
              </a:rPr>
              <a:t>Participants slower for incongruent mapping (right), suggesting bias to associate flowers with pleasantness</a:t>
            </a:r>
            <a:endParaRPr lang="en-US" sz="2800" b="1" i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implicit.harvard.edu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/implicit/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takeatest.html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6113" y="335295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marigold</a:t>
            </a:r>
          </a:p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cheer</a:t>
            </a:r>
          </a:p>
          <a:p>
            <a:pPr algn="ctr"/>
            <a:r>
              <a:rPr lang="en-US" sz="24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ant</a:t>
            </a:r>
          </a:p>
          <a:p>
            <a:pPr algn="ctr"/>
            <a:r>
              <a:rPr lang="en-US" sz="24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abuse</a:t>
            </a:r>
            <a:endParaRPr lang="en-US" sz="2400" i="1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5328" y="3468689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6836" y="3822457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20438" y="4545133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20439" y="4214249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-152400" y="3670958"/>
            <a:ext cx="152400" cy="15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36557" y="3850612"/>
            <a:ext cx="275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en-US" sz="2000" i="1" dirty="0" smtClean="0">
                <a:latin typeface="Avenir Book" charset="0"/>
                <a:ea typeface="Avenir Book" charset="0"/>
                <a:cs typeface="Avenir Book" charset="0"/>
              </a:rPr>
              <a:t>ompare reaction time</a:t>
            </a:r>
            <a:endParaRPr lang="en-US" sz="2000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270630" y="4046078"/>
            <a:ext cx="870128" cy="754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684680" y="4060562"/>
            <a:ext cx="84897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27091" y="335295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marigold</a:t>
            </a:r>
          </a:p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cheer</a:t>
            </a:r>
          </a:p>
          <a:p>
            <a:pPr algn="ctr"/>
            <a:r>
              <a:rPr lang="en-US" sz="24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ant</a:t>
            </a:r>
          </a:p>
          <a:p>
            <a:pPr algn="ctr"/>
            <a:r>
              <a:rPr lang="en-US" sz="24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abuse</a:t>
            </a:r>
            <a:endParaRPr lang="en-US" sz="2400" i="1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659571" y="3481096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933202" y="3816825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659572" y="4551752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933203" y="4124055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38" grpId="0"/>
      <p:bldP spid="52" grpId="0"/>
      <p:bldP spid="53" grpId="0" animBg="1"/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Word-Embedding </a:t>
            </a:r>
            <a:r>
              <a:rPr lang="en-US" sz="4000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ssociation </a:t>
            </a:r>
            <a:r>
              <a:rPr lang="en-US" sz="4000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est (WEAT)</a:t>
            </a:r>
            <a:endParaRPr lang="en-US" sz="4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Replicate IAT findings with word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embeddings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in an analog measure</a:t>
            </a:r>
          </a:p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u="sng" dirty="0" smtClean="0">
                <a:latin typeface="Avenir Book" charset="0"/>
                <a:ea typeface="Avenir Book" charset="0"/>
                <a:cs typeface="Avenir Book" charset="0"/>
              </a:rPr>
              <a:t>Method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Pre-trained 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</a:rPr>
              <a:t>GloVe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</a:rPr>
              <a:t>embeddings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 distributed by its authors </a:t>
            </a:r>
          </a:p>
          <a:p>
            <a:pPr marL="457200" lvl="1" indent="0">
              <a:buNone/>
            </a:pP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“Common 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Crawl” 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corpus (840 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billion 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tokens)</a:t>
            </a:r>
          </a:p>
          <a:p>
            <a:pPr lvl="1"/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300-d vector, 10 word window</a:t>
            </a:r>
          </a:p>
          <a:p>
            <a:pPr lvl="1"/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Replicate with </a:t>
            </a:r>
            <a:r>
              <a:rPr lang="en-US" sz="2800" i="1" dirty="0" smtClean="0">
                <a:latin typeface="Avenir Book" charset="0"/>
                <a:ea typeface="Avenir Book" charset="0"/>
                <a:cs typeface="Avenir Book" charset="0"/>
              </a:rPr>
              <a:t>word2vec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127" y="34183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Measuring psychological biases with word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embeddings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38" y="2248538"/>
            <a:ext cx="5562467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venir Book" charset="0"/>
                <a:ea typeface="Avenir Book" charset="0"/>
                <a:cs typeface="Avenir Book" charset="0"/>
              </a:rPr>
              <a:t>Given target words (X, Y) and attribute words (A, B), measure difference between X and Y in terms of their relative similarity to A and B</a:t>
            </a:r>
            <a:endParaRPr lang="en-US" i="1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Avenir Book" charset="0"/>
                <a:ea typeface="Avenir Book" charset="0"/>
                <a:cs typeface="Avenir Book" charset="0"/>
              </a:rPr>
              <a:t>Effect size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33" y="2819504"/>
            <a:ext cx="4926158" cy="1035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19" y="4485783"/>
            <a:ext cx="4701369" cy="1042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t="48334" b="1"/>
          <a:stretch/>
        </p:blipFill>
        <p:spPr>
          <a:xfrm>
            <a:off x="7477883" y="2275359"/>
            <a:ext cx="4389872" cy="488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8" b="48510"/>
          <a:stretch/>
        </p:blipFill>
        <p:spPr>
          <a:xfrm>
            <a:off x="6312786" y="2219613"/>
            <a:ext cx="1207684" cy="4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7" y="2125333"/>
            <a:ext cx="11625380" cy="31584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6568" y="15837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Results</a:t>
            </a:r>
            <a:endParaRPr lang="en-US" sz="4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977" y="5887040"/>
            <a:ext cx="936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Avenir Book" charset="0"/>
                <a:ea typeface="Avenir Book" charset="0"/>
                <a:cs typeface="Avenir Book" charset="0"/>
              </a:rPr>
              <a:t>Replicates all behavioral IAT findings tested on the WEAT</a:t>
            </a:r>
            <a:endParaRPr lang="en-US" sz="28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1833" y="1627217"/>
            <a:ext cx="70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IAT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31211" y="1602113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WEAT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175" y="1602113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X vs. Y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6547" y="1602113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 vs. B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8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Do </a:t>
            </a:r>
            <a:r>
              <a:rPr lang="en-US" sz="4000" dirty="0" err="1" smtClean="0">
                <a:latin typeface="Avenir Book" charset="0"/>
                <a:ea typeface="Avenir Book" charset="0"/>
                <a:cs typeface="Avenir Book" charset="0"/>
              </a:rPr>
              <a:t>embeddings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 also encode veridical data?</a:t>
            </a:r>
            <a:b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en-US" sz="4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17" y="2399487"/>
            <a:ext cx="4762500" cy="366489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66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Word-Embedding Factual Association Test (WEFAT)</a:t>
            </a:r>
            <a:endParaRPr lang="en-US" dirty="0" smtClean="0"/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94873"/>
            <a:ext cx="4572000" cy="35933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93900" y="6241534"/>
            <a:ext cx="2721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11E1E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(U.S. Bureau of Labor Statistics)</a:t>
            </a: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0417" y="1987719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Occupation ~ female-ness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8611" y="1988862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Androgynous name ~ female-ness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68397" y="624153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11E1E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(1990 U.S. census)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6415" y="2455026"/>
            <a:ext cx="3713018" cy="3031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61863" y="2445730"/>
            <a:ext cx="4001254" cy="3172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2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Discussion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344"/>
            <a:ext cx="10515600" cy="4761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Implicit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human biases are reflected in the statistical properties of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language</a:t>
            </a:r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venir Book" charset="0"/>
                <a:ea typeface="Avenir Book" charset="0"/>
                <a:cs typeface="Avenir Book" charset="0"/>
              </a:rPr>
              <a:t>Implications for origins of prejudices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: Implicit transmission of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ingroup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outgroup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identity through language as null hypothesis for explaining origins of prejudice in humans</a:t>
            </a:r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venir Book" charset="0"/>
                <a:ea typeface="Avenir Book" charset="0"/>
                <a:cs typeface="Avenir Book" charset="0"/>
              </a:rPr>
              <a:t>Methodological implications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: Low-cost test for presence of bias in a group of people</a:t>
            </a:r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venir Book" charset="0"/>
                <a:ea typeface="Avenir Book" charset="0"/>
                <a:cs typeface="Avenir Book" charset="0"/>
              </a:rPr>
              <a:t>Implications for machine learning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: If an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intelligent system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learns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enough about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language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to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understand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and produce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it, will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also acquire historical cultural associations, some of which can be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objectionable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680</Words>
  <Application>Microsoft Macintosh PowerPoint</Application>
  <PresentationFormat>Widescreen</PresentationFormat>
  <Paragraphs>111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Avenir Book</vt:lpstr>
      <vt:lpstr>Calibri</vt:lpstr>
      <vt:lpstr>Calibri Light</vt:lpstr>
      <vt:lpstr>Arial</vt:lpstr>
      <vt:lpstr>Office Theme</vt:lpstr>
      <vt:lpstr>PowerPoint Presentation</vt:lpstr>
      <vt:lpstr>Implicit Psychological Biases</vt:lpstr>
      <vt:lpstr>Implicit Association Test (IAT)</vt:lpstr>
      <vt:lpstr>Word-Embedding Association Test (WEAT)</vt:lpstr>
      <vt:lpstr>Measuring psychological biases with word embeddings</vt:lpstr>
      <vt:lpstr>Results</vt:lpstr>
      <vt:lpstr>Do embeddings also encode veridical data? 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29</cp:revision>
  <dcterms:created xsi:type="dcterms:W3CDTF">2017-04-21T17:52:06Z</dcterms:created>
  <dcterms:modified xsi:type="dcterms:W3CDTF">2017-04-24T19:59:17Z</dcterms:modified>
</cp:coreProperties>
</file>