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59"/>
  </p:normalViewPr>
  <p:slideViewPr>
    <p:cSldViewPr snapToGrid="0" snapToObjects="1">
      <p:cViewPr>
        <p:scale>
          <a:sx n="22" d="100"/>
          <a:sy n="22" d="100"/>
        </p:scale>
        <p:origin x="4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46F8-6AD3-6841-A5F6-21D6B04F8DB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700648" y="6170806"/>
            <a:ext cx="19328461" cy="7866116"/>
          </a:xfrm>
          <a:prstGeom prst="roundRect">
            <a:avLst>
              <a:gd name="adj" fmla="val 6895"/>
            </a:avLst>
          </a:prstGeom>
          <a:solidFill>
            <a:srgbClr val="FFFF00">
              <a:alpha val="50196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3891200" cy="5574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519797" y="1056640"/>
            <a:ext cx="45410997" cy="151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5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Language use shapes cultural norms: Large scale evidence from gender</a:t>
            </a:r>
            <a:endParaRPr lang="en-US" sz="85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83066"/>
            <a:ext cx="4541099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Molly Lewis</a:t>
            </a:r>
            <a:r>
              <a:rPr lang="en-US" sz="5600" b="1" baseline="30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1,2</a:t>
            </a:r>
            <a:r>
              <a:rPr lang="en-US" sz="5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Gary Lupyan</a:t>
            </a:r>
            <a:r>
              <a:rPr lang="en-US" sz="5600" b="1" baseline="30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5600" baseline="30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5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 of Wisconsin-Madison, </a:t>
            </a:r>
            <a:r>
              <a:rPr lang="en-US" sz="5600" baseline="30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5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 of Chicago </a:t>
            </a:r>
            <a:endParaRPr lang="en-US" sz="5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647" y="22430063"/>
            <a:ext cx="7955717" cy="55202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4"/>
          <a:stretch/>
        </p:blipFill>
        <p:spPr>
          <a:xfrm>
            <a:off x="1215360" y="23151595"/>
            <a:ext cx="20119856" cy="97384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0648" y="14702005"/>
            <a:ext cx="128692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600" b="1" dirty="0" smtClean="0">
                <a:latin typeface="Arial" charset="0"/>
                <a:ea typeface="Arial" charset="0"/>
                <a:cs typeface="Arial" charset="0"/>
              </a:rPr>
              <a:t>Study 1: Gender bias across cultures</a:t>
            </a:r>
            <a:endParaRPr lang="en-US" sz="5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5994" y="5409033"/>
            <a:ext cx="18785317" cy="892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7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What role do word-co-occurrences and grammatical structure play in shaping cultural norms?</a:t>
            </a:r>
          </a:p>
          <a:p>
            <a:endParaRPr lang="en-US" sz="5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Gender bias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 as a case study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54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abstract domain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Boroditsky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2001), 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grammatically encoded, and culturally transmitted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(e.g., Master,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Markman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&amp;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Dweck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2012)</a:t>
            </a:r>
          </a:p>
          <a:p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Hypotheses: (1) Language as reflection of speakers’ gender biases, or (2) language as causally related?</a:t>
            </a:r>
            <a:endParaRPr lang="en-US" sz="6000" dirty="0" smtClean="0">
              <a:latin typeface="Arial" charset="0"/>
              <a:ea typeface="Arial" charset="0"/>
              <a:cs typeface="Arial" charset="0"/>
            </a:endParaRPr>
          </a:p>
          <a:p>
            <a:pPr marL="1143000" indent="-1143000">
              <a:buFont typeface="Arial" charset="0"/>
              <a:buChar char="•"/>
            </a:pP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09" y="15954070"/>
            <a:ext cx="134913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Implicit Association Task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(IAT) </a:t>
            </a:r>
            <a:r>
              <a:rPr lang="mr-IN" sz="48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behavioral measure of the strength of respondents’ implicit associations between two pairs of concepts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(Greenwald, McGhee, &amp; Schwartz, 1998)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4852772" y="16063462"/>
            <a:ext cx="1952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3318FF"/>
                </a:solidFill>
                <a:latin typeface="Arial" charset="0"/>
                <a:ea typeface="Arial" charset="0"/>
                <a:cs typeface="Arial" charset="0"/>
              </a:rPr>
              <a:t>Male</a:t>
            </a:r>
            <a:endParaRPr lang="en-US" sz="6600" b="1" dirty="0">
              <a:solidFill>
                <a:srgbClr val="3318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54107" y="17186797"/>
            <a:ext cx="4019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Female</a:t>
            </a:r>
            <a:endParaRPr lang="en-US" sz="6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46963" y="16098439"/>
            <a:ext cx="4019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Career</a:t>
            </a:r>
            <a:endParaRPr lang="en-US" sz="6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46964" y="17227074"/>
            <a:ext cx="4019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Family</a:t>
            </a:r>
            <a:endParaRPr lang="en-US" sz="66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6426341" y="17630546"/>
            <a:ext cx="128988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426341" y="16561868"/>
            <a:ext cx="128988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473381" y="16649658"/>
            <a:ext cx="1200081" cy="85195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6490904" y="16651197"/>
            <a:ext cx="1207136" cy="8504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709" y="19148576"/>
            <a:ext cx="1911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Data collected by Project Implicit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4000" dirty="0" err="1" smtClean="0">
                <a:latin typeface="Arial" charset="0"/>
                <a:ea typeface="Arial" charset="0"/>
                <a:cs typeface="Arial" charset="0"/>
              </a:rPr>
              <a:t>Nosek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4000" dirty="0" err="1" smtClean="0">
                <a:latin typeface="Arial" charset="0"/>
                <a:ea typeface="Arial" charset="0"/>
                <a:cs typeface="Arial" charset="0"/>
              </a:rPr>
              <a:t>Banaji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&amp; Greenwald, 2002)  </a:t>
            </a:r>
            <a:r>
              <a:rPr lang="mr-IN" sz="48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663,709 participants from 48 countries (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= 1.08; 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M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= 1.05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; SD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= .07)</a:t>
            </a:r>
            <a:endParaRPr lang="en-US" sz="4800" dirty="0" smtClean="0"/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795102" y="6120617"/>
            <a:ext cx="125502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Study 2: Gender bias and semantics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947689" y="21472200"/>
            <a:ext cx="121110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Study 3: Gender bias and grammar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868" y="14601983"/>
            <a:ext cx="7776496" cy="7170536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21074007" y="28851740"/>
            <a:ext cx="22268357" cy="4637959"/>
          </a:xfrm>
          <a:prstGeom prst="roundRect">
            <a:avLst>
              <a:gd name="adj" fmla="val 6895"/>
            </a:avLst>
          </a:prstGeom>
          <a:solidFill>
            <a:schemeClr val="bg2">
              <a:lumMod val="75000"/>
              <a:alpha val="50196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185701" y="28983801"/>
            <a:ext cx="3954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868" y="6899325"/>
            <a:ext cx="7776496" cy="717053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316" r="83060"/>
          <a:stretch/>
        </p:blipFill>
        <p:spPr>
          <a:xfrm>
            <a:off x="1110686" y="26961227"/>
            <a:ext cx="2569480" cy="499024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38477" y="22505510"/>
            <a:ext cx="1069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Implicit psychological gender bias effect size </a:t>
            </a:r>
            <a:endParaRPr lang="en-US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44960" y="26577697"/>
            <a:ext cx="401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emale-family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39563" y="31654275"/>
            <a:ext cx="401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Arial" charset="0"/>
                <a:ea typeface="Arial" charset="0"/>
                <a:cs typeface="Arial" charset="0"/>
              </a:rPr>
              <a:t>male-family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648" y="21064899"/>
            <a:ext cx="20247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Implicit and explicit bias measures correlated (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= .15; 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&lt; .0001)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825307" y="7349977"/>
            <a:ext cx="14340981" cy="125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Measure gender bias in language using word-embedding models trained on Wikipedia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(Bojanowski, Grave,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Joulin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&amp;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Mikolov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2016)</a:t>
            </a:r>
          </a:p>
          <a:p>
            <a:endParaRPr lang="en-US" sz="4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In English, male-female gender association of a word strongly correlated with explicit gender ratings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600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= .85; </a:t>
            </a:r>
            <a:r>
              <a:rPr lang="en-US" sz="3600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&lt;. 001; Scott et al., 2017)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  <a:p>
            <a:endParaRPr lang="en-US" sz="4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Conducted linguistic analog to behavioral IAT using English word embedding models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(replicating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Caliskan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et al., 2017)</a:t>
            </a:r>
          </a:p>
          <a:p>
            <a:endParaRPr lang="en-US" sz="4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Translated target words into 35 languages by native speakers, and conducted language IAT using model trained on each language.</a:t>
            </a:r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Behavioral and language IAT measures strongly correlated at the level of languages (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= .48; 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= .03) 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886497" y="22430063"/>
            <a:ext cx="146793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Languages with grammatical gender tend to have speakers with greater psychological gender bias, compared to speakers of non-grammatical gender languages (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d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= 0.68 [-0.08, 1.45]).</a:t>
            </a:r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Grammatical gender languages have larger language IAT gender biases, compared to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non-grammatical gender languages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(t(17.68) = 2.18; 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= 0.04).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35216" y="30069225"/>
            <a:ext cx="22007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Languages that have larger gender biases encoded in their lexical semantics (Study 2) and have grammatical gender markers (Study 3) tend to have speakers with larger implicit gender bias.</a:t>
            </a:r>
          </a:p>
          <a:p>
            <a:endParaRPr lang="en-US" sz="4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Studies 2 and 3 consistent with both language-as-reflection and language-as-causal hypotheses, while Study 3 provides some evidence in favor of the language-as-causal-hypothesis.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316" r="83060"/>
          <a:stretch/>
        </p:blipFill>
        <p:spPr>
          <a:xfrm>
            <a:off x="12870952" y="12209929"/>
            <a:ext cx="2996577" cy="58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440</Words>
  <Application>Microsoft Macintosh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24</cp:revision>
  <dcterms:created xsi:type="dcterms:W3CDTF">2018-07-17T15:18:36Z</dcterms:created>
  <dcterms:modified xsi:type="dcterms:W3CDTF">2018-07-17T18:44:54Z</dcterms:modified>
</cp:coreProperties>
</file>