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0"/>
    <p:restoredTop sz="94624"/>
  </p:normalViewPr>
  <p:slideViewPr>
    <p:cSldViewPr snapToGrid="0" snapToObjects="1">
      <p:cViewPr>
        <p:scale>
          <a:sx n="26" d="100"/>
          <a:sy n="26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4AAF-3086-2344-B4B8-82A5F830875E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AE5B-8F0A-5349-ADF5-DC8AA050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0AE5B-8F0A-5349-ADF5-DC8AA0506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tree </a:t>
            </a:r>
            <a:r>
              <a:rPr lang="mr-IN" dirty="0" smtClean="0"/>
              <a:t>–</a:t>
            </a:r>
            <a:r>
              <a:rPr lang="en-US" dirty="0" smtClean="0"/>
              <a:t> 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Grouped by similarity</a:t>
            </a:r>
          </a:p>
          <a:p>
            <a:r>
              <a:rPr lang="en-US" baseline="0" dirty="0" err="1" smtClean="0"/>
              <a:t>Hight</a:t>
            </a:r>
            <a:r>
              <a:rPr lang="en-US" baseline="0" dirty="0" smtClean="0"/>
              <a:t> of cluster -&gt; degree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tree </a:t>
            </a:r>
            <a:r>
              <a:rPr lang="mr-IN" dirty="0" smtClean="0"/>
              <a:t>–</a:t>
            </a:r>
            <a:r>
              <a:rPr lang="en-US" dirty="0" smtClean="0"/>
              <a:t> 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Grouped by similarity</a:t>
            </a:r>
          </a:p>
          <a:p>
            <a:r>
              <a:rPr lang="en-US" baseline="0" dirty="0" err="1" smtClean="0"/>
              <a:t>Hight</a:t>
            </a:r>
            <a:r>
              <a:rPr lang="en-US" baseline="0" dirty="0" smtClean="0"/>
              <a:t> of cluster -&gt; degree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microsoft.com/office/2007/relationships/hdphoto" Target="../media/hdphoto4.wdp"/><Relationship Id="rId13" Type="http://schemas.microsoft.com/office/2007/relationships/hdphoto" Target="../media/hdphoto5.wdp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microsoft.com/office/2007/relationships/hdphoto" Target="../media/hdphoto8.wdp"/><Relationship Id="rId17" Type="http://schemas.microsoft.com/office/2007/relationships/hdphoto" Target="../media/hdphoto9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microsoft.com/office/2007/relationships/hdphoto" Target="../media/hdphoto2.wdp"/><Relationship Id="rId1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62602" y="-211695"/>
            <a:ext cx="44553802" cy="5786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2602" y="754871"/>
            <a:ext cx="45410997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What 50 Million Drawings Tell Us </a:t>
            </a:r>
            <a:r>
              <a:rPr lang="en-US" sz="12500" b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About Shared Meaning</a:t>
            </a:r>
            <a:endParaRPr lang="en-US" sz="12500" b="1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70000"/>
              </a:lnSpc>
            </a:pPr>
            <a:endParaRPr lang="en-US" sz="11500" b="1" dirty="0" smtClean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3290" y="2920126"/>
            <a:ext cx="405877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Molly Lewis and 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Gary </a:t>
            </a:r>
            <a:r>
              <a:rPr lang="en-US" sz="96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Lupyan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University 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of Wisconsin, Madison</a:t>
            </a:r>
            <a:endParaRPr lang="en-US" sz="9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Serif"/>
                <a:cs typeface="Serif"/>
              </a:rPr>
              <a:t>=</a:t>
            </a:r>
            <a:endParaRPr lang="en-US" sz="9600" dirty="0">
              <a:solidFill>
                <a:schemeClr val="bg1"/>
              </a:solidFill>
              <a:latin typeface="Serif"/>
              <a:cs typeface="Serif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847" y="7638991"/>
            <a:ext cx="13716159" cy="733939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7489" y="6330734"/>
            <a:ext cx="18709395" cy="11933583"/>
          </a:xfrm>
          <a:prstGeom prst="roundRect">
            <a:avLst>
              <a:gd name="adj" fmla="val 12992"/>
            </a:avLst>
          </a:prstGeom>
          <a:solidFill>
            <a:schemeClr val="accent5">
              <a:lumMod val="20000"/>
              <a:lumOff val="80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7383" y="6890686"/>
            <a:ext cx="1810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venir Book"/>
                <a:cs typeface="Avenir Book"/>
              </a:rPr>
              <a:t>How do we interrogate shared meaning?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415" y="23143541"/>
            <a:ext cx="5737469" cy="91397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9145" y="12934425"/>
            <a:ext cx="955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venir Book"/>
                <a:cs typeface="Avenir Book"/>
              </a:rPr>
              <a:t>Drawings as a window</a:t>
            </a:r>
            <a:endParaRPr lang="en-US" sz="3600" dirty="0">
              <a:latin typeface="Avenir Book"/>
              <a:cs typeface="Avenir 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6663" y="19054034"/>
            <a:ext cx="180502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Quantifying Similarity</a:t>
            </a:r>
          </a:p>
          <a:p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Distance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—</a:t>
            </a: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drawing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similarity as the minimum Euclidean distance between two sets of points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Huttenlocher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Klanderman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&amp;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Rucklidge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1993).</a:t>
            </a: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489" y="24308056"/>
            <a:ext cx="108772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100000" l="0" r="100000">
                        <a14:foregroundMark x1="48668" y1="75410" x2="48668" y2="75410"/>
                        <a14:foregroundMark x1="27845" y1="76885" x2="27845" y2="76885"/>
                        <a14:foregroundMark x1="57748" y1="62459" x2="57748" y2="62459"/>
                        <a14:foregroundMark x1="50363" y1="42951" x2="50363" y2="42951"/>
                        <a14:foregroundMark x1="50000" y1="57213" x2="50000" y2="57213"/>
                        <a14:foregroundMark x1="40678" y1="49016" x2="40678" y2="49016"/>
                        <a14:foregroundMark x1="73245" y1="50328" x2="73245" y2="50328"/>
                        <a14:foregroundMark x1="68644" y1="64590" x2="68644" y2="64590"/>
                        <a14:foregroundMark x1="79661" y1="64262" x2="79661" y2="64262"/>
                        <a14:foregroundMark x1="79903" y1="76393" x2="79903" y2="76393"/>
                        <a14:foregroundMark x1="71550" y1="76885" x2="71550" y2="76885"/>
                        <a14:foregroundMark x1="71308" y1="86885" x2="71308" y2="86885"/>
                        <a14:foregroundMark x1="56174" y1="78525" x2="56174" y2="78525"/>
                        <a14:foregroundMark x1="50726" y1="86393" x2="50726" y2="86393"/>
                        <a14:foregroundMark x1="43584" y1="66393" x2="43584" y2="66393"/>
                        <a14:foregroundMark x1="31356" y1="60656" x2="31356" y2="60656"/>
                        <a14:foregroundMark x1="56174" y1="85574" x2="56174" y2="85574"/>
                        <a14:foregroundMark x1="50969" y1="77705" x2="50969" y2="77705"/>
                        <a14:foregroundMark x1="53632" y1="69016" x2="53632" y2="69016"/>
                        <a14:foregroundMark x1="59685" y1="59016" x2="59685" y2="59016"/>
                        <a14:foregroundMark x1="65496" y1="89836" x2="65496" y2="89836"/>
                        <a14:foregroundMark x1="61985" y1="54590" x2="61985" y2="54590"/>
                        <a14:foregroundMark x1="28571" y1="49344" x2="28571" y2="49344"/>
                        <a14:foregroundMark x1="41041" y1="88197" x2="41041" y2="88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5" y="14121085"/>
            <a:ext cx="5267789" cy="3890255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7571104" y="14532971"/>
            <a:ext cx="9823304" cy="417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50M drawings across 345 categories (</a:t>
            </a:r>
            <a:r>
              <a:rPr lang="en-US" sz="6000" i="1" dirty="0">
                <a:latin typeface="Avenir Book" charset="0"/>
                <a:ea typeface="Avenir Book" charset="0"/>
                <a:cs typeface="Avenir Book" charset="0"/>
              </a:rPr>
              <a:t>N </a:t>
            </a:r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= 15M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algn="l"/>
            <a:r>
              <a:rPr lang="en-US" sz="6000" dirty="0" err="1" smtClean="0">
                <a:latin typeface="Avenir Book" charset="0"/>
                <a:ea typeface="Avenir Book" charset="0"/>
                <a:cs typeface="Avenir Book" charset="0"/>
              </a:rPr>
              <a:t>quickdraw.withgoogle.com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60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6663" y="23143541"/>
            <a:ext cx="11302430" cy="104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Measure Validation:</a:t>
            </a:r>
            <a:endParaRPr lang="en-US" sz="48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1500 drawing pairs from two categories (“bread” and “tree”) from  participants across 72 countries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20 pairs from each decile of similarity (per item)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Rated similarity (1-7 Likert scale)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Each participant (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=100) rated 50 pairs/category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Human judgement highly correlated with </a:t>
            </a:r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Distance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 (r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= .29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 p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&lt; .0001)</a:t>
            </a: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26692" y="6554920"/>
            <a:ext cx="78321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Cross-Cultural Variability</a:t>
            </a:r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9653" y="15348857"/>
            <a:ext cx="113602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Predicting Variability with Language</a:t>
            </a:r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671" y="7842890"/>
            <a:ext cx="9119461" cy="71354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839653" y="27247098"/>
            <a:ext cx="68536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Next Questions:</a:t>
            </a:r>
            <a:endParaRPr lang="en-US" sz="5400" b="1" u="sng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839653" y="16533797"/>
            <a:ext cx="13485018" cy="112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Drawing similarity: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50 drawings from each of 39 countries across 40 categories.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For each country pair, calculated mean drawing similarity for each item. </a:t>
            </a:r>
          </a:p>
          <a:p>
            <a:pPr marL="685800" lvl="1" indent="-685800">
              <a:buFont typeface="Arial" charset="0"/>
              <a:buChar char="•"/>
            </a:pPr>
            <a:endParaRPr lang="en-US" sz="48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Linguistic Semantic Similarity: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ord embedding models (</a:t>
            </a:r>
            <a:r>
              <a:rPr lang="en-US" sz="4800" dirty="0" err="1">
                <a:latin typeface="Avenir Book" charset="0"/>
                <a:ea typeface="Avenir Book" charset="0"/>
                <a:cs typeface="Avenir Book" charset="0"/>
              </a:rPr>
              <a:t>F</a:t>
            </a:r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astext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Wikipedia)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Translated 40 category words into primary language of each country (Google Translate).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For each language, calculated distance between each pair of words.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For each language pair, calculated correlation of pairwise word distances.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423782" y="11375978"/>
            <a:ext cx="2298260" cy="10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i="1" smtClean="0">
                <a:latin typeface="Avenir Book" charset="0"/>
                <a:ea typeface="Avenir Book" charset="0"/>
                <a:cs typeface="Avenir Book" charset="0"/>
              </a:rPr>
              <a:t>“bread”</a:t>
            </a:r>
            <a:endParaRPr lang="en-US" sz="6000" i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593926" y="9003963"/>
            <a:ext cx="4072075" cy="3409097"/>
            <a:chOff x="8390726" y="8749963"/>
            <a:chExt cx="4072075" cy="3409097"/>
          </a:xfrm>
        </p:grpSpPr>
        <p:grpSp>
          <p:nvGrpSpPr>
            <p:cNvPr id="48" name="Group 47"/>
            <p:cNvGrpSpPr/>
            <p:nvPr/>
          </p:nvGrpSpPr>
          <p:grpSpPr>
            <a:xfrm>
              <a:off x="8390726" y="8749963"/>
              <a:ext cx="4072075" cy="3409097"/>
              <a:chOff x="7089715" y="8740493"/>
              <a:chExt cx="4072075" cy="3409097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50" name="Cloud Callout 49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547" y="9154017"/>
              <a:ext cx="1074515" cy="768631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11721581" y="8969716"/>
            <a:ext cx="4072075" cy="3409097"/>
            <a:chOff x="11467581" y="8817316"/>
            <a:chExt cx="4072075" cy="3409097"/>
          </a:xfrm>
        </p:grpSpPr>
        <p:grpSp>
          <p:nvGrpSpPr>
            <p:cNvPr id="45" name="Group 44"/>
            <p:cNvGrpSpPr/>
            <p:nvPr/>
          </p:nvGrpSpPr>
          <p:grpSpPr>
            <a:xfrm>
              <a:off x="11467581" y="8817316"/>
              <a:ext cx="4072075" cy="3409097"/>
              <a:chOff x="7089715" y="8740493"/>
              <a:chExt cx="4072075" cy="340909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47" name="Cloud Callout 46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529" y="9214928"/>
              <a:ext cx="1074515" cy="76863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 flipH="1">
            <a:off x="1314042" y="8979185"/>
            <a:ext cx="4072075" cy="3409097"/>
            <a:chOff x="14642044" y="8817671"/>
            <a:chExt cx="4072075" cy="3409097"/>
          </a:xfrm>
        </p:grpSpPr>
        <p:grpSp>
          <p:nvGrpSpPr>
            <p:cNvPr id="51" name="Group 50"/>
            <p:cNvGrpSpPr/>
            <p:nvPr/>
          </p:nvGrpSpPr>
          <p:grpSpPr>
            <a:xfrm>
              <a:off x="14642044" y="8817671"/>
              <a:ext cx="4072075" cy="3409097"/>
              <a:chOff x="7089715" y="8740493"/>
              <a:chExt cx="4072075" cy="3409097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53" name="Cloud Callout 52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7722" y="9154017"/>
              <a:ext cx="1074515" cy="768631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14829690" y="8969716"/>
            <a:ext cx="4072075" cy="3409097"/>
            <a:chOff x="11467581" y="8817316"/>
            <a:chExt cx="4072075" cy="3409097"/>
          </a:xfrm>
        </p:grpSpPr>
        <p:grpSp>
          <p:nvGrpSpPr>
            <p:cNvPr id="73" name="Group 72"/>
            <p:cNvGrpSpPr/>
            <p:nvPr/>
          </p:nvGrpSpPr>
          <p:grpSpPr>
            <a:xfrm>
              <a:off x="11467581" y="8817316"/>
              <a:ext cx="4072075" cy="3409097"/>
              <a:chOff x="7089715" y="8740493"/>
              <a:chExt cx="4072075" cy="3409097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76" name="Cloud Callout 75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529" y="9214928"/>
              <a:ext cx="1074515" cy="768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744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1314" y="2907392"/>
            <a:ext cx="10160000" cy="4635500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 flipV="1">
            <a:off x="-2101379" y="12274113"/>
            <a:ext cx="29794636" cy="1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" y="1463040"/>
            <a:ext cx="42071069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257</Words>
  <Application>Microsoft Macintosh PowerPoint</Application>
  <PresentationFormat>Custom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Avenir Book</vt:lpstr>
      <vt:lpstr>Calibri</vt:lpstr>
      <vt:lpstr>Calibri Light</vt:lpstr>
      <vt:lpstr>Mangal</vt:lpstr>
      <vt:lpstr>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18</cp:revision>
  <dcterms:created xsi:type="dcterms:W3CDTF">2018-04-12T13:37:21Z</dcterms:created>
  <dcterms:modified xsi:type="dcterms:W3CDTF">2018-04-12T15:41:07Z</dcterms:modified>
</cp:coreProperties>
</file>