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7" r:id="rId4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0"/>
    <p:restoredTop sz="94624"/>
  </p:normalViewPr>
  <p:slideViewPr>
    <p:cSldViewPr snapToGrid="0" snapToObjects="1">
      <p:cViewPr>
        <p:scale>
          <a:sx n="26" d="100"/>
          <a:sy n="26" d="100"/>
        </p:scale>
        <p:origin x="-1224" y="-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44AAF-3086-2344-B4B8-82A5F830875E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0AE5B-8F0A-5349-ADF5-DC8AA0506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9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0AE5B-8F0A-5349-ADF5-DC8AA0506E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3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tree </a:t>
            </a:r>
            <a:r>
              <a:rPr lang="mr-IN" dirty="0" smtClean="0"/>
              <a:t>–</a:t>
            </a:r>
            <a:r>
              <a:rPr lang="en-US" dirty="0" smtClean="0"/>
              <a:t> cosine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similairites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Grouped by similarity</a:t>
            </a:r>
          </a:p>
          <a:p>
            <a:r>
              <a:rPr lang="en-US" baseline="0" dirty="0" err="1" smtClean="0"/>
              <a:t>Hight</a:t>
            </a:r>
            <a:r>
              <a:rPr lang="en-US" baseline="0" dirty="0" smtClean="0"/>
              <a:t> of cluster -&gt; degree of similarity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C3D21-22B2-4149-A9C9-4B394D4066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86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tree </a:t>
            </a:r>
            <a:r>
              <a:rPr lang="mr-IN" dirty="0" smtClean="0"/>
              <a:t>–</a:t>
            </a:r>
            <a:r>
              <a:rPr lang="en-US" dirty="0" smtClean="0"/>
              <a:t> cosine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similairites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Grouped by similarity</a:t>
            </a:r>
          </a:p>
          <a:p>
            <a:r>
              <a:rPr lang="en-US" baseline="0" dirty="0" err="1" smtClean="0"/>
              <a:t>Hight</a:t>
            </a:r>
            <a:r>
              <a:rPr lang="en-US" baseline="0" dirty="0" smtClean="0"/>
              <a:t> of cluster -&gt; degree of similarity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C3D21-22B2-4149-A9C9-4B394D4066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45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7EBB-DEDC-2748-8F4F-C0A9F5E8AF5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1C04-57D4-7E4E-8D01-41170278B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7EBB-DEDC-2748-8F4F-C0A9F5E8AF5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1C04-57D4-7E4E-8D01-41170278B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7EBB-DEDC-2748-8F4F-C0A9F5E8AF5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1C04-57D4-7E4E-8D01-41170278B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7EBB-DEDC-2748-8F4F-C0A9F5E8AF5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1C04-57D4-7E4E-8D01-41170278B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7EBB-DEDC-2748-8F4F-C0A9F5E8AF5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1C04-57D4-7E4E-8D01-41170278B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7EBB-DEDC-2748-8F4F-C0A9F5E8AF5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1C04-57D4-7E4E-8D01-41170278B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7EBB-DEDC-2748-8F4F-C0A9F5E8AF5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1C04-57D4-7E4E-8D01-41170278B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7EBB-DEDC-2748-8F4F-C0A9F5E8AF5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1C04-57D4-7E4E-8D01-41170278B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7EBB-DEDC-2748-8F4F-C0A9F5E8AF5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1C04-57D4-7E4E-8D01-41170278B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7EBB-DEDC-2748-8F4F-C0A9F5E8AF5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1C04-57D4-7E4E-8D01-41170278B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7EBB-DEDC-2748-8F4F-C0A9F5E8AF5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B1C04-57D4-7E4E-8D01-41170278B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47EBB-DEDC-2748-8F4F-C0A9F5E8AF5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B1C04-57D4-7E4E-8D01-41170278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microsoft.com/office/2007/relationships/hdphoto" Target="../media/hdphoto3.wdp"/><Relationship Id="rId12" Type="http://schemas.microsoft.com/office/2007/relationships/hdphoto" Target="../media/hdphoto4.wdp"/><Relationship Id="rId13" Type="http://schemas.microsoft.com/office/2007/relationships/hdphoto" Target="../media/hdphoto5.wdp"/><Relationship Id="rId14" Type="http://schemas.microsoft.com/office/2007/relationships/hdphoto" Target="../media/hdphoto6.wdp"/><Relationship Id="rId15" Type="http://schemas.microsoft.com/office/2007/relationships/hdphoto" Target="../media/hdphoto7.wdp"/><Relationship Id="rId16" Type="http://schemas.microsoft.com/office/2007/relationships/hdphoto" Target="../media/hdphoto8.wdp"/><Relationship Id="rId17" Type="http://schemas.microsoft.com/office/2007/relationships/hdphoto" Target="../media/hdphoto9.wdp"/><Relationship Id="rId18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microsoft.com/office/2007/relationships/hdphoto" Target="../media/hdphoto1.wdp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microsoft.com/office/2007/relationships/hdphoto" Target="../media/hdphoto2.wdp"/><Relationship Id="rId10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10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62602" y="-211695"/>
            <a:ext cx="44553802" cy="5786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662602" y="754871"/>
            <a:ext cx="45410997" cy="3639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5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What 50 Million Drawings Tell Us </a:t>
            </a:r>
            <a:r>
              <a:rPr lang="en-US" sz="12500" b="1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About Shared Meaning</a:t>
            </a:r>
            <a:endParaRPr lang="en-US" sz="12500" b="1" dirty="0" smtClean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70000"/>
              </a:lnSpc>
            </a:pPr>
            <a:endParaRPr lang="en-US" sz="11500" b="1" dirty="0" smtClean="0">
              <a:solidFill>
                <a:schemeClr val="bg1"/>
              </a:solidFill>
              <a:latin typeface="Serif"/>
              <a:cs typeface="Serif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23290" y="2920126"/>
            <a:ext cx="40587707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96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Molly Lewis and </a:t>
            </a:r>
            <a:r>
              <a:rPr lang="en-US" sz="96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Gary </a:t>
            </a:r>
            <a:r>
              <a:rPr lang="en-US" sz="9600" dirty="0" err="1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Lupyan</a:t>
            </a:r>
            <a:r>
              <a:rPr lang="en-US" sz="96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, University </a:t>
            </a:r>
            <a:r>
              <a:rPr lang="en-US" sz="960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of Wisconsin-Madison</a:t>
            </a:r>
            <a:endParaRPr lang="en-US" sz="9600" dirty="0" smtClean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30000"/>
              </a:lnSpc>
            </a:pPr>
            <a:r>
              <a:rPr lang="en-US" sz="9600" dirty="0" smtClean="0">
                <a:solidFill>
                  <a:schemeClr val="bg1"/>
                </a:solidFill>
                <a:latin typeface="Serif"/>
                <a:cs typeface="Serif"/>
              </a:rPr>
              <a:t>=</a:t>
            </a:r>
            <a:endParaRPr lang="en-US" sz="9600" dirty="0">
              <a:solidFill>
                <a:schemeClr val="bg1"/>
              </a:solidFill>
              <a:latin typeface="Serif"/>
              <a:cs typeface="Serif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0847" y="7638991"/>
            <a:ext cx="13716159" cy="7339398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47489" y="6330734"/>
            <a:ext cx="18709395" cy="11933583"/>
          </a:xfrm>
          <a:prstGeom prst="roundRect">
            <a:avLst>
              <a:gd name="adj" fmla="val 12992"/>
            </a:avLst>
          </a:prstGeom>
          <a:solidFill>
            <a:schemeClr val="accent5">
              <a:lumMod val="20000"/>
              <a:lumOff val="80000"/>
              <a:alpha val="50196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97383" y="6890686"/>
            <a:ext cx="18103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Avenir Book"/>
                <a:cs typeface="Avenir Book"/>
              </a:rPr>
              <a:t>How do we interrogate shared meaning?</a:t>
            </a:r>
            <a:endParaRPr lang="en-US" sz="3600" dirty="0">
              <a:latin typeface="Avenir Book"/>
              <a:cs typeface="Avenir Book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9415" y="23143541"/>
            <a:ext cx="5737469" cy="913974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49145" y="12934425"/>
            <a:ext cx="9558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Avenir Book"/>
                <a:cs typeface="Avenir Book"/>
              </a:rPr>
              <a:t>Drawings as a window</a:t>
            </a:r>
            <a:endParaRPr lang="en-US" sz="3600" dirty="0">
              <a:latin typeface="Avenir Book"/>
              <a:cs typeface="Avenir Book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06663" y="19054034"/>
            <a:ext cx="1805022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 smtClean="0">
                <a:latin typeface="Avenir Book" charset="0"/>
                <a:ea typeface="Avenir Book" charset="0"/>
                <a:cs typeface="Avenir Book" charset="0"/>
              </a:rPr>
              <a:t>Quantifying Similarity</a:t>
            </a:r>
          </a:p>
          <a:p>
            <a:endParaRPr lang="en-US" sz="28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lvl="1"/>
            <a:r>
              <a:rPr lang="en-US" sz="4800" dirty="0" err="1" smtClean="0">
                <a:latin typeface="Avenir Book" charset="0"/>
                <a:ea typeface="Avenir Book" charset="0"/>
                <a:cs typeface="Avenir Book" charset="0"/>
              </a:rPr>
              <a:t>Hausdorff</a:t>
            </a:r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 Distance</a:t>
            </a:r>
            <a:r>
              <a:rPr lang="en-US" sz="4800" i="1" dirty="0" smtClean="0">
                <a:latin typeface="Avenir Book" charset="0"/>
                <a:ea typeface="Avenir Book" charset="0"/>
                <a:cs typeface="Avenir Book" charset="0"/>
              </a:rPr>
              <a:t>—</a:t>
            </a:r>
            <a:r>
              <a:rPr lang="en-US" sz="4800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drawing</a:t>
            </a:r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 similarity as the minimum Euclidean distance between two sets of points</a:t>
            </a:r>
            <a:r>
              <a:rPr lang="en-US" sz="3200" dirty="0" smtClean="0">
                <a:latin typeface="Avenir Book" charset="0"/>
                <a:ea typeface="Avenir Book" charset="0"/>
                <a:cs typeface="Avenir Book" charset="0"/>
              </a:rPr>
              <a:t> (</a:t>
            </a:r>
            <a:r>
              <a:rPr lang="en-US" sz="3200" dirty="0" err="1" smtClean="0">
                <a:latin typeface="Avenir Book" charset="0"/>
                <a:ea typeface="Avenir Book" charset="0"/>
                <a:cs typeface="Avenir Book" charset="0"/>
              </a:rPr>
              <a:t>Huttenlocher</a:t>
            </a:r>
            <a:r>
              <a:rPr lang="en-US" sz="3200" dirty="0" smtClean="0"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en-US" sz="3200" dirty="0" err="1" smtClean="0">
                <a:latin typeface="Avenir Book" charset="0"/>
                <a:ea typeface="Avenir Book" charset="0"/>
                <a:cs typeface="Avenir Book" charset="0"/>
              </a:rPr>
              <a:t>Klanderman</a:t>
            </a:r>
            <a:r>
              <a:rPr lang="en-US" sz="3200" dirty="0" smtClean="0">
                <a:latin typeface="Avenir Book" charset="0"/>
                <a:ea typeface="Avenir Book" charset="0"/>
                <a:cs typeface="Avenir Book" charset="0"/>
              </a:rPr>
              <a:t>, &amp; </a:t>
            </a:r>
            <a:r>
              <a:rPr lang="en-US" sz="3200" dirty="0" err="1" smtClean="0">
                <a:latin typeface="Avenir Book" charset="0"/>
                <a:ea typeface="Avenir Book" charset="0"/>
                <a:cs typeface="Avenir Book" charset="0"/>
              </a:rPr>
              <a:t>Rucklidge</a:t>
            </a:r>
            <a:r>
              <a:rPr lang="en-US" sz="3200" dirty="0" smtClean="0">
                <a:latin typeface="Avenir Book" charset="0"/>
                <a:ea typeface="Avenir Book" charset="0"/>
                <a:cs typeface="Avenir Book" charset="0"/>
              </a:rPr>
              <a:t>, 1993).</a:t>
            </a:r>
          </a:p>
          <a:p>
            <a:pPr marL="0" lvl="1"/>
            <a:endParaRPr lang="en-US" sz="4000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5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7489" y="24308056"/>
            <a:ext cx="1087723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48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279" b="100000" l="0" r="100000">
                        <a14:foregroundMark x1="48668" y1="75410" x2="48668" y2="75410"/>
                        <a14:foregroundMark x1="27845" y1="76885" x2="27845" y2="76885"/>
                        <a14:foregroundMark x1="57748" y1="62459" x2="57748" y2="62459"/>
                        <a14:foregroundMark x1="50363" y1="42951" x2="50363" y2="42951"/>
                        <a14:foregroundMark x1="50000" y1="57213" x2="50000" y2="57213"/>
                        <a14:foregroundMark x1="40678" y1="49016" x2="40678" y2="49016"/>
                        <a14:foregroundMark x1="73245" y1="50328" x2="73245" y2="50328"/>
                        <a14:foregroundMark x1="68644" y1="64590" x2="68644" y2="64590"/>
                        <a14:foregroundMark x1="79661" y1="64262" x2="79661" y2="64262"/>
                        <a14:foregroundMark x1="79903" y1="76393" x2="79903" y2="76393"/>
                        <a14:foregroundMark x1="71550" y1="76885" x2="71550" y2="76885"/>
                        <a14:foregroundMark x1="71308" y1="86885" x2="71308" y2="86885"/>
                        <a14:foregroundMark x1="56174" y1="78525" x2="56174" y2="78525"/>
                        <a14:foregroundMark x1="50726" y1="86393" x2="50726" y2="86393"/>
                        <a14:foregroundMark x1="43584" y1="66393" x2="43584" y2="66393"/>
                        <a14:foregroundMark x1="31356" y1="60656" x2="31356" y2="60656"/>
                        <a14:foregroundMark x1="56174" y1="85574" x2="56174" y2="85574"/>
                        <a14:foregroundMark x1="50969" y1="77705" x2="50969" y2="77705"/>
                        <a14:foregroundMark x1="53632" y1="69016" x2="53632" y2="69016"/>
                        <a14:foregroundMark x1="59685" y1="59016" x2="59685" y2="59016"/>
                        <a14:foregroundMark x1="65496" y1="89836" x2="65496" y2="89836"/>
                        <a14:foregroundMark x1="61985" y1="54590" x2="61985" y2="54590"/>
                        <a14:foregroundMark x1="28571" y1="49344" x2="28571" y2="49344"/>
                        <a14:foregroundMark x1="41041" y1="88197" x2="41041" y2="881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45" y="14121085"/>
            <a:ext cx="5267789" cy="3890255"/>
          </a:xfrm>
          <a:prstGeom prst="rect">
            <a:avLst/>
          </a:prstGeom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7571104" y="14532971"/>
            <a:ext cx="9823304" cy="4176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0" dirty="0">
                <a:latin typeface="Avenir Book" charset="0"/>
                <a:ea typeface="Avenir Book" charset="0"/>
                <a:cs typeface="Avenir Book" charset="0"/>
              </a:rPr>
              <a:t>50M drawings across 345 categories (</a:t>
            </a:r>
            <a:r>
              <a:rPr lang="en-US" sz="6000" i="1" dirty="0">
                <a:latin typeface="Avenir Book" charset="0"/>
                <a:ea typeface="Avenir Book" charset="0"/>
                <a:cs typeface="Avenir Book" charset="0"/>
              </a:rPr>
              <a:t>N </a:t>
            </a:r>
            <a:r>
              <a:rPr lang="en-US" sz="6000" dirty="0">
                <a:latin typeface="Avenir Book" charset="0"/>
                <a:ea typeface="Avenir Book" charset="0"/>
                <a:cs typeface="Avenir Book" charset="0"/>
              </a:rPr>
              <a:t>= 15M</a:t>
            </a:r>
            <a:r>
              <a:rPr lang="en-US" sz="6000" dirty="0" smtClean="0">
                <a:latin typeface="Avenir Book" charset="0"/>
                <a:ea typeface="Avenir Book" charset="0"/>
                <a:cs typeface="Avenir Book" charset="0"/>
              </a:rPr>
              <a:t>)</a:t>
            </a:r>
          </a:p>
          <a:p>
            <a:pPr algn="l"/>
            <a:r>
              <a:rPr lang="en-US" sz="6000" dirty="0" err="1" smtClean="0">
                <a:latin typeface="Avenir Book" charset="0"/>
                <a:ea typeface="Avenir Book" charset="0"/>
                <a:cs typeface="Avenir Book" charset="0"/>
              </a:rPr>
              <a:t>quickdraw.withgoogle.com</a:t>
            </a:r>
            <a:r>
              <a:rPr lang="en-US" sz="60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endParaRPr lang="en-US" sz="60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06663" y="23143541"/>
            <a:ext cx="11302430" cy="1040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Measure Validation:</a:t>
            </a:r>
            <a:endParaRPr lang="en-US" sz="4800" dirty="0">
              <a:latin typeface="Avenir Book" charset="0"/>
              <a:ea typeface="Avenir Book" charset="0"/>
              <a:cs typeface="Avenir Book" charset="0"/>
            </a:endParaRPr>
          </a:p>
          <a:p>
            <a:pPr marL="685800" indent="-685800">
              <a:buFont typeface="Arial" charset="0"/>
              <a:buChar char="•"/>
            </a:pPr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1500 drawing pairs from two categories (“bread” and “tree”) from  participants across 72 countries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20 pairs from each decile of similarity (per item)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Rated similarity (1-7 Likert scale)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Each participant (</a:t>
            </a:r>
            <a:r>
              <a:rPr lang="en-US" sz="4800" i="1" dirty="0" smtClean="0">
                <a:latin typeface="Avenir Book" charset="0"/>
                <a:ea typeface="Avenir Book" charset="0"/>
                <a:cs typeface="Avenir Book" charset="0"/>
              </a:rPr>
              <a:t>N</a:t>
            </a:r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 =100) rated 50 pairs/category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Human judgements highly correlated with </a:t>
            </a:r>
            <a:r>
              <a:rPr lang="en-US" sz="4800" dirty="0" err="1" smtClean="0">
                <a:latin typeface="Avenir Book" charset="0"/>
                <a:ea typeface="Avenir Book" charset="0"/>
                <a:cs typeface="Avenir Book" charset="0"/>
              </a:rPr>
              <a:t>Hausdorff</a:t>
            </a:r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 Distance</a:t>
            </a:r>
            <a:r>
              <a:rPr lang="en-US" sz="4800" i="1" dirty="0" smtClean="0">
                <a:latin typeface="Avenir Book" charset="0"/>
                <a:ea typeface="Avenir Book" charset="0"/>
                <a:cs typeface="Avenir Book" charset="0"/>
              </a:rPr>
              <a:t> (r </a:t>
            </a:r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= .29;</a:t>
            </a:r>
            <a:r>
              <a:rPr lang="en-US" sz="4800" i="1" dirty="0" smtClean="0">
                <a:latin typeface="Avenir Book" charset="0"/>
                <a:ea typeface="Avenir Book" charset="0"/>
                <a:cs typeface="Avenir Book" charset="0"/>
              </a:rPr>
              <a:t> p </a:t>
            </a:r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&lt; .0001)</a:t>
            </a:r>
          </a:p>
          <a:p>
            <a:pPr marL="0" lvl="1"/>
            <a:endParaRPr lang="en-US" sz="4000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5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426692" y="6554920"/>
            <a:ext cx="78321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 smtClean="0">
                <a:latin typeface="Avenir Book" charset="0"/>
                <a:ea typeface="Avenir Book" charset="0"/>
                <a:cs typeface="Avenir Book" charset="0"/>
              </a:rPr>
              <a:t>Cross-Cultural Variability</a:t>
            </a:r>
            <a:endParaRPr lang="en-US" sz="5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lvl="1"/>
            <a:endParaRPr lang="en-US" sz="4000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5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39653" y="15348857"/>
            <a:ext cx="1136028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 smtClean="0">
                <a:latin typeface="Avenir Book" charset="0"/>
                <a:ea typeface="Avenir Book" charset="0"/>
                <a:cs typeface="Avenir Book" charset="0"/>
              </a:rPr>
              <a:t>Predicting Variability with Language</a:t>
            </a:r>
            <a:endParaRPr lang="en-US" sz="5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lvl="1"/>
            <a:endParaRPr lang="en-US" sz="4000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5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4671" y="7842890"/>
            <a:ext cx="9119461" cy="713549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0793749" y="28344965"/>
            <a:ext cx="1258185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endParaRPr lang="en-US" sz="40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5400" b="1" u="sng" dirty="0" smtClean="0">
                <a:latin typeface="Avenir Book" charset="0"/>
                <a:ea typeface="Avenir Book" charset="0"/>
                <a:cs typeface="Avenir Book" charset="0"/>
              </a:rPr>
              <a:t>Conclusion and Next Directions</a:t>
            </a:r>
            <a:endParaRPr lang="en-US" sz="5400" b="1" u="sng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839653" y="16533797"/>
            <a:ext cx="12180347" cy="1191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Drawing Similarity: </a:t>
            </a:r>
          </a:p>
          <a:p>
            <a:pPr marL="685800" lvl="1" indent="-685800">
              <a:buFont typeface="Arial" charset="0"/>
              <a:buChar char="•"/>
            </a:pPr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50 drawings from each of 39 countries across 40 categories. </a:t>
            </a:r>
          </a:p>
          <a:p>
            <a:pPr marL="685800" lvl="1" indent="-685800">
              <a:buFont typeface="Arial" charset="0"/>
              <a:buChar char="•"/>
            </a:pPr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For each country pair, calculated mean drawing similarity for each item. </a:t>
            </a:r>
          </a:p>
          <a:p>
            <a:pPr marL="685800" lvl="1" indent="-685800">
              <a:buFont typeface="Arial" charset="0"/>
              <a:buChar char="•"/>
            </a:pPr>
            <a:endParaRPr lang="en-US" sz="4800" dirty="0">
              <a:latin typeface="Avenir Book" charset="0"/>
              <a:ea typeface="Avenir Book" charset="0"/>
              <a:cs typeface="Avenir Book" charset="0"/>
            </a:endParaRPr>
          </a:p>
          <a:p>
            <a:pPr marL="0" lvl="1"/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Linguistic Semantic Similarity:</a:t>
            </a:r>
            <a:endParaRPr lang="en-US" sz="48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685800" lvl="1" indent="-685800">
              <a:buFont typeface="Arial" charset="0"/>
              <a:buChar char="•"/>
            </a:pPr>
            <a:r>
              <a:rPr lang="en-US" sz="4800" dirty="0">
                <a:latin typeface="Avenir Book" charset="0"/>
                <a:ea typeface="Avenir Book" charset="0"/>
                <a:cs typeface="Avenir Book" charset="0"/>
              </a:rPr>
              <a:t>W</a:t>
            </a:r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ord embedding models (</a:t>
            </a:r>
            <a:r>
              <a:rPr lang="en-US" sz="4800" dirty="0" err="1" smtClean="0">
                <a:latin typeface="Avenir Book" charset="0"/>
                <a:ea typeface="Avenir Book" charset="0"/>
                <a:cs typeface="Avenir Book" charset="0"/>
              </a:rPr>
              <a:t>Fasttext</a:t>
            </a:r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 Wikipedia)</a:t>
            </a:r>
          </a:p>
          <a:p>
            <a:pPr marL="685800" lvl="1" indent="-685800">
              <a:buFont typeface="Arial" charset="0"/>
              <a:buChar char="•"/>
            </a:pPr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Translated 40 category words into primary language of each country (Google Translate). </a:t>
            </a:r>
          </a:p>
          <a:p>
            <a:pPr marL="685800" lvl="1" indent="-685800">
              <a:buFont typeface="Arial" charset="0"/>
              <a:buChar char="•"/>
            </a:pPr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For each language, calculated distance between each word pair</a:t>
            </a:r>
          </a:p>
          <a:p>
            <a:pPr marL="685800" lvl="1" indent="-685800">
              <a:buFont typeface="Arial" charset="0"/>
              <a:buChar char="•"/>
            </a:pPr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For each language pair, calculated correlation of pairwise word distances.</a:t>
            </a:r>
            <a:endParaRPr lang="en-US" sz="48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4" name="Content Placeholder 2"/>
          <p:cNvSpPr txBox="1">
            <a:spLocks/>
          </p:cNvSpPr>
          <p:nvPr/>
        </p:nvSpPr>
        <p:spPr>
          <a:xfrm>
            <a:off x="5423782" y="11274378"/>
            <a:ext cx="2298260" cy="1068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i="1" smtClean="0">
                <a:latin typeface="Avenir Book" charset="0"/>
                <a:ea typeface="Avenir Book" charset="0"/>
                <a:cs typeface="Avenir Book" charset="0"/>
              </a:rPr>
              <a:t>“bread”</a:t>
            </a:r>
            <a:endParaRPr lang="en-US" sz="6000" i="1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8593926" y="8902363"/>
            <a:ext cx="4072075" cy="3409097"/>
            <a:chOff x="8390726" y="8749963"/>
            <a:chExt cx="4072075" cy="3409097"/>
          </a:xfrm>
        </p:grpSpPr>
        <p:grpSp>
          <p:nvGrpSpPr>
            <p:cNvPr id="48" name="Group 47"/>
            <p:cNvGrpSpPr/>
            <p:nvPr/>
          </p:nvGrpSpPr>
          <p:grpSpPr>
            <a:xfrm>
              <a:off x="8390726" y="8749963"/>
              <a:ext cx="4072075" cy="3409097"/>
              <a:chOff x="7089715" y="8740493"/>
              <a:chExt cx="4072075" cy="3409097"/>
            </a:xfrm>
          </p:grpSpPr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089715" y="10132579"/>
                <a:ext cx="1828985" cy="2017011"/>
              </a:xfrm>
              <a:prstGeom prst="rect">
                <a:avLst/>
              </a:prstGeom>
            </p:spPr>
          </p:pic>
          <p:sp>
            <p:nvSpPr>
              <p:cNvPr id="50" name="Cloud Callout 49"/>
              <p:cNvSpPr/>
              <p:nvPr/>
            </p:nvSpPr>
            <p:spPr>
              <a:xfrm>
                <a:off x="8403678" y="8740493"/>
                <a:ext cx="2758112" cy="1563856"/>
              </a:xfrm>
              <a:prstGeom prst="cloudCallout">
                <a:avLst>
                  <a:gd name="adj1" fmla="val -31544"/>
                  <a:gd name="adj2" fmla="val 75093"/>
                </a:avLst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2041" b="96429" l="0" r="98540">
                          <a14:foregroundMark x1="33212" y1="51020" x2="33212" y2="51020"/>
                          <a14:foregroundMark x1="40876" y1="62755" x2="40876" y2="62755"/>
                          <a14:foregroundMark x1="65693" y1="39286" x2="65693" y2="392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5547" y="9154017"/>
              <a:ext cx="1074515" cy="768631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11721581" y="8868116"/>
            <a:ext cx="4072075" cy="3409097"/>
            <a:chOff x="11467581" y="8817316"/>
            <a:chExt cx="4072075" cy="3409097"/>
          </a:xfrm>
        </p:grpSpPr>
        <p:grpSp>
          <p:nvGrpSpPr>
            <p:cNvPr id="45" name="Group 44"/>
            <p:cNvGrpSpPr/>
            <p:nvPr/>
          </p:nvGrpSpPr>
          <p:grpSpPr>
            <a:xfrm>
              <a:off x="11467581" y="8817316"/>
              <a:ext cx="4072075" cy="3409097"/>
              <a:chOff x="7089715" y="8740493"/>
              <a:chExt cx="4072075" cy="3409097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089715" y="10132579"/>
                <a:ext cx="1828985" cy="2017011"/>
              </a:xfrm>
              <a:prstGeom prst="rect">
                <a:avLst/>
              </a:prstGeom>
            </p:spPr>
          </p:pic>
          <p:sp>
            <p:nvSpPr>
              <p:cNvPr id="47" name="Cloud Callout 46"/>
              <p:cNvSpPr/>
              <p:nvPr/>
            </p:nvSpPr>
            <p:spPr>
              <a:xfrm>
                <a:off x="8403678" y="8740493"/>
                <a:ext cx="2758112" cy="1563856"/>
              </a:xfrm>
              <a:prstGeom prst="cloudCallout">
                <a:avLst>
                  <a:gd name="adj1" fmla="val -31544"/>
                  <a:gd name="adj2" fmla="val 75093"/>
                </a:avLst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2041" b="96429" l="0" r="98540">
                          <a14:foregroundMark x1="33212" y1="51020" x2="33212" y2="51020"/>
                          <a14:foregroundMark x1="40876" y1="62755" x2="40876" y2="62755"/>
                          <a14:foregroundMark x1="65693" y1="39286" x2="65693" y2="392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67529" y="9214928"/>
              <a:ext cx="1074515" cy="768631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 flipH="1">
            <a:off x="1314042" y="8877585"/>
            <a:ext cx="4072075" cy="3409097"/>
            <a:chOff x="14642044" y="8817671"/>
            <a:chExt cx="4072075" cy="3409097"/>
          </a:xfrm>
        </p:grpSpPr>
        <p:grpSp>
          <p:nvGrpSpPr>
            <p:cNvPr id="51" name="Group 50"/>
            <p:cNvGrpSpPr/>
            <p:nvPr/>
          </p:nvGrpSpPr>
          <p:grpSpPr>
            <a:xfrm>
              <a:off x="14642044" y="8817671"/>
              <a:ext cx="4072075" cy="3409097"/>
              <a:chOff x="7089715" y="8740493"/>
              <a:chExt cx="4072075" cy="3409097"/>
            </a:xfrm>
          </p:grpSpPr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089715" y="10132579"/>
                <a:ext cx="1828985" cy="2017011"/>
              </a:xfrm>
              <a:prstGeom prst="rect">
                <a:avLst/>
              </a:prstGeom>
            </p:spPr>
          </p:pic>
          <p:sp>
            <p:nvSpPr>
              <p:cNvPr id="53" name="Cloud Callout 52"/>
              <p:cNvSpPr/>
              <p:nvPr/>
            </p:nvSpPr>
            <p:spPr>
              <a:xfrm>
                <a:off x="8403678" y="8740493"/>
                <a:ext cx="2758112" cy="1563856"/>
              </a:xfrm>
              <a:prstGeom prst="cloudCallout">
                <a:avLst>
                  <a:gd name="adj1" fmla="val -31544"/>
                  <a:gd name="adj2" fmla="val 75093"/>
                </a:avLst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2041" b="96429" l="0" r="98540">
                          <a14:foregroundMark x1="33212" y1="51020" x2="33212" y2="51020"/>
                          <a14:foregroundMark x1="40876" y1="62755" x2="40876" y2="62755"/>
                          <a14:foregroundMark x1="65693" y1="39286" x2="65693" y2="392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87722" y="9154017"/>
              <a:ext cx="1074515" cy="768631"/>
            </a:xfrm>
            <a:prstGeom prst="rect">
              <a:avLst/>
            </a:prstGeom>
          </p:spPr>
        </p:pic>
      </p:grpSp>
      <p:grpSp>
        <p:nvGrpSpPr>
          <p:cNvPr id="72" name="Group 71"/>
          <p:cNvGrpSpPr/>
          <p:nvPr/>
        </p:nvGrpSpPr>
        <p:grpSpPr>
          <a:xfrm>
            <a:off x="14829690" y="8868116"/>
            <a:ext cx="4072075" cy="3409097"/>
            <a:chOff x="11467581" y="8817316"/>
            <a:chExt cx="4072075" cy="3409097"/>
          </a:xfrm>
        </p:grpSpPr>
        <p:grpSp>
          <p:nvGrpSpPr>
            <p:cNvPr id="73" name="Group 72"/>
            <p:cNvGrpSpPr/>
            <p:nvPr/>
          </p:nvGrpSpPr>
          <p:grpSpPr>
            <a:xfrm>
              <a:off x="11467581" y="8817316"/>
              <a:ext cx="4072075" cy="3409097"/>
              <a:chOff x="7089715" y="8740493"/>
              <a:chExt cx="4072075" cy="3409097"/>
            </a:xfrm>
          </p:grpSpPr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089715" y="10132579"/>
                <a:ext cx="1828985" cy="2017011"/>
              </a:xfrm>
              <a:prstGeom prst="rect">
                <a:avLst/>
              </a:prstGeom>
            </p:spPr>
          </p:pic>
          <p:sp>
            <p:nvSpPr>
              <p:cNvPr id="76" name="Cloud Callout 75"/>
              <p:cNvSpPr/>
              <p:nvPr/>
            </p:nvSpPr>
            <p:spPr>
              <a:xfrm>
                <a:off x="8403678" y="8740493"/>
                <a:ext cx="2758112" cy="1563856"/>
              </a:xfrm>
              <a:prstGeom prst="cloudCallout">
                <a:avLst>
                  <a:gd name="adj1" fmla="val -31544"/>
                  <a:gd name="adj2" fmla="val 75093"/>
                </a:avLst>
              </a:prstGeom>
              <a:noFill/>
              <a:ln w="222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2041" b="96429" l="0" r="98540">
                          <a14:foregroundMark x1="33212" y1="51020" x2="33212" y2="51020"/>
                          <a14:foregroundMark x1="40876" y1="62755" x2="40876" y2="62755"/>
                          <a14:foregroundMark x1="65693" y1="39286" x2="65693" y2="392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67529" y="9214928"/>
              <a:ext cx="1074515" cy="768631"/>
            </a:xfrm>
            <a:prstGeom prst="rect">
              <a:avLst/>
            </a:prstGeom>
          </p:spPr>
        </p:pic>
      </p:grpSp>
      <p:pic>
        <p:nvPicPr>
          <p:cNvPr id="88" name="Picture 8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3459" y="16717476"/>
            <a:ext cx="9520223" cy="9520223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20895402" y="30000158"/>
            <a:ext cx="226090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685800">
              <a:buFont typeface="Arial" charset="0"/>
              <a:buChar char="•"/>
            </a:pPr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Non-linguistic representation predicted by linguistic community</a:t>
            </a:r>
          </a:p>
          <a:p>
            <a:pPr marL="685800" lvl="1" indent="-685800">
              <a:buFont typeface="Arial" charset="0"/>
              <a:buChar char="•"/>
            </a:pPr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Moving forward, characterize variability across different semantic domains, and compare linguistic predictors to other measures of cultural similarity.</a:t>
            </a:r>
            <a:endParaRPr lang="en-US" sz="48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lvl="1"/>
            <a:endParaRPr lang="en-US" sz="48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35239372" y="26766786"/>
            <a:ext cx="4204791" cy="3113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9818088" y="26373262"/>
            <a:ext cx="27606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Avenir Book" charset="0"/>
                <a:ea typeface="Avenir Book" charset="0"/>
                <a:cs typeface="Avenir Book" charset="0"/>
              </a:rPr>
              <a:t>Linguistic</a:t>
            </a:r>
          </a:p>
          <a:p>
            <a:r>
              <a:rPr lang="en-US" sz="4800" b="1" dirty="0" smtClean="0">
                <a:solidFill>
                  <a:srgbClr val="FF0000"/>
                </a:solidFill>
                <a:latin typeface="Avenir Book" charset="0"/>
                <a:ea typeface="Avenir Book" charset="0"/>
                <a:cs typeface="Avenir Book" charset="0"/>
              </a:rPr>
              <a:t>Similarity</a:t>
            </a:r>
            <a:endParaRPr lang="en-US" sz="4800" b="1" dirty="0">
              <a:solidFill>
                <a:srgbClr val="FF000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 rot="16200000">
            <a:off x="29260151" y="17624591"/>
            <a:ext cx="829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Avenir Book" charset="0"/>
                <a:ea typeface="Avenir Book" charset="0"/>
                <a:cs typeface="Avenir Book" charset="0"/>
              </a:rPr>
              <a:t>Drawing Similarity</a:t>
            </a:r>
            <a:endParaRPr lang="en-US" sz="4800" b="1" dirty="0">
              <a:solidFill>
                <a:srgbClr val="FF000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33435399" y="22398509"/>
            <a:ext cx="27732" cy="3019892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77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1744"/>
                    </a14:imgEffect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1314" y="2907392"/>
            <a:ext cx="10160000" cy="4635500"/>
          </a:xfrm>
          <a:prstGeom prst="rect">
            <a:avLst/>
          </a:prstGeom>
          <a:noFill/>
        </p:spPr>
      </p:pic>
      <p:cxnSp>
        <p:nvCxnSpPr>
          <p:cNvPr id="4" name="Straight Connector 3"/>
          <p:cNvCxnSpPr/>
          <p:nvPr/>
        </p:nvCxnSpPr>
        <p:spPr>
          <a:xfrm flipV="1">
            <a:off x="-2101379" y="12274113"/>
            <a:ext cx="29794636" cy="19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3578800" y="25501600"/>
            <a:ext cx="27197" cy="3469940"/>
          </a:xfrm>
          <a:prstGeom prst="straightConnector1">
            <a:avLst/>
          </a:prstGeom>
          <a:ln w="190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57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58" y="1463040"/>
            <a:ext cx="42071069" cy="329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9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286</Words>
  <Application>Microsoft Macintosh PowerPoint</Application>
  <PresentationFormat>Custom</PresentationFormat>
  <Paragraphs>46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Avenir Book</vt:lpstr>
      <vt:lpstr>Calibri</vt:lpstr>
      <vt:lpstr>Calibri Light</vt:lpstr>
      <vt:lpstr>Mangal</vt:lpstr>
      <vt:lpstr>Serif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lewis</dc:creator>
  <cp:lastModifiedBy>molly lewis</cp:lastModifiedBy>
  <cp:revision>22</cp:revision>
  <dcterms:created xsi:type="dcterms:W3CDTF">2018-04-12T13:37:21Z</dcterms:created>
  <dcterms:modified xsi:type="dcterms:W3CDTF">2018-04-12T16:57:38Z</dcterms:modified>
</cp:coreProperties>
</file>