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1"/>
    <p:restoredTop sz="85119"/>
  </p:normalViewPr>
  <p:slideViewPr>
    <p:cSldViewPr snapToGrid="0" snapToObjects="1">
      <p:cViewPr>
        <p:scale>
          <a:sx n="400" d="100"/>
          <a:sy n="400" d="100"/>
        </p:scale>
        <p:origin x="-17648" y="-65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4AAF-3086-2344-B4B8-82A5F830875E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AE5B-8F0A-5349-ADF5-DC8AA050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0AE5B-8F0A-5349-ADF5-DC8AA0506E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tree </a:t>
            </a:r>
            <a:r>
              <a:rPr lang="mr-IN" dirty="0" smtClean="0"/>
              <a:t>–</a:t>
            </a:r>
            <a:r>
              <a:rPr lang="en-US" dirty="0" smtClean="0"/>
              <a:t> cosine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similairites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Grouped by similarity</a:t>
            </a:r>
          </a:p>
          <a:p>
            <a:r>
              <a:rPr lang="en-US" baseline="0" dirty="0" err="1" smtClean="0"/>
              <a:t>Hight</a:t>
            </a:r>
            <a:r>
              <a:rPr lang="en-US" baseline="0" dirty="0" smtClean="0"/>
              <a:t> of cluster -&gt; degree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tree </a:t>
            </a:r>
            <a:r>
              <a:rPr lang="mr-IN" dirty="0" smtClean="0"/>
              <a:t>–</a:t>
            </a:r>
            <a:r>
              <a:rPr lang="en-US" dirty="0" smtClean="0"/>
              <a:t> cosine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similairites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Grouped by similarity</a:t>
            </a:r>
          </a:p>
          <a:p>
            <a:r>
              <a:rPr lang="en-US" baseline="0" dirty="0" err="1" smtClean="0"/>
              <a:t>Hight</a:t>
            </a:r>
            <a:r>
              <a:rPr lang="en-US" baseline="0" dirty="0" smtClean="0"/>
              <a:t> of cluster -&gt; degree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7.wdp"/><Relationship Id="rId15" Type="http://schemas.microsoft.com/office/2007/relationships/hdphoto" Target="../media/hdphoto8.wdp"/><Relationship Id="rId16" Type="http://schemas.microsoft.com/office/2007/relationships/hdphoto" Target="../media/hdphoto9.wdp"/><Relationship Id="rId17" Type="http://schemas.openxmlformats.org/officeDocument/2006/relationships/image" Target="../media/image6.emf"/><Relationship Id="rId1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0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0.wdp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11695"/>
            <a:ext cx="43891200" cy="5786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2602" y="754871"/>
            <a:ext cx="45410997" cy="36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What 50 Million Drawings Can Tell Us About Shared Meaning</a:t>
            </a:r>
            <a:endParaRPr lang="en-US" sz="12200" b="1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70000"/>
              </a:lnSpc>
            </a:pPr>
            <a:endParaRPr lang="en-US" sz="11500" b="1" dirty="0" smtClean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3290" y="2920126"/>
            <a:ext cx="4058770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Molly Lewis and 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Gary </a:t>
            </a:r>
            <a:r>
              <a:rPr lang="en-US" sz="96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Lupyan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 University 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of Wisconsin-Madison</a:t>
            </a:r>
            <a:endParaRPr lang="en-US" sz="9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Serif"/>
                <a:cs typeface="Serif"/>
              </a:rPr>
              <a:t>=</a:t>
            </a:r>
            <a:endParaRPr lang="en-US" sz="9600" dirty="0">
              <a:solidFill>
                <a:schemeClr val="bg1"/>
              </a:solidFill>
              <a:latin typeface="Serif"/>
              <a:cs typeface="Serif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4" t="4451" r="-3619" b="6746"/>
          <a:stretch/>
        </p:blipFill>
        <p:spPr>
          <a:xfrm>
            <a:off x="16209401" y="7298600"/>
            <a:ext cx="26827471" cy="1144802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08746" y="6330734"/>
            <a:ext cx="14919451" cy="11139079"/>
          </a:xfrm>
          <a:prstGeom prst="roundRect">
            <a:avLst>
              <a:gd name="adj" fmla="val 12992"/>
            </a:avLst>
          </a:prstGeom>
          <a:solidFill>
            <a:schemeClr val="accent5">
              <a:lumMod val="20000"/>
              <a:lumOff val="80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71" y="22186627"/>
            <a:ext cx="6101619" cy="97198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7269" y="12418890"/>
            <a:ext cx="16245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venir Book"/>
                <a:cs typeface="Avenir Book"/>
              </a:rPr>
              <a:t>Drawings as a window into meaning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681" y="18182752"/>
            <a:ext cx="159458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latin typeface="Avenir Book" charset="0"/>
                <a:ea typeface="Avenir Book" charset="0"/>
                <a:cs typeface="Avenir Book" charset="0"/>
              </a:rPr>
              <a:t>Quantifying Similarity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4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Distance 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—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drawing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similarity as the minimum Euclidean distance between two sets of points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Huttenlocher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Klanderman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, &amp;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Rucklidge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, 1993).</a:t>
            </a: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328" y="22726972"/>
            <a:ext cx="108772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100000" l="0" r="100000">
                        <a14:foregroundMark x1="48668" y1="75410" x2="48668" y2="75410"/>
                        <a14:foregroundMark x1="27845" y1="76885" x2="27845" y2="76885"/>
                        <a14:foregroundMark x1="57748" y1="62459" x2="57748" y2="62459"/>
                        <a14:foregroundMark x1="50363" y1="42951" x2="50363" y2="42951"/>
                        <a14:foregroundMark x1="50000" y1="57213" x2="50000" y2="57213"/>
                        <a14:foregroundMark x1="40678" y1="49016" x2="40678" y2="49016"/>
                        <a14:foregroundMark x1="73245" y1="50328" x2="73245" y2="50328"/>
                        <a14:foregroundMark x1="68644" y1="64590" x2="68644" y2="64590"/>
                        <a14:foregroundMark x1="79661" y1="64262" x2="79661" y2="64262"/>
                        <a14:foregroundMark x1="79903" y1="76393" x2="79903" y2="76393"/>
                        <a14:foregroundMark x1="71550" y1="76885" x2="71550" y2="76885"/>
                        <a14:foregroundMark x1="71308" y1="86885" x2="71308" y2="86885"/>
                        <a14:foregroundMark x1="56174" y1="78525" x2="56174" y2="78525"/>
                        <a14:foregroundMark x1="50726" y1="86393" x2="50726" y2="86393"/>
                        <a14:foregroundMark x1="43584" y1="66393" x2="43584" y2="66393"/>
                        <a14:foregroundMark x1="31356" y1="60656" x2="31356" y2="60656"/>
                        <a14:foregroundMark x1="56174" y1="85574" x2="56174" y2="85574"/>
                        <a14:foregroundMark x1="50969" y1="77705" x2="50969" y2="77705"/>
                        <a14:foregroundMark x1="53632" y1="69016" x2="53632" y2="69016"/>
                        <a14:foregroundMark x1="59685" y1="59016" x2="59685" y2="59016"/>
                        <a14:foregroundMark x1="65496" y1="89836" x2="65496" y2="89836"/>
                        <a14:foregroundMark x1="61985" y1="54590" x2="61985" y2="54590"/>
                        <a14:foregroundMark x1="28571" y1="49344" x2="28571" y2="49344"/>
                        <a14:foregroundMark x1="41041" y1="88197" x2="41041" y2="88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08" y="13764934"/>
            <a:ext cx="4276663" cy="3158310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546992" y="14122876"/>
            <a:ext cx="9204112" cy="417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50M </a:t>
            </a: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drawings across 345 categories (</a:t>
            </a:r>
            <a:r>
              <a:rPr lang="en-US" sz="4800" i="1" dirty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15M)</a:t>
            </a:r>
          </a:p>
          <a:p>
            <a:pPr algn="l"/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quickdraw.withgoogle.com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7269" y="22125679"/>
            <a:ext cx="7418271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Measure Validation: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1500 drawing pairs from two categories 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20 pairs from each decile of similarity/item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Rated for similarity on 7-pt. Likert Scale</a:t>
            </a:r>
            <a:endParaRPr lang="en-US" sz="4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Each participant (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=100) rated 50 drawing pairs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Human judgements highly correlated with </a:t>
            </a:r>
            <a:r>
              <a:rPr lang="en-US" sz="44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Distance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 (r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= .29;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 p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&lt; .001)</a:t>
            </a: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14588" y="6398470"/>
            <a:ext cx="11773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mtClean="0">
                <a:latin typeface="Avenir Book" charset="0"/>
                <a:ea typeface="Avenir Book" charset="0"/>
                <a:cs typeface="Avenir Book" charset="0"/>
              </a:rPr>
              <a:t>Cross-Cultural Variability in Drawings 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97344" y="19045082"/>
            <a:ext cx="113602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latin typeface="Avenir Book" charset="0"/>
                <a:ea typeface="Avenir Book" charset="0"/>
                <a:cs typeface="Avenir Book" charset="0"/>
              </a:rPr>
              <a:t>Predicting Variability with Language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62658" y="20106911"/>
            <a:ext cx="1491993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Drawing Similarity: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50 drawings from each of 39 countries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Items from 4 categories: food (e.g., “cake”), weather (“cloud”), artifact (e.g. “key”), place (e.g. “jail”)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For each country pair, calculated mean drawing similarity for each category. </a:t>
            </a:r>
          </a:p>
          <a:p>
            <a:pPr marL="685800" lvl="1" indent="-685800">
              <a:buFont typeface="Arial" charset="0"/>
              <a:buChar char="•"/>
            </a:pP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Independent Cultural Similarity Measures: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Lexical semantics </a:t>
            </a:r>
            <a:r>
              <a:rPr lang="mr-IN" sz="4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Alignment from word embedding models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(Bojanowski et al., 2016)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Lexical forms </a:t>
            </a:r>
            <a:r>
              <a:rPr lang="mr-IN" sz="4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ASJP distance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(Bakker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, et al., 2009, </a:t>
            </a:r>
            <a:r>
              <a:rPr lang="en-US" sz="2800" dirty="0" err="1">
                <a:latin typeface="Avenir Book" charset="0"/>
                <a:ea typeface="Avenir Book" charset="0"/>
                <a:cs typeface="Avenir Book" charset="0"/>
              </a:rPr>
              <a:t>Dediu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, in press) </a:t>
            </a:r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Grammar </a:t>
            </a:r>
            <a:r>
              <a:rPr lang="mr-IN" sz="4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WALS distance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2800" dirty="0" err="1">
                <a:latin typeface="Avenir Book" charset="0"/>
                <a:ea typeface="Avenir Book" charset="0"/>
                <a:cs typeface="Avenir Book" charset="0"/>
              </a:rPr>
              <a:t>Dediu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, in press) </a:t>
            </a:r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Physical distance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8108" y="6991119"/>
            <a:ext cx="20974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venir Book"/>
                <a:cs typeface="Avenir Book"/>
              </a:rPr>
              <a:t>How to interrogate shared meaning?</a:t>
            </a:r>
            <a:endParaRPr lang="en-US" sz="6600" dirty="0">
              <a:latin typeface="Avenir Book"/>
              <a:cs typeface="Avenir Book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068108" y="8840447"/>
            <a:ext cx="12886703" cy="3006780"/>
            <a:chOff x="776641" y="9674668"/>
            <a:chExt cx="12886703" cy="3006780"/>
          </a:xfrm>
        </p:grpSpPr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3787888" y="11437759"/>
              <a:ext cx="2322797" cy="124368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 typeface="Arial" panose="020B0604020202020204" pitchFamily="34" charset="0"/>
                <a:buNone/>
                <a:defRPr sz="11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56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80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736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92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648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000" i="1" smtClean="0">
                  <a:latin typeface="Avenir Book" charset="0"/>
                  <a:ea typeface="Avenir Book" charset="0"/>
                  <a:cs typeface="Avenir Book" charset="0"/>
                </a:rPr>
                <a:t>“bread”</a:t>
              </a:r>
              <a:endParaRPr lang="en-US" sz="5400" i="1" dirty="0" smtClean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110686" y="9699761"/>
              <a:ext cx="2983651" cy="2497880"/>
              <a:chOff x="8390726" y="8749963"/>
              <a:chExt cx="4072075" cy="340909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8390726" y="8749963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50" name="Cloud Callout 49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5547" y="9154017"/>
                <a:ext cx="1074515" cy="768631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8402350" y="9674668"/>
              <a:ext cx="2983651" cy="2497880"/>
              <a:chOff x="11467581" y="8817316"/>
              <a:chExt cx="4072075" cy="340909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1467581" y="8817316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47" name="Cloud Callout 46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529" y="9214928"/>
                <a:ext cx="1074515" cy="768631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 flipH="1">
              <a:off x="776641" y="9681606"/>
              <a:ext cx="2983651" cy="2497880"/>
              <a:chOff x="14642044" y="8817671"/>
              <a:chExt cx="4072075" cy="340909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4642044" y="8817671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53" name="Cloud Callout 52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7722" y="9154017"/>
                <a:ext cx="1074515" cy="768631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10679693" y="9674668"/>
              <a:ext cx="2983651" cy="2497880"/>
              <a:chOff x="11467581" y="8817316"/>
              <a:chExt cx="4072075" cy="3409097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1467581" y="8817316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76" name="Cloud Callout 75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529" y="9214928"/>
                <a:ext cx="1074515" cy="768631"/>
              </a:xfrm>
              <a:prstGeom prst="rect">
                <a:avLst/>
              </a:prstGeom>
            </p:spPr>
          </p:pic>
        </p:grpSp>
      </p:grpSp>
      <p:sp>
        <p:nvSpPr>
          <p:cNvPr id="112" name="TextBox 111"/>
          <p:cNvSpPr txBox="1"/>
          <p:nvPr/>
        </p:nvSpPr>
        <p:spPr>
          <a:xfrm rot="16200000">
            <a:off x="6178086" y="26584757"/>
            <a:ext cx="5225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Distance Quintile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362658" y="29421026"/>
            <a:ext cx="14476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Lexical semantics predicts independence variance in drawing distances, suggesting speakers of languages with more similar semantics have more similar non-linguistic representations.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31467978" y="19101487"/>
            <a:ext cx="20585530" cy="7586626"/>
            <a:chOff x="31860122" y="19010561"/>
            <a:chExt cx="20585530" cy="7586626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22" y="19010561"/>
              <a:ext cx="11127052" cy="758662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40369604" y="20192067"/>
              <a:ext cx="12076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400" b="1" dirty="0" smtClean="0">
                  <a:solidFill>
                    <a:srgbClr val="FF0000"/>
                  </a:solidFill>
                  <a:latin typeface="Avenir Book" charset="0"/>
                  <a:ea typeface="Avenir Book" charset="0"/>
                  <a:cs typeface="Avenir Book" charset="0"/>
                </a:rPr>
                <a:t>Japanese-Arabic</a:t>
              </a:r>
              <a:endParaRPr lang="en-US" sz="24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3146363" y="25248063"/>
              <a:ext cx="12076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400" b="1" dirty="0" smtClean="0">
                  <a:solidFill>
                    <a:srgbClr val="FF0000"/>
                  </a:solidFill>
                  <a:latin typeface="Avenir Book" charset="0"/>
                  <a:ea typeface="Avenir Book" charset="0"/>
                  <a:cs typeface="Avenir Book" charset="0"/>
                </a:rPr>
                <a:t>Danish-</a:t>
              </a:r>
            </a:p>
            <a:p>
              <a:pPr marL="0" lvl="1"/>
              <a:r>
                <a:rPr lang="en-US" sz="2400" b="1" dirty="0" smtClean="0">
                  <a:solidFill>
                    <a:srgbClr val="FF0000"/>
                  </a:solidFill>
                  <a:latin typeface="Avenir Book" charset="0"/>
                  <a:ea typeface="Avenir Book" charset="0"/>
                  <a:cs typeface="Avenir Book" charset="0"/>
                </a:rPr>
                <a:t>Norwegian</a:t>
              </a:r>
              <a:endParaRPr lang="en-US" sz="24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>
              <a:off x="41341180" y="20571004"/>
              <a:ext cx="224853" cy="5035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33203457" y="25134911"/>
              <a:ext cx="290133" cy="1573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532" y="27090086"/>
            <a:ext cx="11466913" cy="5096406"/>
          </a:xfrm>
          <a:prstGeom prst="rect">
            <a:avLst/>
          </a:prstGeom>
        </p:spPr>
      </p:pic>
      <p:cxnSp>
        <p:nvCxnSpPr>
          <p:cNvPr id="157" name="Straight Connector 156"/>
          <p:cNvCxnSpPr/>
          <p:nvPr/>
        </p:nvCxnSpPr>
        <p:spPr>
          <a:xfrm>
            <a:off x="-4114800" y="32130134"/>
            <a:ext cx="46812903" cy="8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1364214" y="6330734"/>
            <a:ext cx="105187" cy="25632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744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1314" y="2907392"/>
            <a:ext cx="10160000" cy="4635500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 flipV="1">
            <a:off x="-2101379" y="12274113"/>
            <a:ext cx="29794636" cy="1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78800" y="25501600"/>
            <a:ext cx="27197" cy="346994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395" y="7787156"/>
            <a:ext cx="9369238" cy="1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" y="1463040"/>
            <a:ext cx="42071069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</TotalTime>
  <Words>299</Words>
  <Application>Microsoft Macintosh PowerPoint</Application>
  <PresentationFormat>Custom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Avenir Book</vt:lpstr>
      <vt:lpstr>Calibri</vt:lpstr>
      <vt:lpstr>Calibri Light</vt:lpstr>
      <vt:lpstr>Mangal</vt:lpstr>
      <vt:lpstr>Serif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41</cp:revision>
  <cp:lastPrinted>2018-04-13T16:31:03Z</cp:lastPrinted>
  <dcterms:created xsi:type="dcterms:W3CDTF">2018-04-12T13:37:21Z</dcterms:created>
  <dcterms:modified xsi:type="dcterms:W3CDTF">2018-04-13T17:31:34Z</dcterms:modified>
</cp:coreProperties>
</file>