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5"/>
    <p:restoredTop sz="85113"/>
  </p:normalViewPr>
  <p:slideViewPr>
    <p:cSldViewPr snapToGrid="0" snapToObjects="1">
      <p:cViewPr>
        <p:scale>
          <a:sx n="24" d="100"/>
          <a:sy n="24" d="100"/>
        </p:scale>
        <p:origin x="-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44AAF-3086-2344-B4B8-82A5F830875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0AE5B-8F0A-5349-ADF5-DC8AA050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0AE5B-8F0A-5349-ADF5-DC8AA0506E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7EBB-DEDC-2748-8F4F-C0A9F5E8AF5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microsoft.com/office/2007/relationships/hdphoto" Target="../media/hdphoto7.wdp"/><Relationship Id="rId15" Type="http://schemas.microsoft.com/office/2007/relationships/hdphoto" Target="../media/hdphoto8.wdp"/><Relationship Id="rId16" Type="http://schemas.openxmlformats.org/officeDocument/2006/relationships/image" Target="../media/image6.emf"/><Relationship Id="rId17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microsoft.com/office/2007/relationships/hdphoto" Target="../media/hdphoto1.wdp"/><Relationship Id="rId7" Type="http://schemas.openxmlformats.org/officeDocument/2006/relationships/image" Target="../media/image4.png"/><Relationship Id="rId8" Type="http://schemas.microsoft.com/office/2007/relationships/hdphoto" Target="../media/hdphoto2.wdp"/><Relationship Id="rId9" Type="http://schemas.openxmlformats.org/officeDocument/2006/relationships/image" Target="../media/image5.png"/><Relationship Id="rId10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11695"/>
            <a:ext cx="43891200" cy="5786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662602" y="754871"/>
            <a:ext cx="45410997" cy="367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What 50 Million Drawings Can Tell Us About Shared Meaning</a:t>
            </a:r>
          </a:p>
          <a:p>
            <a:pPr>
              <a:lnSpc>
                <a:spcPct val="70000"/>
              </a:lnSpc>
            </a:pPr>
            <a:endParaRPr lang="en-US" sz="11500" b="1" dirty="0" smtClean="0">
              <a:solidFill>
                <a:schemeClr val="bg1"/>
              </a:solidFill>
              <a:latin typeface="Serif"/>
              <a:cs typeface="Serif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3290" y="2920126"/>
            <a:ext cx="40587707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6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Molly Lewis and Gary </a:t>
            </a:r>
            <a:r>
              <a:rPr lang="en-US" sz="96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Lupyan</a:t>
            </a:r>
            <a:r>
              <a:rPr lang="en-US" sz="96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, University of Wisconsin-Madison</a:t>
            </a:r>
          </a:p>
          <a:p>
            <a:pPr>
              <a:lnSpc>
                <a:spcPct val="130000"/>
              </a:lnSpc>
            </a:pPr>
            <a:r>
              <a:rPr lang="en-US" sz="9600" dirty="0" smtClean="0">
                <a:solidFill>
                  <a:schemeClr val="bg1"/>
                </a:solidFill>
                <a:latin typeface="Serif"/>
                <a:cs typeface="Serif"/>
              </a:rPr>
              <a:t>=</a:t>
            </a:r>
            <a:endParaRPr lang="en-US" sz="9600" dirty="0">
              <a:solidFill>
                <a:schemeClr val="bg1"/>
              </a:solidFill>
              <a:latin typeface="Serif"/>
              <a:cs typeface="Serif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4" t="4451" r="-3619" b="6746"/>
          <a:stretch/>
        </p:blipFill>
        <p:spPr>
          <a:xfrm>
            <a:off x="16036499" y="7247143"/>
            <a:ext cx="26827471" cy="1144802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131474" y="6330734"/>
            <a:ext cx="14919451" cy="11139079"/>
          </a:xfrm>
          <a:prstGeom prst="roundRect">
            <a:avLst>
              <a:gd name="adj" fmla="val 12992"/>
            </a:avLst>
          </a:prstGeom>
          <a:solidFill>
            <a:schemeClr val="accent5">
              <a:lumMod val="20000"/>
              <a:lumOff val="80000"/>
              <a:alpha val="50196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899" y="22186627"/>
            <a:ext cx="6101619" cy="97198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21881" y="12418890"/>
            <a:ext cx="16245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Avenir Book"/>
                <a:cs typeface="Avenir Book"/>
              </a:rPr>
              <a:t>Drawings as a window into meaning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4409" y="18182752"/>
            <a:ext cx="1494651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latin typeface="Avenir Book" charset="0"/>
                <a:ea typeface="Avenir Book" charset="0"/>
                <a:cs typeface="Avenir Book" charset="0"/>
              </a:rPr>
              <a:t>Quantifying Similarity</a:t>
            </a:r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lvl="1"/>
            <a:r>
              <a:rPr lang="en-US" sz="4400" dirty="0" err="1" smtClean="0">
                <a:latin typeface="Avenir Book" charset="0"/>
                <a:ea typeface="Avenir Book" charset="0"/>
                <a:cs typeface="Avenir Book" charset="0"/>
              </a:rPr>
              <a:t>Hausdorff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 Distance </a:t>
            </a:r>
            <a:r>
              <a:rPr lang="en-US" sz="4400" i="1" dirty="0" smtClean="0">
                <a:latin typeface="Avenir Book" charset="0"/>
                <a:ea typeface="Avenir Book" charset="0"/>
                <a:cs typeface="Avenir Book" charset="0"/>
              </a:rPr>
              <a:t>—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 drawing similarity as the 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maximum Euclidean 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distance between two sets of points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 (</a:t>
            </a:r>
            <a:r>
              <a:rPr lang="en-US" sz="2800" dirty="0" err="1" smtClean="0">
                <a:latin typeface="Avenir Book" charset="0"/>
                <a:ea typeface="Avenir Book" charset="0"/>
                <a:cs typeface="Avenir Book" charset="0"/>
              </a:rPr>
              <a:t>Huttenlocher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2800" dirty="0" err="1" smtClean="0">
                <a:latin typeface="Avenir Book" charset="0"/>
                <a:ea typeface="Avenir Book" charset="0"/>
                <a:cs typeface="Avenir Book" charset="0"/>
              </a:rPr>
              <a:t>Klanderman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, &amp; </a:t>
            </a:r>
            <a:r>
              <a:rPr lang="en-US" sz="2800" dirty="0" err="1" smtClean="0">
                <a:latin typeface="Avenir Book" charset="0"/>
                <a:ea typeface="Avenir Book" charset="0"/>
                <a:cs typeface="Avenir Book" charset="0"/>
              </a:rPr>
              <a:t>Rucklidge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, 1993).</a:t>
            </a:r>
          </a:p>
          <a:p>
            <a:pPr marL="0" lvl="1"/>
            <a:endParaRPr lang="en-US" sz="36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48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056" y="22726972"/>
            <a:ext cx="1087723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4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79" b="100000" l="0" r="100000">
                        <a14:foregroundMark x1="48668" y1="75410" x2="48668" y2="75410"/>
                        <a14:foregroundMark x1="27845" y1="76885" x2="27845" y2="76885"/>
                        <a14:foregroundMark x1="57748" y1="62459" x2="57748" y2="62459"/>
                        <a14:foregroundMark x1="50363" y1="42951" x2="50363" y2="42951"/>
                        <a14:foregroundMark x1="50000" y1="57213" x2="50000" y2="57213"/>
                        <a14:foregroundMark x1="40678" y1="49016" x2="40678" y2="49016"/>
                        <a14:foregroundMark x1="73245" y1="50328" x2="73245" y2="50328"/>
                        <a14:foregroundMark x1="68644" y1="64590" x2="68644" y2="64590"/>
                        <a14:foregroundMark x1="79661" y1="64262" x2="79661" y2="64262"/>
                        <a14:foregroundMark x1="79903" y1="76393" x2="79903" y2="76393"/>
                        <a14:foregroundMark x1="71550" y1="76885" x2="71550" y2="76885"/>
                        <a14:foregroundMark x1="71308" y1="86885" x2="71308" y2="86885"/>
                        <a14:foregroundMark x1="56174" y1="78525" x2="56174" y2="78525"/>
                        <a14:foregroundMark x1="50726" y1="86393" x2="50726" y2="86393"/>
                        <a14:foregroundMark x1="43584" y1="66393" x2="43584" y2="66393"/>
                        <a14:foregroundMark x1="31356" y1="60656" x2="31356" y2="60656"/>
                        <a14:foregroundMark x1="56174" y1="85574" x2="56174" y2="85574"/>
                        <a14:foregroundMark x1="50969" y1="77705" x2="50969" y2="77705"/>
                        <a14:foregroundMark x1="53632" y1="69016" x2="53632" y2="69016"/>
                        <a14:foregroundMark x1="59685" y1="59016" x2="59685" y2="59016"/>
                        <a14:foregroundMark x1="65496" y1="89836" x2="65496" y2="89836"/>
                        <a14:foregroundMark x1="61985" y1="54590" x2="61985" y2="54590"/>
                        <a14:foregroundMark x1="28571" y1="49344" x2="28571" y2="49344"/>
                        <a14:foregroundMark x1="41041" y1="88197" x2="41041" y2="881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20" y="13764934"/>
            <a:ext cx="4276663" cy="3158310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7261604" y="14122876"/>
            <a:ext cx="9204112" cy="417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50M </a:t>
            </a:r>
            <a:r>
              <a:rPr lang="en-US" sz="4800" dirty="0">
                <a:latin typeface="Avenir Book" charset="0"/>
                <a:ea typeface="Avenir Book" charset="0"/>
                <a:cs typeface="Avenir Book" charset="0"/>
              </a:rPr>
              <a:t>drawings across 345 categories (</a:t>
            </a:r>
            <a:r>
              <a:rPr lang="en-US" sz="4800" i="1" dirty="0">
                <a:latin typeface="Avenir Book" charset="0"/>
                <a:ea typeface="Avenir Book" charset="0"/>
                <a:cs typeface="Avenir Book" charset="0"/>
              </a:rPr>
              <a:t>N</a:t>
            </a:r>
            <a:r>
              <a:rPr lang="en-US" sz="4800" dirty="0">
                <a:latin typeface="Avenir Book" charset="0"/>
                <a:ea typeface="Avenir Book" charset="0"/>
                <a:cs typeface="Avenir Book" charset="0"/>
              </a:rPr>
              <a:t> = 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15M)</a:t>
            </a:r>
          </a:p>
          <a:p>
            <a:pPr algn="l"/>
            <a:r>
              <a:rPr lang="en-US" sz="4800" dirty="0" err="1" smtClean="0">
                <a:latin typeface="Avenir Book" charset="0"/>
                <a:ea typeface="Avenir Book" charset="0"/>
                <a:cs typeface="Avenir Book" charset="0"/>
              </a:rPr>
              <a:t>quickdraw.withgoogle.com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29997" y="22125679"/>
            <a:ext cx="7418271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Measure Validation:</a:t>
            </a:r>
            <a:endParaRPr lang="en-US" sz="4400" dirty="0">
              <a:latin typeface="Avenir Book" charset="0"/>
              <a:ea typeface="Avenir Book" charset="0"/>
              <a:cs typeface="Avenir Book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1500 drawing pairs from two categories 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20 pairs from each decile of similarity/item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Rated for similarity on 7-pt. Likert Scale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Each participant (</a:t>
            </a:r>
            <a:r>
              <a:rPr lang="en-US" sz="4400" i="1" dirty="0" smtClean="0">
                <a:latin typeface="Avenir Book" charset="0"/>
                <a:ea typeface="Avenir Book" charset="0"/>
                <a:cs typeface="Avenir Book" charset="0"/>
              </a:rPr>
              <a:t>N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 =100) rated 50 drawing pairs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Human judgements highly correlated with </a:t>
            </a:r>
            <a:r>
              <a:rPr lang="en-US" sz="4400" dirty="0" err="1" smtClean="0">
                <a:latin typeface="Avenir Book" charset="0"/>
                <a:ea typeface="Avenir Book" charset="0"/>
                <a:cs typeface="Avenir Book" charset="0"/>
              </a:rPr>
              <a:t>Hausdorff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 Distance</a:t>
            </a:r>
            <a:r>
              <a:rPr lang="en-US" sz="4400" i="1" dirty="0" smtClean="0">
                <a:latin typeface="Avenir Book" charset="0"/>
                <a:ea typeface="Avenir Book" charset="0"/>
                <a:cs typeface="Avenir Book" charset="0"/>
              </a:rPr>
              <a:t> (r 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= .29;</a:t>
            </a:r>
            <a:r>
              <a:rPr lang="en-US" sz="4400" i="1" dirty="0" smtClean="0">
                <a:latin typeface="Avenir Book" charset="0"/>
                <a:ea typeface="Avenir Book" charset="0"/>
                <a:cs typeface="Avenir Book" charset="0"/>
              </a:rPr>
              <a:t> p 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&lt; .001)</a:t>
            </a:r>
          </a:p>
          <a:p>
            <a:pPr marL="0" lvl="1"/>
            <a:endParaRPr lang="en-US" sz="36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48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637316" y="6398470"/>
            <a:ext cx="117732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mtClean="0">
                <a:latin typeface="Avenir Book" charset="0"/>
                <a:ea typeface="Avenir Book" charset="0"/>
                <a:cs typeface="Avenir Book" charset="0"/>
              </a:rPr>
              <a:t>Cross-Cultural Variability in Drawings </a:t>
            </a:r>
            <a:endParaRPr lang="en-US" sz="4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lvl="1"/>
            <a:endParaRPr lang="en-US" sz="36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48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71615" y="18790048"/>
            <a:ext cx="123717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latin typeface="Avenir Book" charset="0"/>
                <a:ea typeface="Avenir Book" charset="0"/>
                <a:cs typeface="Avenir Book" charset="0"/>
              </a:rPr>
              <a:t>Predicting Drawing Variability with Language</a:t>
            </a:r>
            <a:endParaRPr lang="en-US" sz="4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lvl="1"/>
            <a:endParaRPr lang="en-US" sz="36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48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588094" y="19679184"/>
            <a:ext cx="149199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Drawing Similarity: </a:t>
            </a:r>
          </a:p>
          <a:p>
            <a:pPr marL="685800" lvl="1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50 drawings from each of 39 countries </a:t>
            </a:r>
          </a:p>
          <a:p>
            <a:pPr marL="685800" lvl="1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Items from 4 categories: food (e.g., “cake”), weather (“cloud”), artifact (e.g. “key”), place (e.g. “jail”)</a:t>
            </a:r>
            <a:endParaRPr lang="en-US" sz="4400" dirty="0">
              <a:latin typeface="Avenir Book" charset="0"/>
              <a:ea typeface="Avenir Book" charset="0"/>
              <a:cs typeface="Avenir Book" charset="0"/>
            </a:endParaRPr>
          </a:p>
          <a:p>
            <a:pPr marL="685800" lvl="1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For each country pair, calculated mean drawing similarity for each category.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2720" y="7059245"/>
            <a:ext cx="209747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Avenir Book"/>
                <a:cs typeface="Avenir Book"/>
              </a:rPr>
              <a:t>How to interrogate shared meaning?</a:t>
            </a:r>
            <a:endParaRPr lang="en-US" sz="6600" dirty="0">
              <a:latin typeface="Avenir Book"/>
              <a:cs typeface="Avenir Book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1782720" y="8840447"/>
            <a:ext cx="12886703" cy="3006780"/>
            <a:chOff x="776641" y="9674668"/>
            <a:chExt cx="12886703" cy="3006780"/>
          </a:xfrm>
        </p:grpSpPr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3787888" y="11437759"/>
              <a:ext cx="2322797" cy="124368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389120" rtl="0" eaLnBrk="1" latinLnBrk="0" hangingPunct="1">
                <a:lnSpc>
                  <a:spcPct val="90000"/>
                </a:lnSpc>
                <a:spcBef>
                  <a:spcPts val="4800"/>
                </a:spcBef>
                <a:buFont typeface="Arial" panose="020B0604020202020204" pitchFamily="34" charset="0"/>
                <a:buNone/>
                <a:defRPr sz="11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560" indent="0" algn="ctr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9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9120" indent="0" algn="ctr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680" indent="0" algn="ctr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76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8240" indent="0" algn="ctr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76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2800" indent="0" algn="ctr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76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7360" indent="0" algn="ctr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76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61920" indent="0" algn="ctr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76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6480" indent="0" algn="ctr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76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4000" i="1" smtClean="0">
                  <a:latin typeface="Avenir Book" charset="0"/>
                  <a:ea typeface="Avenir Book" charset="0"/>
                  <a:cs typeface="Avenir Book" charset="0"/>
                </a:rPr>
                <a:t>“bread”</a:t>
              </a:r>
              <a:endParaRPr lang="en-US" sz="5400" i="1" dirty="0" smtClean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6110686" y="9699761"/>
              <a:ext cx="2983651" cy="2497880"/>
              <a:chOff x="8390726" y="8749963"/>
              <a:chExt cx="4072075" cy="3409097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8390726" y="8749963"/>
                <a:ext cx="4072075" cy="3409097"/>
                <a:chOff x="7089715" y="8740493"/>
                <a:chExt cx="4072075" cy="3409097"/>
              </a:xfrm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715" y="10132579"/>
                  <a:ext cx="1828985" cy="2017011"/>
                </a:xfrm>
                <a:prstGeom prst="rect">
                  <a:avLst/>
                </a:prstGeom>
              </p:spPr>
            </p:pic>
            <p:sp>
              <p:nvSpPr>
                <p:cNvPr id="50" name="Cloud Callout 49"/>
                <p:cNvSpPr/>
                <p:nvPr/>
              </p:nvSpPr>
              <p:spPr>
                <a:xfrm>
                  <a:off x="8403678" y="8740493"/>
                  <a:ext cx="2758112" cy="1563856"/>
                </a:xfrm>
                <a:prstGeom prst="cloudCallout">
                  <a:avLst>
                    <a:gd name="adj1" fmla="val -31544"/>
                    <a:gd name="adj2" fmla="val 75093"/>
                  </a:avLst>
                </a:prstGeom>
                <a:noFill/>
                <a:ln w="222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800"/>
                </a:p>
              </p:txBody>
            </p:sp>
          </p:grp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2041" b="96429" l="0" r="98540">
                            <a14:foregroundMark x1="33212" y1="51020" x2="33212" y2="51020"/>
                            <a14:foregroundMark x1="40876" y1="62755" x2="40876" y2="62755"/>
                            <a14:foregroundMark x1="65693" y1="39286" x2="65693" y2="392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35547" y="9154017"/>
                <a:ext cx="1074515" cy="768631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8402350" y="9674668"/>
              <a:ext cx="2983651" cy="2497880"/>
              <a:chOff x="11467581" y="8817316"/>
              <a:chExt cx="4072075" cy="3409097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1467581" y="8817316"/>
                <a:ext cx="4072075" cy="3409097"/>
                <a:chOff x="7089715" y="8740493"/>
                <a:chExt cx="4072075" cy="3409097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715" y="10132579"/>
                  <a:ext cx="1828985" cy="2017011"/>
                </a:xfrm>
                <a:prstGeom prst="rect">
                  <a:avLst/>
                </a:prstGeom>
              </p:spPr>
            </p:pic>
            <p:sp>
              <p:nvSpPr>
                <p:cNvPr id="47" name="Cloud Callout 46"/>
                <p:cNvSpPr/>
                <p:nvPr/>
              </p:nvSpPr>
              <p:spPr>
                <a:xfrm>
                  <a:off x="8403678" y="8740493"/>
                  <a:ext cx="2758112" cy="1563856"/>
                </a:xfrm>
                <a:prstGeom prst="cloudCallout">
                  <a:avLst>
                    <a:gd name="adj1" fmla="val -31544"/>
                    <a:gd name="adj2" fmla="val 75093"/>
                  </a:avLst>
                </a:prstGeom>
                <a:noFill/>
                <a:ln w="222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800"/>
                </a:p>
              </p:txBody>
            </p:sp>
          </p:grp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2041" b="96429" l="0" r="98540">
                            <a14:foregroundMark x1="33212" y1="51020" x2="33212" y2="51020"/>
                            <a14:foregroundMark x1="40876" y1="62755" x2="40876" y2="62755"/>
                            <a14:foregroundMark x1="65693" y1="39286" x2="65693" y2="392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529" y="9214928"/>
                <a:ext cx="1074515" cy="768631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 flipH="1">
              <a:off x="776641" y="9681606"/>
              <a:ext cx="2983651" cy="2497880"/>
              <a:chOff x="14642044" y="8817671"/>
              <a:chExt cx="4072075" cy="340909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14642044" y="8817671"/>
                <a:ext cx="4072075" cy="3409097"/>
                <a:chOff x="7089715" y="8740493"/>
                <a:chExt cx="4072075" cy="3409097"/>
              </a:xfrm>
            </p:grpSpPr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715" y="10132579"/>
                  <a:ext cx="1828985" cy="2017011"/>
                </a:xfrm>
                <a:prstGeom prst="rect">
                  <a:avLst/>
                </a:prstGeom>
              </p:spPr>
            </p:pic>
            <p:sp>
              <p:nvSpPr>
                <p:cNvPr id="53" name="Cloud Callout 52"/>
                <p:cNvSpPr/>
                <p:nvPr/>
              </p:nvSpPr>
              <p:spPr>
                <a:xfrm>
                  <a:off x="8403678" y="8740493"/>
                  <a:ext cx="2758112" cy="1563856"/>
                </a:xfrm>
                <a:prstGeom prst="cloudCallout">
                  <a:avLst>
                    <a:gd name="adj1" fmla="val -31544"/>
                    <a:gd name="adj2" fmla="val 75093"/>
                  </a:avLst>
                </a:prstGeom>
                <a:noFill/>
                <a:ln w="222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800"/>
                </a:p>
              </p:txBody>
            </p:sp>
          </p:grp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2041" b="96429" l="0" r="98540">
                            <a14:foregroundMark x1="33212" y1="51020" x2="33212" y2="51020"/>
                            <a14:foregroundMark x1="40876" y1="62755" x2="40876" y2="62755"/>
                            <a14:foregroundMark x1="65693" y1="39286" x2="65693" y2="392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87722" y="9154017"/>
                <a:ext cx="1074515" cy="768631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10679693" y="9674668"/>
              <a:ext cx="2983651" cy="2497880"/>
              <a:chOff x="11467581" y="8817316"/>
              <a:chExt cx="4072075" cy="3409097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11467581" y="8817316"/>
                <a:ext cx="4072075" cy="3409097"/>
                <a:chOff x="7089715" y="8740493"/>
                <a:chExt cx="4072075" cy="3409097"/>
              </a:xfrm>
            </p:grpSpPr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715" y="10132579"/>
                  <a:ext cx="1828985" cy="2017011"/>
                </a:xfrm>
                <a:prstGeom prst="rect">
                  <a:avLst/>
                </a:prstGeom>
              </p:spPr>
            </p:pic>
            <p:sp>
              <p:nvSpPr>
                <p:cNvPr id="76" name="Cloud Callout 75"/>
                <p:cNvSpPr/>
                <p:nvPr/>
              </p:nvSpPr>
              <p:spPr>
                <a:xfrm>
                  <a:off x="8403678" y="8740493"/>
                  <a:ext cx="2758112" cy="1563856"/>
                </a:xfrm>
                <a:prstGeom prst="cloudCallout">
                  <a:avLst>
                    <a:gd name="adj1" fmla="val -31544"/>
                    <a:gd name="adj2" fmla="val 75093"/>
                  </a:avLst>
                </a:prstGeom>
                <a:noFill/>
                <a:ln w="222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800"/>
                </a:p>
              </p:txBody>
            </p:sp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2041" b="96429" l="0" r="98540">
                            <a14:foregroundMark x1="33212" y1="51020" x2="33212" y2="51020"/>
                            <a14:foregroundMark x1="40876" y1="62755" x2="40876" y2="62755"/>
                            <a14:foregroundMark x1="65693" y1="39286" x2="65693" y2="392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529" y="9214928"/>
                <a:ext cx="1074515" cy="768631"/>
              </a:xfrm>
              <a:prstGeom prst="rect">
                <a:avLst/>
              </a:prstGeom>
            </p:spPr>
          </p:pic>
        </p:grpSp>
      </p:grpSp>
      <p:sp>
        <p:nvSpPr>
          <p:cNvPr id="112" name="TextBox 111"/>
          <p:cNvSpPr txBox="1"/>
          <p:nvPr/>
        </p:nvSpPr>
        <p:spPr>
          <a:xfrm rot="16200000">
            <a:off x="6652298" y="26584757"/>
            <a:ext cx="4922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Hausdorff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 Distance 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Decile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6571615" y="28315370"/>
            <a:ext cx="149364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4400" b="1" dirty="0" smtClean="0">
                <a:latin typeface="Avenir Book" charset="0"/>
                <a:ea typeface="Avenir Book" charset="0"/>
                <a:cs typeface="Avenir Book" charset="0"/>
              </a:rPr>
              <a:t>Semantics predict independent variance </a:t>
            </a:r>
            <a:r>
              <a:rPr lang="en-US" sz="4400" b="1" dirty="0" smtClean="0">
                <a:latin typeface="Avenir Book" charset="0"/>
                <a:ea typeface="Avenir Book" charset="0"/>
                <a:cs typeface="Avenir Book" charset="0"/>
              </a:rPr>
              <a:t>in drawing distances, suggesting </a:t>
            </a:r>
            <a:r>
              <a:rPr lang="en-US" sz="4400" b="1" dirty="0" smtClean="0">
                <a:latin typeface="Avenir Book" charset="0"/>
                <a:ea typeface="Avenir Book" charset="0"/>
                <a:cs typeface="Avenir Book" charset="0"/>
              </a:rPr>
              <a:t>speakers of semanticall</a:t>
            </a:r>
            <a:r>
              <a:rPr lang="en-US" sz="4400" b="1" dirty="0" smtClean="0">
                <a:latin typeface="Avenir Book" charset="0"/>
                <a:ea typeface="Avenir Book" charset="0"/>
                <a:cs typeface="Avenir Book" charset="0"/>
              </a:rPr>
              <a:t>y more similar languages </a:t>
            </a:r>
            <a:r>
              <a:rPr lang="en-US" sz="4400" b="1" dirty="0" smtClean="0">
                <a:latin typeface="Avenir Book" charset="0"/>
                <a:ea typeface="Avenir Book" charset="0"/>
                <a:cs typeface="Avenir Book" charset="0"/>
              </a:rPr>
              <a:t>have </a:t>
            </a:r>
            <a:r>
              <a:rPr lang="en-US" sz="4400" b="1" dirty="0" smtClean="0">
                <a:latin typeface="Avenir Book" charset="0"/>
                <a:ea typeface="Avenir Book" charset="0"/>
                <a:cs typeface="Avenir Book" charset="0"/>
              </a:rPr>
              <a:t>more similar non-linguistic representations</a:t>
            </a:r>
            <a:r>
              <a:rPr lang="en-US" sz="4400" b="1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pPr marL="0" lvl="1"/>
            <a:endParaRPr lang="en-US" sz="4400" b="1" dirty="0">
              <a:latin typeface="Avenir Book" charset="0"/>
              <a:ea typeface="Avenir Book" charset="0"/>
              <a:cs typeface="Avenir Book" charset="0"/>
            </a:endParaRPr>
          </a:p>
          <a:p>
            <a:pPr marL="0" lvl="1"/>
            <a:r>
              <a:rPr lang="en-US" sz="4400" b="1" dirty="0" smtClean="0">
                <a:latin typeface="Avenir Book" charset="0"/>
                <a:ea typeface="Avenir Book" charset="0"/>
                <a:cs typeface="Avenir Book" charset="0"/>
              </a:rPr>
              <a:t>Next: What properties characterize these differences?</a:t>
            </a:r>
            <a:endParaRPr lang="en-US" sz="4400" dirty="0"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31736918" y="19101487"/>
            <a:ext cx="20585530" cy="7586626"/>
            <a:chOff x="31860122" y="19010561"/>
            <a:chExt cx="20585530" cy="7586626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60122" y="19010561"/>
              <a:ext cx="11127052" cy="7586626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>
            <a:xfrm>
              <a:off x="40369604" y="20192067"/>
              <a:ext cx="12076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sz="2400" b="1" dirty="0" smtClean="0">
                  <a:solidFill>
                    <a:srgbClr val="FF0000"/>
                  </a:solidFill>
                  <a:latin typeface="Avenir Book" charset="0"/>
                  <a:ea typeface="Avenir Book" charset="0"/>
                  <a:cs typeface="Avenir Book" charset="0"/>
                </a:rPr>
                <a:t>Japanese-Arabic</a:t>
              </a:r>
              <a:endParaRPr lang="en-US" sz="2400" dirty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3146363" y="25130588"/>
              <a:ext cx="12076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sz="2400" b="1" dirty="0" smtClean="0">
                  <a:solidFill>
                    <a:srgbClr val="FF0000"/>
                  </a:solidFill>
                  <a:latin typeface="Avenir Book" charset="0"/>
                  <a:ea typeface="Avenir Book" charset="0"/>
                  <a:cs typeface="Avenir Book" charset="0"/>
                </a:rPr>
                <a:t>Danish-</a:t>
              </a:r>
            </a:p>
            <a:p>
              <a:pPr marL="0" lvl="1"/>
              <a:r>
                <a:rPr lang="en-US" sz="2400" b="1" dirty="0" smtClean="0">
                  <a:solidFill>
                    <a:srgbClr val="FF0000"/>
                  </a:solidFill>
                  <a:latin typeface="Avenir Book" charset="0"/>
                  <a:ea typeface="Avenir Book" charset="0"/>
                  <a:cs typeface="Avenir Book" charset="0"/>
                </a:rPr>
                <a:t>Norwegian</a:t>
              </a:r>
              <a:endParaRPr lang="en-US" sz="2400" dirty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1">
              <a:off x="41341180" y="20571004"/>
              <a:ext cx="224853" cy="5035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33203457" y="25017436"/>
              <a:ext cx="290133" cy="15739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260" y="27090086"/>
            <a:ext cx="11466913" cy="5096406"/>
          </a:xfrm>
          <a:prstGeom prst="rect">
            <a:avLst/>
          </a:prstGeom>
        </p:spPr>
      </p:pic>
      <p:sp>
        <p:nvSpPr>
          <p:cNvPr id="165" name="Rounded Rectangle 164"/>
          <p:cNvSpPr/>
          <p:nvPr/>
        </p:nvSpPr>
        <p:spPr>
          <a:xfrm>
            <a:off x="38851800" y="24742213"/>
            <a:ext cx="4507800" cy="991754"/>
          </a:xfrm>
          <a:prstGeom prst="roundRect">
            <a:avLst>
              <a:gd name="adj" fmla="val 12992"/>
            </a:avLst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39123468" y="24902969"/>
            <a:ext cx="8899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4800" b="1" i="1" dirty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lang="en-US" sz="4800" b="1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 = .18 ***</a:t>
            </a:r>
            <a:endParaRPr lang="en-US" sz="4800" b="1" dirty="0">
              <a:solidFill>
                <a:srgbClr val="FF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588094" y="23264132"/>
            <a:ext cx="149199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685800">
              <a:buFont typeface="Arial" charset="0"/>
              <a:buChar char="•"/>
            </a:pPr>
            <a:endParaRPr lang="en-US" sz="4400" dirty="0">
              <a:latin typeface="Avenir Book" charset="0"/>
              <a:ea typeface="Avenir Book" charset="0"/>
              <a:cs typeface="Avenir Book" charset="0"/>
            </a:endParaRPr>
          </a:p>
          <a:p>
            <a:pPr marL="0" lvl="1"/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Independent Cultural Similarity Measures:</a:t>
            </a:r>
            <a:endParaRPr lang="en-US" sz="4400" dirty="0">
              <a:latin typeface="Avenir Book" charset="0"/>
              <a:ea typeface="Avenir Book" charset="0"/>
              <a:cs typeface="Avenir Book" charset="0"/>
            </a:endParaRPr>
          </a:p>
          <a:p>
            <a:pPr marL="685800" lvl="1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Lexical semantics </a:t>
            </a:r>
            <a:r>
              <a:rPr lang="mr-IN" sz="4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44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Alignment from word embedding models 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(Bojanowski et al., 2016)</a:t>
            </a:r>
            <a:endParaRPr lang="en-US" sz="2800" dirty="0">
              <a:latin typeface="Avenir Book" charset="0"/>
              <a:ea typeface="Avenir Book" charset="0"/>
              <a:cs typeface="Avenir Book" charset="0"/>
            </a:endParaRPr>
          </a:p>
          <a:p>
            <a:pPr marL="685800" lvl="1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Lexical forms </a:t>
            </a:r>
            <a:r>
              <a:rPr lang="mr-IN" sz="4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 ASJP distance 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(Bakker</a:t>
            </a:r>
            <a:r>
              <a:rPr lang="en-US" sz="2800" dirty="0">
                <a:latin typeface="Avenir Book" charset="0"/>
                <a:ea typeface="Avenir Book" charset="0"/>
                <a:cs typeface="Avenir Book" charset="0"/>
              </a:rPr>
              <a:t>, et al., 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2009’Dediu</a:t>
            </a:r>
            <a:r>
              <a:rPr lang="en-US" sz="2800" dirty="0">
                <a:latin typeface="Avenir Book" charset="0"/>
                <a:ea typeface="Avenir Book" charset="0"/>
                <a:cs typeface="Avenir Book" charset="0"/>
              </a:rPr>
              <a:t>, in press) </a:t>
            </a:r>
            <a:endParaRPr lang="en-US" sz="2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685800" lvl="1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Grammar </a:t>
            </a:r>
            <a:r>
              <a:rPr lang="mr-IN" sz="4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 WALS distance </a:t>
            </a:r>
            <a:r>
              <a:rPr lang="en-US" sz="2800" dirty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sz="2800" dirty="0" err="1">
                <a:latin typeface="Avenir Book" charset="0"/>
                <a:ea typeface="Avenir Book" charset="0"/>
                <a:cs typeface="Avenir Book" charset="0"/>
              </a:rPr>
              <a:t>Dediu</a:t>
            </a:r>
            <a:r>
              <a:rPr lang="en-US" sz="2800" dirty="0">
                <a:latin typeface="Avenir Book" charset="0"/>
                <a:ea typeface="Avenir Book" charset="0"/>
                <a:cs typeface="Avenir Book" charset="0"/>
              </a:rPr>
              <a:t>, in press) </a:t>
            </a:r>
            <a:endParaRPr lang="en-US" sz="2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685800" lvl="1" indent="-685800">
              <a:buFont typeface="Arial" charset="0"/>
              <a:buChar char="•"/>
            </a:pPr>
            <a:r>
              <a:rPr lang="en-US" sz="4400" dirty="0" smtClean="0">
                <a:latin typeface="Avenir Book" charset="0"/>
                <a:ea typeface="Avenir Book" charset="0"/>
                <a:cs typeface="Avenir Book" charset="0"/>
              </a:rPr>
              <a:t>Physical distance </a:t>
            </a:r>
          </a:p>
        </p:txBody>
      </p:sp>
    </p:spTree>
    <p:extLst>
      <p:ext uri="{BB962C8B-B14F-4D97-AF65-F5344CB8AC3E}">
        <p14:creationId xmlns:p14="http://schemas.microsoft.com/office/powerpoint/2010/main" val="9277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3118</TotalTime>
  <Words>277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Avenir Book</vt:lpstr>
      <vt:lpstr>Calibri</vt:lpstr>
      <vt:lpstr>Calibri Light</vt:lpstr>
      <vt:lpstr>Serif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46</cp:revision>
  <cp:lastPrinted>2018-04-17T11:13:37Z</cp:lastPrinted>
  <dcterms:created xsi:type="dcterms:W3CDTF">2018-04-12T13:37:21Z</dcterms:created>
  <dcterms:modified xsi:type="dcterms:W3CDTF">2018-04-18T09:22:00Z</dcterms:modified>
</cp:coreProperties>
</file>