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9377600" cy="32918400"/>
  <p:notesSz cx="6858000" cy="9144000"/>
  <p:defaultTextStyle>
    <a:defPPr>
      <a:defRPr lang="en-US"/>
    </a:defPPr>
    <a:lvl1pPr marL="0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288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2576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3864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5153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6441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07729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59017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0305" algn="l" defTabSz="2351288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55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2238" autoAdjust="0"/>
  </p:normalViewPr>
  <p:slideViewPr>
    <p:cSldViewPr snapToGrid="0" snapToObjects="1">
      <p:cViewPr>
        <p:scale>
          <a:sx n="19" d="100"/>
          <a:sy n="19" d="100"/>
        </p:scale>
        <p:origin x="2080" y="-96"/>
      </p:cViewPr>
      <p:guideLst>
        <p:guide orient="horz" pos="10368"/>
        <p:guide pos="155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DA82-C7DE-7E4A-BC15-946C975A11BF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409BF-8CAF-3A40-92CE-422DAA9FE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9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venir Book" charset="0"/>
                <a:ea typeface="Avenir Book" charset="0"/>
                <a:cs typeface="Avenir Book" charset="0"/>
              </a:rPr>
              <a:t>language.variable</a:t>
            </a:r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 ∼ </a:t>
            </a:r>
            <a:r>
              <a:rPr lang="en-US" sz="1200" dirty="0" err="1" smtClean="0">
                <a:latin typeface="Avenir Book" charset="0"/>
                <a:ea typeface="Avenir Book" charset="0"/>
                <a:cs typeface="Avenir Book" charset="0"/>
              </a:rPr>
              <a:t>environmental.variable</a:t>
            </a:r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 + (</a:t>
            </a:r>
            <a:r>
              <a:rPr lang="en-US" sz="1200" dirty="0" err="1" smtClean="0">
                <a:latin typeface="Avenir Book" charset="0"/>
                <a:ea typeface="Avenir Book" charset="0"/>
                <a:cs typeface="Avenir Book" charset="0"/>
              </a:rPr>
              <a:t>environmental.variable</a:t>
            </a:r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 | </a:t>
            </a:r>
            <a:r>
              <a:rPr lang="en-US" sz="1200" dirty="0" err="1" smtClean="0">
                <a:latin typeface="Avenir Book" charset="0"/>
                <a:ea typeface="Avenir Book" charset="0"/>
                <a:cs typeface="Avenir Book" charset="0"/>
              </a:rPr>
              <a:t>language.family</a:t>
            </a:r>
            <a:r>
              <a:rPr lang="en-US" sz="1200" dirty="0" smtClean="0">
                <a:latin typeface="Avenir Book" charset="0"/>
                <a:ea typeface="Avenir Book" charset="0"/>
                <a:cs typeface="Avenir Book" charset="0"/>
              </a:rPr>
              <a:t>) + (1 | </a:t>
            </a:r>
            <a:r>
              <a:rPr lang="en-US" sz="1200" dirty="0" err="1" smtClean="0">
                <a:latin typeface="Avenir Book" charset="0"/>
                <a:ea typeface="Avenir Book" charset="0"/>
                <a:cs typeface="Avenir Book" charset="0"/>
              </a:rPr>
              <a:t>origin.country</a:t>
            </a:r>
            <a:r>
              <a:rPr lang="en-US" sz="1200" smtClean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409BF-8CAF-3A40-92CE-422DAA9FE8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2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10226042"/>
            <a:ext cx="419709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6640" y="18653760"/>
            <a:ext cx="345643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3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5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5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5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798760" y="1318265"/>
            <a:ext cx="111099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880" y="1318265"/>
            <a:ext cx="325069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8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490" y="21153122"/>
            <a:ext cx="41970960" cy="6537960"/>
          </a:xfrm>
        </p:spPr>
        <p:txBody>
          <a:bodyPr anchor="t"/>
          <a:lstStyle>
            <a:lvl1pPr algn="l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490" y="13952225"/>
            <a:ext cx="41970960" cy="720089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288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257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386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515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1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880" y="7680963"/>
            <a:ext cx="21808440" cy="21724622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00280" y="7680963"/>
            <a:ext cx="21808440" cy="21724622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6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7368542"/>
            <a:ext cx="21817015" cy="3070858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880" y="10439400"/>
            <a:ext cx="21817015" cy="18966182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83138" y="7368542"/>
            <a:ext cx="21825585" cy="3070858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83138" y="10439400"/>
            <a:ext cx="21825585" cy="18966182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2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0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3" y="1310640"/>
            <a:ext cx="16244890" cy="5577840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5270" y="1310643"/>
            <a:ext cx="27603450" cy="2809494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883" y="6888483"/>
            <a:ext cx="16244890" cy="22517102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355" y="23042880"/>
            <a:ext cx="29626560" cy="2720342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8355" y="2941320"/>
            <a:ext cx="29626560" cy="19751040"/>
          </a:xfrm>
        </p:spPr>
        <p:txBody>
          <a:bodyPr/>
          <a:lstStyle>
            <a:lvl1pPr marL="0" indent="0">
              <a:buNone/>
              <a:defRPr sz="16500"/>
            </a:lvl1pPr>
            <a:lvl2pPr marL="2351288" indent="0">
              <a:buNone/>
              <a:defRPr sz="14400"/>
            </a:lvl2pPr>
            <a:lvl3pPr marL="4702576" indent="0">
              <a:buNone/>
              <a:defRPr sz="12300"/>
            </a:lvl3pPr>
            <a:lvl4pPr marL="7053864" indent="0">
              <a:buNone/>
              <a:defRPr sz="10300"/>
            </a:lvl4pPr>
            <a:lvl5pPr marL="9405153" indent="0">
              <a:buNone/>
              <a:defRPr sz="10300"/>
            </a:lvl5pPr>
            <a:lvl6pPr marL="11756441" indent="0">
              <a:buNone/>
              <a:defRPr sz="10300"/>
            </a:lvl6pPr>
            <a:lvl7pPr marL="14107729" indent="0">
              <a:buNone/>
              <a:defRPr sz="10300"/>
            </a:lvl7pPr>
            <a:lvl8pPr marL="16459017" indent="0">
              <a:buNone/>
              <a:defRPr sz="10300"/>
            </a:lvl8pPr>
            <a:lvl9pPr marL="18810305" indent="0">
              <a:buNone/>
              <a:defRPr sz="10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8355" y="25763222"/>
            <a:ext cx="29626560" cy="3863338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880" y="1318262"/>
            <a:ext cx="44439840" cy="5486400"/>
          </a:xfrm>
          <a:prstGeom prst="rect">
            <a:avLst/>
          </a:prstGeom>
        </p:spPr>
        <p:txBody>
          <a:bodyPr vert="horz" lIns="470258" tIns="235129" rIns="470258" bIns="2351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880" y="7680963"/>
            <a:ext cx="44439840" cy="21724622"/>
          </a:xfrm>
          <a:prstGeom prst="rect">
            <a:avLst/>
          </a:prstGeom>
        </p:spPr>
        <p:txBody>
          <a:bodyPr vert="horz" lIns="470258" tIns="235129" rIns="470258" bIns="2351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880" y="30510482"/>
            <a:ext cx="11521440" cy="17526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FAA0A-6675-4F42-855B-D508C8724A08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70680" y="30510482"/>
            <a:ext cx="15636240" cy="17526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7280" y="30510482"/>
            <a:ext cx="11521440" cy="1752600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B310-D34B-B544-A0BA-943C730F5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51288" rtl="0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466" indent="-1763466" algn="l" defTabSz="2351288" rtl="0" eaLnBrk="1" latinLnBrk="0" hangingPunct="1">
        <a:spcBef>
          <a:spcPct val="20000"/>
        </a:spcBef>
        <a:buFont typeface="Arial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843" indent="-1469555" algn="l" defTabSz="2351288" rtl="0" eaLnBrk="1" latinLnBrk="0" hangingPunct="1">
        <a:spcBef>
          <a:spcPct val="20000"/>
        </a:spcBef>
        <a:buFont typeface="Arial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8220" indent="-1175644" algn="l" defTabSz="2351288" rtl="0" eaLnBrk="1" latinLnBrk="0" hangingPunct="1">
        <a:spcBef>
          <a:spcPct val="20000"/>
        </a:spcBef>
        <a:buFont typeface="Arial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509" indent="-1175644" algn="l" defTabSz="2351288" rtl="0" eaLnBrk="1" latinLnBrk="0" hangingPunct="1">
        <a:spcBef>
          <a:spcPct val="20000"/>
        </a:spcBef>
        <a:buFont typeface="Arial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0797" indent="-1175644" algn="l" defTabSz="2351288" rtl="0" eaLnBrk="1" latinLnBrk="0" hangingPunct="1">
        <a:spcBef>
          <a:spcPct val="20000"/>
        </a:spcBef>
        <a:buFont typeface="Arial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2085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3373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4661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5949" indent="-1175644" algn="l" defTabSz="2351288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288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76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3864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53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6441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7729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017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0305" algn="l" defTabSz="2351288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1081634" y="6360340"/>
            <a:ext cx="19927669" cy="6434252"/>
          </a:xfrm>
          <a:prstGeom prst="roundRect">
            <a:avLst/>
          </a:prstGeom>
          <a:solidFill>
            <a:srgbClr val="FFFF00">
              <a:alpha val="50196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79967" y="7017524"/>
            <a:ext cx="190998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Avenir Book"/>
                <a:cs typeface="Avenir Book"/>
              </a:rPr>
              <a:t>Linguistic Niche Hypothesis</a:t>
            </a:r>
            <a:r>
              <a:rPr lang="en-US" sz="8800" dirty="0" smtClean="0">
                <a:latin typeface="Avenir Book"/>
                <a:cs typeface="Avenir Book"/>
              </a:rPr>
              <a:t>: Languages adapt to pressures in their environment. </a:t>
            </a:r>
          </a:p>
          <a:p>
            <a:r>
              <a:rPr lang="en-US" sz="6000" dirty="0" smtClean="0">
                <a:latin typeface="Avenir Book"/>
                <a:cs typeface="Avenir Book"/>
              </a:rPr>
              <a:t>(</a:t>
            </a:r>
            <a:r>
              <a:rPr lang="en-US" sz="6000" dirty="0" err="1" smtClean="0">
                <a:latin typeface="Avenir Book"/>
                <a:cs typeface="Avenir Book"/>
              </a:rPr>
              <a:t>Lupyan</a:t>
            </a:r>
            <a:r>
              <a:rPr lang="en-US" sz="6000" dirty="0" smtClean="0">
                <a:latin typeface="Avenir Book"/>
                <a:cs typeface="Avenir Book"/>
              </a:rPr>
              <a:t> &amp; Dale, 2010; Wray &amp; Grace, 2007)</a:t>
            </a:r>
            <a:endParaRPr lang="en-US" sz="6000" dirty="0">
              <a:latin typeface="Avenir Book"/>
              <a:cs typeface="Avenir Book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2440933" y="6492921"/>
            <a:ext cx="25879278" cy="2684363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662602" y="-211695"/>
            <a:ext cx="55465642" cy="5786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40349" y="572561"/>
            <a:ext cx="45410997" cy="363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5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Synthesizing </a:t>
            </a:r>
            <a:r>
              <a:rPr lang="en-US" sz="125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Evidence </a:t>
            </a:r>
            <a:r>
              <a:rPr lang="en-US" sz="125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for the Linguistic Niche Hypothesis</a:t>
            </a:r>
          </a:p>
          <a:p>
            <a:pPr>
              <a:lnSpc>
                <a:spcPct val="70000"/>
              </a:lnSpc>
            </a:pPr>
            <a:endParaRPr lang="en-US" sz="11500" b="1" dirty="0" smtClean="0">
              <a:solidFill>
                <a:schemeClr val="bg1"/>
              </a:solidFill>
              <a:latin typeface="Serif"/>
              <a:cs typeface="Serif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0745" y="2969812"/>
            <a:ext cx="40587707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9600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Molly Lewis and Michael C. Frank, Stanford University</a:t>
            </a:r>
          </a:p>
          <a:p>
            <a:pPr>
              <a:lnSpc>
                <a:spcPct val="130000"/>
              </a:lnSpc>
            </a:pPr>
            <a:r>
              <a:rPr lang="en-US" sz="9600" dirty="0" smtClean="0">
                <a:solidFill>
                  <a:schemeClr val="bg1"/>
                </a:solidFill>
                <a:latin typeface="Serif"/>
                <a:cs typeface="Serif"/>
              </a:rPr>
              <a:t>=</a:t>
            </a:r>
            <a:endParaRPr lang="en-US" sz="9600" dirty="0">
              <a:solidFill>
                <a:schemeClr val="bg1"/>
              </a:solidFill>
              <a:latin typeface="Serif"/>
              <a:cs typeface="Serif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05383" y="21922805"/>
            <a:ext cx="406233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>
              <a:buFont typeface="Arial"/>
              <a:buChar char="•"/>
            </a:pPr>
            <a:endParaRPr lang="en-US" sz="6600" b="1" dirty="0" smtClean="0">
              <a:latin typeface="Avenir Book"/>
              <a:cs typeface="Avenir Book"/>
            </a:endParaRPr>
          </a:p>
          <a:p>
            <a:pPr marL="3494288" lvl="1" indent="-1143000">
              <a:buFont typeface="Arial"/>
              <a:buChar char="•"/>
            </a:pPr>
            <a:endParaRPr lang="en-US" sz="6600" b="1" dirty="0" smtClean="0">
              <a:latin typeface="Avenir Book"/>
              <a:cs typeface="Avenir Book"/>
            </a:endParaRPr>
          </a:p>
          <a:p>
            <a:r>
              <a:rPr lang="en-US" sz="6600" b="1" dirty="0" smtClean="0">
                <a:latin typeface="Avenir Book"/>
                <a:cs typeface="Avenir Book"/>
              </a:rPr>
              <a:t>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260872" y="13525429"/>
            <a:ext cx="19942577" cy="1052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u="sng" dirty="0" smtClean="0">
                <a:latin typeface="Avenir Book" charset="0"/>
                <a:ea typeface="Avenir Book" charset="0"/>
                <a:cs typeface="Avenir Book" charset="0"/>
              </a:rPr>
              <a:t>Analysis 1</a:t>
            </a:r>
            <a:r>
              <a:rPr lang="en-US" sz="6000" b="1" dirty="0" smtClean="0">
                <a:latin typeface="Avenir Book" charset="0"/>
                <a:ea typeface="Avenir Book" charset="0"/>
                <a:cs typeface="Avenir Book" charset="0"/>
              </a:rPr>
              <a:t>: Predicting each language variable with each environment variable</a:t>
            </a:r>
          </a:p>
          <a:p>
            <a:pPr marL="857250" indent="-857250">
              <a:buFont typeface="Arial" charset="0"/>
              <a:buChar char="•"/>
            </a:pPr>
            <a:r>
              <a:rPr lang="en-US" sz="6000" dirty="0" smtClean="0">
                <a:latin typeface="Avenir Book" charset="0"/>
                <a:ea typeface="Avenir Book" charset="0"/>
                <a:cs typeface="Avenir Book" charset="0"/>
              </a:rPr>
              <a:t>Aggregate datasets with environmental (</a:t>
            </a:r>
            <a:r>
              <a:rPr lang="en-US" sz="6000" i="1" dirty="0" smtClean="0">
                <a:latin typeface="Avenir Book" charset="0"/>
                <a:ea typeface="Avenir Book" charset="0"/>
                <a:cs typeface="Avenir Book" charset="0"/>
              </a:rPr>
              <a:t>n</a:t>
            </a:r>
            <a:r>
              <a:rPr lang="en-US" sz="6000" dirty="0" smtClean="0">
                <a:latin typeface="Avenir Book" charset="0"/>
                <a:ea typeface="Avenir Book" charset="0"/>
                <a:cs typeface="Avenir Book" charset="0"/>
              </a:rPr>
              <a:t> = 8) and linguistic variables (</a:t>
            </a:r>
            <a:r>
              <a:rPr lang="en-US" sz="6000" i="1" dirty="0" smtClean="0">
                <a:latin typeface="Avenir Book" charset="0"/>
                <a:ea typeface="Avenir Book" charset="0"/>
                <a:cs typeface="Avenir Book" charset="0"/>
              </a:rPr>
              <a:t>n </a:t>
            </a:r>
            <a:r>
              <a:rPr lang="en-US" sz="6000" dirty="0" smtClean="0">
                <a:latin typeface="Avenir Book" charset="0"/>
                <a:ea typeface="Avenir Book" charset="0"/>
                <a:cs typeface="Avenir Book" charset="0"/>
              </a:rPr>
              <a:t>= 6).</a:t>
            </a:r>
          </a:p>
          <a:p>
            <a:pPr marL="857250" indent="-857250">
              <a:buFont typeface="Arial" charset="0"/>
              <a:buChar char="•"/>
            </a:pPr>
            <a:r>
              <a:rPr lang="en-US" sz="6000" dirty="0">
                <a:latin typeface="Avenir Book" charset="0"/>
                <a:ea typeface="Avenir Book" charset="0"/>
                <a:cs typeface="Avenir Book" charset="0"/>
              </a:rPr>
              <a:t>L</a:t>
            </a:r>
            <a:r>
              <a:rPr lang="en-US" sz="6000" dirty="0" smtClean="0">
                <a:latin typeface="Avenir Book" charset="0"/>
                <a:ea typeface="Avenir Book" charset="0"/>
                <a:cs typeface="Avenir Book" charset="0"/>
              </a:rPr>
              <a:t>inear </a:t>
            </a:r>
            <a:r>
              <a:rPr lang="en-US" sz="6000" dirty="0">
                <a:latin typeface="Avenir Book" charset="0"/>
                <a:ea typeface="Avenir Book" charset="0"/>
                <a:cs typeface="Avenir Book" charset="0"/>
              </a:rPr>
              <a:t>mixed-effects </a:t>
            </a:r>
            <a:r>
              <a:rPr lang="en-US" sz="6000" dirty="0" smtClean="0">
                <a:latin typeface="Avenir Book" charset="0"/>
                <a:ea typeface="Avenir Book" charset="0"/>
                <a:cs typeface="Avenir Book" charset="0"/>
              </a:rPr>
              <a:t>regression </a:t>
            </a:r>
            <a:r>
              <a:rPr lang="en-US" sz="4800" dirty="0" smtClean="0">
                <a:latin typeface="Avenir Book" charset="0"/>
                <a:ea typeface="Avenir Book" charset="0"/>
                <a:cs typeface="Avenir Book" charset="0"/>
              </a:rPr>
              <a:t>(Jaeger, et al., 2011)</a:t>
            </a:r>
          </a:p>
          <a:p>
            <a:pPr marL="857250" indent="-857250">
              <a:buFont typeface="Arial" charset="0"/>
              <a:buChar char="•"/>
            </a:pPr>
            <a:endParaRPr lang="en-US" sz="6000" b="1" i="1" dirty="0" smtClean="0">
              <a:latin typeface="Avenir Book"/>
              <a:cs typeface="Avenir Book"/>
            </a:endParaRPr>
          </a:p>
          <a:p>
            <a:pPr marL="857250" indent="-857250">
              <a:buFont typeface="Arial" charset="0"/>
              <a:buChar char="•"/>
            </a:pPr>
            <a:endParaRPr lang="en-US" sz="6000" b="1" i="1" dirty="0" smtClean="0">
              <a:latin typeface="Avenir Book"/>
              <a:cs typeface="Avenir Book"/>
            </a:endParaRPr>
          </a:p>
          <a:p>
            <a:pPr marL="857250" indent="-857250">
              <a:buFont typeface="Arial" charset="0"/>
              <a:buChar char="•"/>
            </a:pPr>
            <a:endParaRPr lang="en-US" sz="6000" b="1" dirty="0" smtClean="0">
              <a:latin typeface="Avenir Book"/>
              <a:cs typeface="Avenir Book"/>
            </a:endParaRPr>
          </a:p>
          <a:p>
            <a:pPr marL="1143000" indent="-1143000">
              <a:buFont typeface="Arial"/>
              <a:buChar char="•"/>
            </a:pPr>
            <a:endParaRPr lang="en-US" sz="6600" b="1" dirty="0" smtClean="0">
              <a:latin typeface="Avenir Book"/>
              <a:cs typeface="Avenir Book"/>
            </a:endParaRPr>
          </a:p>
          <a:p>
            <a:pPr marL="3494288" lvl="1" indent="-1143000">
              <a:buFont typeface="Arial"/>
              <a:buChar char="•"/>
            </a:pPr>
            <a:endParaRPr lang="en-US" sz="6600" b="1" dirty="0" smtClean="0">
              <a:latin typeface="Avenir Book"/>
              <a:cs typeface="Avenir Book"/>
            </a:endParaRPr>
          </a:p>
          <a:p>
            <a:r>
              <a:rPr lang="en-US" sz="6600" b="1" dirty="0" smtClean="0">
                <a:latin typeface="Avenir Book"/>
                <a:cs typeface="Avenir Book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04" y="19114647"/>
            <a:ext cx="16227681" cy="12621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9482" y="15600294"/>
            <a:ext cx="25127125" cy="16751415"/>
          </a:xfrm>
          <a:prstGeom prst="rect">
            <a:avLst/>
          </a:prstGeom>
        </p:spPr>
      </p:pic>
      <p:sp>
        <p:nvSpPr>
          <p:cNvPr id="49" name="Content Placeholder 1"/>
          <p:cNvSpPr txBox="1">
            <a:spLocks/>
          </p:cNvSpPr>
          <p:nvPr/>
        </p:nvSpPr>
        <p:spPr>
          <a:xfrm>
            <a:off x="23399904" y="7186987"/>
            <a:ext cx="27958896" cy="730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8800" b="1" dirty="0" smtClean="0"/>
              <a:t>Explore data: https://</a:t>
            </a:r>
            <a:r>
              <a:rPr lang="en-US" sz="8800" b="1" dirty="0" err="1" smtClean="0"/>
              <a:t>mlewis.shinyapps.io</a:t>
            </a:r>
            <a:r>
              <a:rPr lang="en-US" sz="8800" b="1" dirty="0" smtClean="0"/>
              <a:t>/</a:t>
            </a:r>
            <a:r>
              <a:rPr lang="en-US" sz="8800" b="1" dirty="0" err="1" smtClean="0"/>
              <a:t>lhnn</a:t>
            </a:r>
            <a:r>
              <a:rPr lang="en-US" sz="8800" b="1" dirty="0" smtClean="0"/>
              <a:t>/</a:t>
            </a:r>
            <a:endParaRPr lang="en-US" sz="8800" b="1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40144555" y="16727045"/>
            <a:ext cx="7413656" cy="1864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6600" b="1" i="1" dirty="0" smtClean="0"/>
              <a:t>Languages in cold, small communities are more complex.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399482" y="10376952"/>
            <a:ext cx="258792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u="sng" dirty="0" smtClean="0">
                <a:latin typeface="Avenir Book" charset="0"/>
                <a:ea typeface="Avenir Book" charset="0"/>
                <a:cs typeface="Avenir Book" charset="0"/>
              </a:rPr>
              <a:t>Analysis 2</a:t>
            </a:r>
            <a:r>
              <a:rPr lang="en-US" sz="6000" b="1" dirty="0" smtClean="0">
                <a:latin typeface="Avenir Book" charset="0"/>
                <a:ea typeface="Avenir Book" charset="0"/>
                <a:cs typeface="Avenir Book" charset="0"/>
              </a:rPr>
              <a:t>: Principle component analysis</a:t>
            </a:r>
          </a:p>
          <a:p>
            <a:pPr marL="857250" indent="-857250">
              <a:buFont typeface="Arial" charset="0"/>
              <a:buChar char="•"/>
            </a:pPr>
            <a:r>
              <a:rPr lang="en-US" sz="6000" dirty="0" smtClean="0">
                <a:latin typeface="Avenir Book" charset="0"/>
                <a:ea typeface="Avenir Book" charset="0"/>
                <a:cs typeface="Avenir Book" charset="0"/>
              </a:rPr>
              <a:t>Two principle components for environmental variables (69% of variance) and linguistic variables (70%)</a:t>
            </a:r>
          </a:p>
          <a:p>
            <a:pPr marL="857250" indent="-857250">
              <a:buFont typeface="Arial" charset="0"/>
              <a:buChar char="•"/>
            </a:pPr>
            <a:r>
              <a:rPr lang="en-US" sz="6000" dirty="0" smtClean="0">
                <a:latin typeface="Avenir Book" charset="0"/>
                <a:ea typeface="Avenir Book" charset="0"/>
                <a:cs typeface="Avenir Book" charset="0"/>
              </a:rPr>
              <a:t>Predict ling. principle components with </a:t>
            </a:r>
            <a:r>
              <a:rPr lang="en-US" sz="6000" dirty="0" err="1" smtClean="0">
                <a:latin typeface="Avenir Book" charset="0"/>
                <a:ea typeface="Avenir Book" charset="0"/>
                <a:cs typeface="Avenir Book" charset="0"/>
              </a:rPr>
              <a:t>env</a:t>
            </a:r>
            <a:r>
              <a:rPr lang="en-US" sz="6000" dirty="0" smtClean="0">
                <a:latin typeface="Avenir Book" charset="0"/>
                <a:ea typeface="Avenir Book" charset="0"/>
                <a:cs typeface="Avenir Book" charset="0"/>
              </a:rPr>
              <a:t>. </a:t>
            </a:r>
            <a:r>
              <a:rPr lang="en-US" sz="6000" dirty="0">
                <a:latin typeface="Avenir Book" charset="0"/>
                <a:ea typeface="Avenir Book" charset="0"/>
                <a:cs typeface="Avenir Book" charset="0"/>
              </a:rPr>
              <a:t>p</a:t>
            </a:r>
            <a:r>
              <a:rPr lang="en-US" sz="6000" dirty="0" smtClean="0">
                <a:latin typeface="Avenir Book" charset="0"/>
                <a:ea typeface="Avenir Book" charset="0"/>
                <a:cs typeface="Avenir Book" charset="0"/>
              </a:rPr>
              <a:t>rinciple </a:t>
            </a:r>
            <a:r>
              <a:rPr lang="en-US" sz="6000" dirty="0" smtClean="0">
                <a:latin typeface="Avenir Book" charset="0"/>
                <a:ea typeface="Avenir Book" charset="0"/>
                <a:cs typeface="Avenir Book" charset="0"/>
              </a:rPr>
              <a:t>components</a:t>
            </a:r>
            <a:endParaRPr lang="en-US" sz="6600" b="1" dirty="0" smtClean="0">
              <a:latin typeface="Avenir Book"/>
              <a:cs typeface="Avenir Book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7" t="96965" r="36074" b="-587"/>
          <a:stretch/>
        </p:blipFill>
        <p:spPr>
          <a:xfrm>
            <a:off x="4154274" y="31271374"/>
            <a:ext cx="10203162" cy="10803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t="35900" r="97910" b="38530"/>
          <a:stretch/>
        </p:blipFill>
        <p:spPr>
          <a:xfrm>
            <a:off x="1455300" y="21446533"/>
            <a:ext cx="485049" cy="72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17401</TotalTime>
  <Words>151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Book</vt:lpstr>
      <vt:lpstr>Calibri</vt:lpstr>
      <vt:lpstr>Serif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</dc:creator>
  <cp:lastModifiedBy>Microsoft Office User</cp:lastModifiedBy>
  <cp:revision>58</cp:revision>
  <dcterms:created xsi:type="dcterms:W3CDTF">2015-03-07T23:26:20Z</dcterms:created>
  <dcterms:modified xsi:type="dcterms:W3CDTF">2016-08-07T13:05:07Z</dcterms:modified>
</cp:coreProperties>
</file>