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9377600" cy="32918400"/>
  <p:notesSz cx="6858000" cy="9144000"/>
  <p:defaultTextStyle>
    <a:defPPr>
      <a:defRPr lang="en-US"/>
    </a:defPPr>
    <a:lvl1pPr marL="0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288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2576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3864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5153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6441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07729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59017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0305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04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238" autoAdjust="0"/>
  </p:normalViewPr>
  <p:slideViewPr>
    <p:cSldViewPr snapToGrid="0" snapToObjects="1">
      <p:cViewPr>
        <p:scale>
          <a:sx n="36" d="100"/>
          <a:sy n="36" d="100"/>
        </p:scale>
        <p:origin x="304" y="-176"/>
      </p:cViewPr>
      <p:guideLst>
        <p:guide orient="horz" pos="4104"/>
        <p:guide pos="720"/>
      </p:guideLst>
    </p:cSldViewPr>
  </p:slideViewPr>
  <p:notesTextViewPr>
    <p:cViewPr>
      <p:scale>
        <a:sx n="100" d="100"/>
        <a:sy n="100" d="100"/>
      </p:scale>
      <p:origin x="0" y="-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DA82-C7DE-7E4A-BC15-946C975A11BF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09BF-8CAF-3A40-92CE-422DAA9F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language.variable</a:t>
            </a: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 ∼ </a:t>
            </a: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environmental.variable</a:t>
            </a: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 + (</a:t>
            </a: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environmental.variable</a:t>
            </a: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 | </a:t>
            </a: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language.family</a:t>
            </a: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) + (1 | </a:t>
            </a: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origin.country</a:t>
            </a: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09BF-8CAF-3A40-92CE-422DAA9FE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10226042"/>
            <a:ext cx="419709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640" y="18653760"/>
            <a:ext cx="345643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5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98760" y="1318265"/>
            <a:ext cx="111099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880" y="1318265"/>
            <a:ext cx="325069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90" y="21153122"/>
            <a:ext cx="41970960" cy="653796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490" y="13952225"/>
            <a:ext cx="41970960" cy="72008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0" y="7680963"/>
            <a:ext cx="21808440" cy="2172462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00280" y="7680963"/>
            <a:ext cx="21808440" cy="2172462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7368542"/>
            <a:ext cx="21817015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10439400"/>
            <a:ext cx="21817015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83138" y="7368542"/>
            <a:ext cx="21825585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83138" y="10439400"/>
            <a:ext cx="21825585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3" y="1310640"/>
            <a:ext cx="16244890" cy="557784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270" y="1310643"/>
            <a:ext cx="27603450" cy="2809494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883" y="6888483"/>
            <a:ext cx="16244890" cy="225171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355" y="23042880"/>
            <a:ext cx="29626560" cy="272034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8355" y="2941320"/>
            <a:ext cx="29626560" cy="19751040"/>
          </a:xfrm>
        </p:spPr>
        <p:txBody>
          <a:bodyPr/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355" y="25763222"/>
            <a:ext cx="29626560" cy="386333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1318262"/>
            <a:ext cx="44439840" cy="5486400"/>
          </a:xfrm>
          <a:prstGeom prst="rect">
            <a:avLst/>
          </a:prstGeom>
        </p:spPr>
        <p:txBody>
          <a:bodyPr vert="horz" lIns="470258" tIns="235129" rIns="470258" bIns="235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7680963"/>
            <a:ext cx="44439840" cy="21724622"/>
          </a:xfrm>
          <a:prstGeom prst="rect">
            <a:avLst/>
          </a:prstGeom>
        </p:spPr>
        <p:txBody>
          <a:bodyPr vert="horz" lIns="470258" tIns="235129" rIns="470258" bIns="235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880" y="30510482"/>
            <a:ext cx="1152144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70680" y="30510482"/>
            <a:ext cx="1563624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7280" y="30510482"/>
            <a:ext cx="1152144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1288" rtl="0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66" indent="-1763466" algn="l" defTabSz="2351288" rtl="0" eaLnBrk="1" latinLnBrk="0" hangingPunct="1">
        <a:spcBef>
          <a:spcPct val="20000"/>
        </a:spcBef>
        <a:buFont typeface="Arial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843" indent="-1469555" algn="l" defTabSz="2351288" rtl="0" eaLnBrk="1" latinLnBrk="0" hangingPunct="1">
        <a:spcBef>
          <a:spcPct val="20000"/>
        </a:spcBef>
        <a:buFont typeface="Arial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8220" indent="-1175644" algn="l" defTabSz="2351288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509" indent="-1175644" algn="l" defTabSz="2351288" rtl="0" eaLnBrk="1" latinLnBrk="0" hangingPunct="1">
        <a:spcBef>
          <a:spcPct val="20000"/>
        </a:spcBef>
        <a:buFont typeface="Arial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797" indent="-1175644" algn="l" defTabSz="2351288" rtl="0" eaLnBrk="1" latinLnBrk="0" hangingPunct="1">
        <a:spcBef>
          <a:spcPct val="20000"/>
        </a:spcBef>
        <a:buFont typeface="Arial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1081634" y="6541740"/>
            <a:ext cx="20051477" cy="3890725"/>
          </a:xfrm>
          <a:prstGeom prst="roundRect">
            <a:avLst/>
          </a:prstGeom>
          <a:solidFill>
            <a:srgbClr val="FFFF00">
              <a:alpha val="50196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40349" y="7114826"/>
            <a:ext cx="18109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venir Book"/>
                <a:cs typeface="Avenir Book"/>
              </a:rPr>
              <a:t>Linguistic Niche Hypothesis</a:t>
            </a:r>
            <a:r>
              <a:rPr lang="en-US" sz="7200" dirty="0" smtClean="0">
                <a:latin typeface="Avenir Book"/>
                <a:cs typeface="Avenir Book"/>
              </a:rPr>
              <a:t>: Languages adapt to pressures in </a:t>
            </a:r>
            <a:r>
              <a:rPr lang="en-US" sz="7200" dirty="0" smtClean="0">
                <a:latin typeface="Avenir Book"/>
                <a:cs typeface="Avenir Book"/>
              </a:rPr>
              <a:t>their</a:t>
            </a:r>
            <a:r>
              <a:rPr lang="en-US" sz="7200" dirty="0">
                <a:latin typeface="Avenir Book"/>
                <a:cs typeface="Avenir Book"/>
              </a:rPr>
              <a:t> </a:t>
            </a:r>
            <a:r>
              <a:rPr lang="en-US" sz="7200" dirty="0" smtClean="0">
                <a:latin typeface="Avenir Book"/>
                <a:cs typeface="Avenir Book"/>
              </a:rPr>
              <a:t>environment.</a:t>
            </a:r>
          </a:p>
          <a:p>
            <a:r>
              <a:rPr lang="en-US" sz="3600" dirty="0" smtClean="0">
                <a:latin typeface="Avenir Book"/>
                <a:cs typeface="Avenir Book"/>
              </a:rPr>
              <a:t>(</a:t>
            </a:r>
            <a:r>
              <a:rPr lang="en-US" sz="3600" dirty="0" err="1">
                <a:latin typeface="Avenir Book"/>
                <a:cs typeface="Avenir Book"/>
              </a:rPr>
              <a:t>Lupyan</a:t>
            </a:r>
            <a:r>
              <a:rPr lang="en-US" sz="3600" dirty="0">
                <a:latin typeface="Avenir Book"/>
                <a:cs typeface="Avenir Book"/>
              </a:rPr>
              <a:t> &amp; Dale, 2010; Wray &amp; Grace, </a:t>
            </a:r>
            <a:r>
              <a:rPr lang="en-US" sz="3600" dirty="0" smtClean="0">
                <a:latin typeface="Avenir Book"/>
                <a:cs typeface="Avenir Book"/>
              </a:rPr>
              <a:t>2007).</a:t>
            </a:r>
            <a:endParaRPr lang="en-US" sz="3600" dirty="0">
              <a:latin typeface="Avenir Book"/>
              <a:cs typeface="Avenir Book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440933" y="6599688"/>
            <a:ext cx="25879278" cy="237025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662602" y="-211695"/>
            <a:ext cx="55465642" cy="5786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0349" y="572561"/>
            <a:ext cx="45410997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5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Synthesizing </a:t>
            </a:r>
            <a:r>
              <a:rPr lang="en-US" sz="125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Evidence </a:t>
            </a:r>
            <a:r>
              <a:rPr lang="en-US" sz="125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for the Linguistic Niche Hypothesis</a:t>
            </a:r>
          </a:p>
          <a:p>
            <a:pPr>
              <a:lnSpc>
                <a:spcPct val="70000"/>
              </a:lnSpc>
            </a:pPr>
            <a:endParaRPr lang="en-US" sz="11500" b="1" dirty="0" smtClean="0">
              <a:solidFill>
                <a:schemeClr val="bg1"/>
              </a:solidFill>
              <a:latin typeface="Serif"/>
              <a:cs typeface="Serif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0745" y="2969812"/>
            <a:ext cx="4058770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Molly Lewis and Michael C. Frank, Stanford University</a:t>
            </a:r>
          </a:p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Serif"/>
                <a:cs typeface="Serif"/>
              </a:rPr>
              <a:t>=</a:t>
            </a:r>
            <a:endParaRPr lang="en-US" sz="9600" dirty="0">
              <a:solidFill>
                <a:schemeClr val="bg1"/>
              </a:solidFill>
              <a:latin typeface="Serif"/>
              <a:cs typeface="Serif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05383" y="21922805"/>
            <a:ext cx="406233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Arial"/>
              <a:buChar char="•"/>
            </a:pPr>
            <a:endParaRPr lang="en-US" sz="6600" b="1" dirty="0" smtClean="0">
              <a:latin typeface="Avenir Book"/>
              <a:cs typeface="Avenir Book"/>
            </a:endParaRPr>
          </a:p>
          <a:p>
            <a:pPr marL="3494288" lvl="1" indent="-1143000">
              <a:buFont typeface="Arial"/>
              <a:buChar char="•"/>
            </a:pPr>
            <a:endParaRPr lang="en-US" sz="6600" b="1" dirty="0" smtClean="0">
              <a:latin typeface="Avenir Book"/>
              <a:cs typeface="Avenir Book"/>
            </a:endParaRPr>
          </a:p>
          <a:p>
            <a:r>
              <a:rPr lang="en-US" sz="6600" b="1" dirty="0" smtClean="0">
                <a:latin typeface="Avenir Book"/>
                <a:cs typeface="Avenir Book"/>
              </a:rPr>
              <a:t>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136083" y="11079418"/>
            <a:ext cx="19942577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Analysis 1</a:t>
            </a:r>
            <a:r>
              <a:rPr lang="en-US" sz="5400" b="1" dirty="0" smtClean="0">
                <a:latin typeface="Avenir Book" charset="0"/>
                <a:ea typeface="Avenir Book" charset="0"/>
                <a:cs typeface="Avenir Book" charset="0"/>
              </a:rPr>
              <a:t>: Predicting each language variable with each environment variable</a:t>
            </a:r>
          </a:p>
          <a:p>
            <a:pPr marL="857250" indent="-857250">
              <a:buFont typeface="Arial" charset="0"/>
              <a:buChar char="•"/>
            </a:pP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Aggregate datasets with environmental (</a:t>
            </a:r>
            <a:r>
              <a:rPr lang="en-US" sz="5400" i="1" dirty="0" smtClean="0"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 = 8) and linguistic variables (</a:t>
            </a:r>
            <a:r>
              <a:rPr lang="en-US" sz="5400" i="1" dirty="0" smtClean="0">
                <a:latin typeface="Avenir Book" charset="0"/>
                <a:ea typeface="Avenir Book" charset="0"/>
                <a:cs typeface="Avenir Book" charset="0"/>
              </a:rPr>
              <a:t>n </a:t>
            </a: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= 6).</a:t>
            </a:r>
          </a:p>
          <a:p>
            <a:pPr marL="857250" indent="-857250">
              <a:buFont typeface="Arial" charset="0"/>
              <a:buChar char="•"/>
            </a:pPr>
            <a:r>
              <a:rPr lang="en-US" sz="5400" dirty="0"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inear </a:t>
            </a:r>
            <a:r>
              <a:rPr lang="en-US" sz="5400" dirty="0">
                <a:latin typeface="Avenir Book" charset="0"/>
                <a:ea typeface="Avenir Book" charset="0"/>
                <a:cs typeface="Avenir Book" charset="0"/>
              </a:rPr>
              <a:t>mixed-effects </a:t>
            </a: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regression </a:t>
            </a: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(Jaeger, et al., 2011)</a:t>
            </a:r>
          </a:p>
          <a:p>
            <a:pPr marL="857250" indent="-857250">
              <a:buFont typeface="Arial" charset="0"/>
              <a:buChar char="•"/>
            </a:pPr>
            <a:endParaRPr lang="en-US" sz="6000" b="1" i="1" dirty="0" smtClean="0">
              <a:latin typeface="Avenir Book"/>
              <a:cs typeface="Avenir Book"/>
            </a:endParaRPr>
          </a:p>
          <a:p>
            <a:pPr marL="857250" indent="-857250">
              <a:buFont typeface="Arial" charset="0"/>
              <a:buChar char="•"/>
            </a:pPr>
            <a:endParaRPr lang="en-US" sz="6000" b="1" i="1" dirty="0" smtClean="0">
              <a:latin typeface="Avenir Book"/>
              <a:cs typeface="Avenir Book"/>
            </a:endParaRPr>
          </a:p>
          <a:p>
            <a:pPr marL="857250" indent="-857250">
              <a:buFont typeface="Arial" charset="0"/>
              <a:buChar char="•"/>
            </a:pPr>
            <a:endParaRPr lang="en-US" sz="6000" b="1" dirty="0" smtClean="0">
              <a:latin typeface="Avenir Book"/>
              <a:cs typeface="Avenir Book"/>
            </a:endParaRPr>
          </a:p>
          <a:p>
            <a:pPr marL="1143000" indent="-1143000">
              <a:buFont typeface="Arial"/>
              <a:buChar char="•"/>
            </a:pPr>
            <a:endParaRPr lang="en-US" sz="6600" b="1" dirty="0" smtClean="0">
              <a:latin typeface="Avenir Book"/>
              <a:cs typeface="Avenir Book"/>
            </a:endParaRPr>
          </a:p>
          <a:p>
            <a:pPr marL="3494288" lvl="1" indent="-1143000">
              <a:buFont typeface="Arial"/>
              <a:buChar char="•"/>
            </a:pPr>
            <a:endParaRPr lang="en-US" sz="6600" b="1" dirty="0" smtClean="0">
              <a:latin typeface="Avenir Book"/>
              <a:cs typeface="Avenir Book"/>
            </a:endParaRPr>
          </a:p>
          <a:p>
            <a:r>
              <a:rPr lang="en-US" sz="6600" b="1" dirty="0" smtClean="0">
                <a:latin typeface="Avenir Book"/>
                <a:cs typeface="Avenir Book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b="4104"/>
          <a:stretch/>
        </p:blipFill>
        <p:spPr>
          <a:xfrm>
            <a:off x="2257307" y="16099755"/>
            <a:ext cx="18214519" cy="14121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100" y="14714089"/>
            <a:ext cx="25127125" cy="16751415"/>
          </a:xfrm>
          <a:prstGeom prst="rect">
            <a:avLst/>
          </a:prstGeom>
        </p:spPr>
      </p:pic>
      <p:sp>
        <p:nvSpPr>
          <p:cNvPr id="49" name="Content Placeholder 1"/>
          <p:cNvSpPr txBox="1">
            <a:spLocks/>
          </p:cNvSpPr>
          <p:nvPr/>
        </p:nvSpPr>
        <p:spPr>
          <a:xfrm>
            <a:off x="23276997" y="7207321"/>
            <a:ext cx="27958896" cy="167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7200" b="1" dirty="0" smtClean="0"/>
              <a:t>Explore data: https://</a:t>
            </a:r>
            <a:r>
              <a:rPr lang="en-US" sz="7200" b="1" dirty="0" err="1" smtClean="0"/>
              <a:t>mlewis.shinyapps.io</a:t>
            </a:r>
            <a:r>
              <a:rPr lang="en-US" sz="7200" b="1" dirty="0" smtClean="0"/>
              <a:t>/</a:t>
            </a:r>
            <a:r>
              <a:rPr lang="en-US" sz="7200" b="1" dirty="0" err="1" smtClean="0"/>
              <a:t>lhnn</a:t>
            </a:r>
            <a:r>
              <a:rPr lang="en-US" sz="7200" b="1" dirty="0" smtClean="0"/>
              <a:t>/</a:t>
            </a:r>
            <a:endParaRPr lang="en-US" sz="7200" b="1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0144555" y="15619233"/>
            <a:ext cx="8175656" cy="1864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7200" b="1" dirty="0" smtClean="0"/>
              <a:t>Languages in cold, small communities are more complex.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517100" y="10201319"/>
            <a:ext cx="258792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Analysis 2</a:t>
            </a:r>
            <a:r>
              <a:rPr lang="en-US" sz="5400" b="1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5400" b="1" dirty="0" smtClean="0">
                <a:latin typeface="Avenir Book" charset="0"/>
                <a:ea typeface="Avenir Book" charset="0"/>
                <a:cs typeface="Avenir Book" charset="0"/>
              </a:rPr>
              <a:t>Principal </a:t>
            </a:r>
            <a:r>
              <a:rPr lang="en-US" sz="5400" b="1" dirty="0" smtClean="0">
                <a:latin typeface="Avenir Book" charset="0"/>
                <a:ea typeface="Avenir Book" charset="0"/>
                <a:cs typeface="Avenir Book" charset="0"/>
              </a:rPr>
              <a:t>component analysis</a:t>
            </a:r>
          </a:p>
          <a:p>
            <a:pPr marL="857250" indent="-857250">
              <a:buFont typeface="Arial" charset="0"/>
              <a:buChar char="•"/>
            </a:pP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Two principle components for environmental variables (69% of variance) and linguistic variables (70%)</a:t>
            </a:r>
          </a:p>
          <a:p>
            <a:pPr marL="857250" indent="-857250">
              <a:buFont typeface="Arial" charset="0"/>
              <a:buChar char="•"/>
            </a:pP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Predict ling. principle components with </a:t>
            </a:r>
            <a:r>
              <a:rPr lang="en-US" sz="5400" dirty="0" err="1" smtClean="0">
                <a:latin typeface="Avenir Book" charset="0"/>
                <a:ea typeface="Avenir Book" charset="0"/>
                <a:cs typeface="Avenir Book" charset="0"/>
              </a:rPr>
              <a:t>env</a:t>
            </a: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en-US" sz="5400" dirty="0">
                <a:latin typeface="Avenir Book" charset="0"/>
                <a:ea typeface="Avenir Book" charset="0"/>
                <a:cs typeface="Avenir Book" charset="0"/>
              </a:rPr>
              <a:t>p</a:t>
            </a: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rinciple </a:t>
            </a:r>
            <a:r>
              <a:rPr lang="en-US" sz="5400" dirty="0" smtClean="0">
                <a:latin typeface="Avenir Book" charset="0"/>
                <a:ea typeface="Avenir Book" charset="0"/>
                <a:cs typeface="Avenir Book" charset="0"/>
              </a:rPr>
              <a:t>components</a:t>
            </a:r>
            <a:endParaRPr lang="en-US" sz="6000" b="1" dirty="0" smtClean="0">
              <a:latin typeface="Avenir Book"/>
              <a:cs typeface="Avenir 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1959" y="31403158"/>
            <a:ext cx="194282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DATA SOURCES: 1. 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Lupyan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 &amp; Dale (2010).  2. </a:t>
            </a:r>
            <a:r>
              <a:rPr lang="de-DE" sz="3200" dirty="0" smtClean="0">
                <a:latin typeface="Avenir Book" charset="0"/>
                <a:ea typeface="Avenir Book" charset="0"/>
                <a:cs typeface="Avenir Book" charset="0"/>
              </a:rPr>
              <a:t>Bentz et al. (2015).  3. Moran</a:t>
            </a:r>
            <a:r>
              <a:rPr lang="de-DE" sz="3200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de-DE" sz="3200" dirty="0" err="1">
                <a:latin typeface="Avenir Book" charset="0"/>
                <a:ea typeface="Avenir Book" charset="0"/>
                <a:cs typeface="Avenir Book" charset="0"/>
              </a:rPr>
              <a:t>McCloy</a:t>
            </a:r>
            <a:r>
              <a:rPr lang="de-DE" sz="32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3200" dirty="0" smtClean="0">
                <a:latin typeface="Avenir Book" charset="0"/>
                <a:ea typeface="Avenir Book" charset="0"/>
                <a:cs typeface="Avenir Book" charset="0"/>
              </a:rPr>
              <a:t>&amp; Wright </a:t>
            </a:r>
            <a:r>
              <a:rPr lang="de-DE" sz="3200" dirty="0">
                <a:latin typeface="Avenir Book" charset="0"/>
                <a:ea typeface="Avenir Book" charset="0"/>
                <a:cs typeface="Avenir Book" charset="0"/>
              </a:rPr>
              <a:t>(2012</a:t>
            </a:r>
            <a:r>
              <a:rPr lang="de-DE" sz="3200" dirty="0" smtClean="0">
                <a:latin typeface="Avenir Book" charset="0"/>
                <a:ea typeface="Avenir Book" charset="0"/>
                <a:cs typeface="Avenir Book" charset="0"/>
              </a:rPr>
              <a:t>).             4. Lewis &amp; Frank </a:t>
            </a:r>
            <a:r>
              <a:rPr lang="de-DE" sz="3200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de-DE" sz="3200" dirty="0" smtClean="0">
                <a:latin typeface="Avenir Book" charset="0"/>
                <a:ea typeface="Avenir Book" charset="0"/>
                <a:cs typeface="Avenir Book" charset="0"/>
              </a:rPr>
              <a:t>2016).  5. Wichmann</a:t>
            </a:r>
            <a:r>
              <a:rPr lang="de-DE" sz="3200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de-DE" sz="3200" dirty="0" smtClean="0">
                <a:latin typeface="Avenir Book" charset="0"/>
                <a:ea typeface="Avenir Book" charset="0"/>
                <a:cs typeface="Avenir Book" charset="0"/>
              </a:rPr>
              <a:t>Rama, &amp; </a:t>
            </a:r>
            <a:r>
              <a:rPr lang="de-DE" sz="3200" dirty="0" err="1" smtClean="0">
                <a:latin typeface="Avenir Book" charset="0"/>
                <a:ea typeface="Avenir Book" charset="0"/>
                <a:cs typeface="Avenir Book" charset="0"/>
              </a:rPr>
              <a:t>Holman</a:t>
            </a:r>
            <a:r>
              <a:rPr lang="de-DE" sz="32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3200" dirty="0">
                <a:latin typeface="Avenir Book" charset="0"/>
                <a:ea typeface="Avenir Book" charset="0"/>
                <a:cs typeface="Avenir Book" charset="0"/>
              </a:rPr>
              <a:t>(2014).  </a:t>
            </a:r>
            <a:endParaRPr lang="en-US" sz="3200" b="1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8543" y="30250157"/>
            <a:ext cx="6280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Environment variables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024762" y="23033264"/>
            <a:ext cx="5389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latin typeface="Arial" charset="0"/>
                <a:ea typeface="Arial" charset="0"/>
                <a:cs typeface="Arial" charset="0"/>
              </a:rPr>
              <a:t>Linguistic variables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1" y="1606135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1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3729" y="1606990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1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15610" y="16079139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1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23437" y="1608837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1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5938" y="1606990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1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294747" y="16085213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1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74702" y="16085213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1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20754" y="1608837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Hebrew" charset="-79"/>
                <a:ea typeface="Arial Hebrew" charset="-79"/>
                <a:cs typeface="Arial Hebrew" charset="-79"/>
              </a:rPr>
              <a:t>2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 rot="5400000">
            <a:off x="19449561" y="18659091"/>
            <a:ext cx="93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(1)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 rot="5400000">
            <a:off x="19764793" y="20979574"/>
            <a:ext cx="93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 rot="5400000">
            <a:off x="19785575" y="23187152"/>
            <a:ext cx="93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Hebrew" charset="-79"/>
                <a:ea typeface="Arial Hebrew" charset="-79"/>
                <a:cs typeface="Arial Hebrew" charset="-79"/>
              </a:rPr>
              <a:t>2</a:t>
            </a:r>
            <a:endParaRPr lang="en-US" sz="2800" dirty="0" smtClean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19711171" y="25374203"/>
            <a:ext cx="93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 rot="5400000">
            <a:off x="19764793" y="27610032"/>
            <a:ext cx="93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9770797" y="29729811"/>
            <a:ext cx="93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89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18051</TotalTime>
  <Words>220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Hebrew</vt:lpstr>
      <vt:lpstr>Avenir Book</vt:lpstr>
      <vt:lpstr>Calibri</vt:lpstr>
      <vt:lpstr>Serif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Microsoft Office User</cp:lastModifiedBy>
  <cp:revision>66</cp:revision>
  <dcterms:created xsi:type="dcterms:W3CDTF">2015-03-07T23:26:20Z</dcterms:created>
  <dcterms:modified xsi:type="dcterms:W3CDTF">2016-08-07T23:55:20Z</dcterms:modified>
</cp:coreProperties>
</file>