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2794238" cy="302672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36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9DA4"/>
    <a:srgbClr val="3D6FBC"/>
    <a:srgbClr val="8B1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334" autoAdjust="0"/>
    <p:restoredTop sz="96396" autoAdjust="0"/>
  </p:normalViewPr>
  <p:slideViewPr>
    <p:cSldViewPr>
      <p:cViewPr>
        <p:scale>
          <a:sx n="54" d="100"/>
          <a:sy n="54" d="100"/>
        </p:scale>
        <p:origin x="-80" y="-80"/>
      </p:cViewPr>
      <p:guideLst>
        <p:guide orient="horz" pos="4879"/>
        <p:guide pos="11352"/>
        <p:guide pos="6298"/>
        <p:guide pos="10871"/>
        <p:guide pos="15444"/>
        <p:guide pos="20017"/>
        <p:guide pos="20499"/>
        <p:guide pos="6779"/>
        <p:guide pos="2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6DC-C187-F046-9506-8C8FA277869C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AC3E-ED3E-4444-AEF0-2AD12CAE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AC3E-ED3E-4444-AEF0-2AD12CAE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165" y="9403057"/>
            <a:ext cx="36375928" cy="64866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8310" y="17150872"/>
            <a:ext cx="29957618" cy="7736138"/>
          </a:xfrm>
        </p:spPr>
        <p:txBody>
          <a:bodyPr/>
          <a:lstStyle>
            <a:lvl1pPr marL="0" indent="0" algn="ctr">
              <a:buNone/>
              <a:defRPr/>
            </a:lvl1pPr>
            <a:lvl2pPr marL="457053" indent="0" algn="ctr">
              <a:buNone/>
              <a:defRPr/>
            </a:lvl2pPr>
            <a:lvl3pPr marL="914106" indent="0" algn="ctr">
              <a:buNone/>
              <a:defRPr/>
            </a:lvl3pPr>
            <a:lvl4pPr marL="1371159" indent="0" algn="ctr">
              <a:buNone/>
              <a:defRPr/>
            </a:lvl4pPr>
            <a:lvl5pPr marL="1828212" indent="0" algn="ctr">
              <a:buNone/>
              <a:defRPr/>
            </a:lvl5pPr>
            <a:lvl6pPr marL="2285265" indent="0" algn="ctr">
              <a:buNone/>
              <a:defRPr/>
            </a:lvl6pPr>
            <a:lvl7pPr marL="2742318" indent="0" algn="ctr">
              <a:buNone/>
              <a:defRPr/>
            </a:lvl7pPr>
            <a:lvl8pPr marL="3199371" indent="0" algn="ctr">
              <a:buNone/>
              <a:defRPr/>
            </a:lvl8pPr>
            <a:lvl9pPr marL="365642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E28B6-6A20-2A45-B5D4-03DB7F52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E76D-AF04-8447-81CF-B3FDA8E5D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2144" y="2691592"/>
            <a:ext cx="9092950" cy="242126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1226" y="2691592"/>
            <a:ext cx="27082793" cy="24212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34C2A-C0E4-B343-973A-A851005F5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3E17-47EA-944B-AC54-8F361D4F5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7" y="19449828"/>
            <a:ext cx="36375928" cy="60108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7" y="12828853"/>
            <a:ext cx="36375928" cy="662096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3" indent="0">
              <a:buNone/>
              <a:defRPr sz="1800"/>
            </a:lvl2pPr>
            <a:lvl3pPr marL="914106" indent="0">
              <a:buNone/>
              <a:defRPr sz="1600"/>
            </a:lvl3pPr>
            <a:lvl4pPr marL="1371159" indent="0">
              <a:buNone/>
              <a:defRPr sz="1400"/>
            </a:lvl4pPr>
            <a:lvl5pPr marL="1828212" indent="0">
              <a:buNone/>
              <a:defRPr sz="1400"/>
            </a:lvl5pPr>
            <a:lvl6pPr marL="2285265" indent="0">
              <a:buNone/>
              <a:defRPr sz="1400"/>
            </a:lvl6pPr>
            <a:lvl7pPr marL="2742318" indent="0">
              <a:buNone/>
              <a:defRPr sz="1400"/>
            </a:lvl7pPr>
            <a:lvl8pPr marL="3199371" indent="0">
              <a:buNone/>
              <a:defRPr sz="1400"/>
            </a:lvl8pPr>
            <a:lvl9pPr marL="365642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3DCF-BEDE-E243-8D5D-F18859F7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1219" y="8743302"/>
            <a:ext cx="18086839" cy="181609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96180" y="8743302"/>
            <a:ext cx="18088904" cy="181609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54DB7-E486-B444-938B-5B6AE05C0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35" y="1211508"/>
            <a:ext cx="38513989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32" y="6775697"/>
            <a:ext cx="18908219" cy="28229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3" indent="0">
              <a:buNone/>
              <a:defRPr sz="2000" b="1"/>
            </a:lvl2pPr>
            <a:lvl3pPr marL="914106" indent="0">
              <a:buNone/>
              <a:defRPr sz="1800" b="1"/>
            </a:lvl3pPr>
            <a:lvl4pPr marL="1371159" indent="0">
              <a:buNone/>
              <a:defRPr sz="1600" b="1"/>
            </a:lvl4pPr>
            <a:lvl5pPr marL="1828212" indent="0">
              <a:buNone/>
              <a:defRPr sz="1600" b="1"/>
            </a:lvl5pPr>
            <a:lvl6pPr marL="2285265" indent="0">
              <a:buNone/>
              <a:defRPr sz="1600" b="1"/>
            </a:lvl6pPr>
            <a:lvl7pPr marL="2742318" indent="0">
              <a:buNone/>
              <a:defRPr sz="1600" b="1"/>
            </a:lvl7pPr>
            <a:lvl8pPr marL="3199371" indent="0">
              <a:buNone/>
              <a:defRPr sz="1600" b="1"/>
            </a:lvl8pPr>
            <a:lvl9pPr marL="365642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132" y="9598656"/>
            <a:ext cx="18908219" cy="174384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9704" y="6775697"/>
            <a:ext cx="18914410" cy="28229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3" indent="0">
              <a:buNone/>
              <a:defRPr sz="2000" b="1"/>
            </a:lvl2pPr>
            <a:lvl3pPr marL="914106" indent="0">
              <a:buNone/>
              <a:defRPr sz="1800" b="1"/>
            </a:lvl3pPr>
            <a:lvl4pPr marL="1371159" indent="0">
              <a:buNone/>
              <a:defRPr sz="1600" b="1"/>
            </a:lvl4pPr>
            <a:lvl5pPr marL="1828212" indent="0">
              <a:buNone/>
              <a:defRPr sz="1600" b="1"/>
            </a:lvl5pPr>
            <a:lvl6pPr marL="2285265" indent="0">
              <a:buNone/>
              <a:defRPr sz="1600" b="1"/>
            </a:lvl6pPr>
            <a:lvl7pPr marL="2742318" indent="0">
              <a:buNone/>
              <a:defRPr sz="1600" b="1"/>
            </a:lvl7pPr>
            <a:lvl8pPr marL="3199371" indent="0">
              <a:buNone/>
              <a:defRPr sz="1600" b="1"/>
            </a:lvl8pPr>
            <a:lvl9pPr marL="365642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9704" y="9598656"/>
            <a:ext cx="18914410" cy="174384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E1C61-1AE2-9148-8E8B-A7FE8DCB9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503BB-3D4A-184A-83E9-A9D7A59A9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7B58-7397-4441-B425-19061AE9E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36" y="1205672"/>
            <a:ext cx="14079008" cy="512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0946" y="1205672"/>
            <a:ext cx="23923168" cy="25831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136" y="6333416"/>
            <a:ext cx="14079008" cy="20703657"/>
          </a:xfrm>
        </p:spPr>
        <p:txBody>
          <a:bodyPr/>
          <a:lstStyle>
            <a:lvl1pPr marL="0" indent="0">
              <a:buNone/>
              <a:defRPr sz="1400"/>
            </a:lvl1pPr>
            <a:lvl2pPr marL="457053" indent="0">
              <a:buNone/>
              <a:defRPr sz="1200"/>
            </a:lvl2pPr>
            <a:lvl3pPr marL="914106" indent="0">
              <a:buNone/>
              <a:defRPr sz="1000"/>
            </a:lvl3pPr>
            <a:lvl4pPr marL="1371159" indent="0">
              <a:buNone/>
              <a:defRPr sz="900"/>
            </a:lvl4pPr>
            <a:lvl5pPr marL="1828212" indent="0">
              <a:buNone/>
              <a:defRPr sz="900"/>
            </a:lvl5pPr>
            <a:lvl6pPr marL="2285265" indent="0">
              <a:buNone/>
              <a:defRPr sz="900"/>
            </a:lvl6pPr>
            <a:lvl7pPr marL="2742318" indent="0">
              <a:buNone/>
              <a:defRPr sz="900"/>
            </a:lvl7pPr>
            <a:lvl8pPr marL="3199371" indent="0">
              <a:buNone/>
              <a:defRPr sz="900"/>
            </a:lvl8pPr>
            <a:lvl9pPr marL="365642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0BBA7-024D-D342-8D90-B2EBB4F46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152" y="21186810"/>
            <a:ext cx="25677368" cy="2501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152" y="2704735"/>
            <a:ext cx="25677368" cy="18159489"/>
          </a:xfrm>
        </p:spPr>
        <p:txBody>
          <a:bodyPr/>
          <a:lstStyle>
            <a:lvl1pPr marL="0" indent="0">
              <a:buNone/>
              <a:defRPr sz="3200"/>
            </a:lvl1pPr>
            <a:lvl2pPr marL="457053" indent="0">
              <a:buNone/>
              <a:defRPr sz="2800"/>
            </a:lvl2pPr>
            <a:lvl3pPr marL="914106" indent="0">
              <a:buNone/>
              <a:defRPr sz="2400"/>
            </a:lvl3pPr>
            <a:lvl4pPr marL="1371159" indent="0">
              <a:buNone/>
              <a:defRPr sz="2000"/>
            </a:lvl4pPr>
            <a:lvl5pPr marL="1828212" indent="0">
              <a:buNone/>
              <a:defRPr sz="2000"/>
            </a:lvl5pPr>
            <a:lvl6pPr marL="2285265" indent="0">
              <a:buNone/>
              <a:defRPr sz="2000"/>
            </a:lvl6pPr>
            <a:lvl7pPr marL="2742318" indent="0">
              <a:buNone/>
              <a:defRPr sz="2000"/>
            </a:lvl7pPr>
            <a:lvl8pPr marL="3199371" indent="0">
              <a:buNone/>
              <a:defRPr sz="2000"/>
            </a:lvl8pPr>
            <a:lvl9pPr marL="365642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152" y="23688645"/>
            <a:ext cx="25677368" cy="3551325"/>
          </a:xfrm>
        </p:spPr>
        <p:txBody>
          <a:bodyPr/>
          <a:lstStyle>
            <a:lvl1pPr marL="0" indent="0">
              <a:buNone/>
              <a:defRPr sz="1400"/>
            </a:lvl1pPr>
            <a:lvl2pPr marL="457053" indent="0">
              <a:buNone/>
              <a:defRPr sz="1200"/>
            </a:lvl2pPr>
            <a:lvl3pPr marL="914106" indent="0">
              <a:buNone/>
              <a:defRPr sz="1000"/>
            </a:lvl3pPr>
            <a:lvl4pPr marL="1371159" indent="0">
              <a:buNone/>
              <a:defRPr sz="900"/>
            </a:lvl4pPr>
            <a:lvl5pPr marL="1828212" indent="0">
              <a:buNone/>
              <a:defRPr sz="900"/>
            </a:lvl5pPr>
            <a:lvl6pPr marL="2285265" indent="0">
              <a:buNone/>
              <a:defRPr sz="900"/>
            </a:lvl6pPr>
            <a:lvl7pPr marL="2742318" indent="0">
              <a:buNone/>
              <a:defRPr sz="900"/>
            </a:lvl7pPr>
            <a:lvl8pPr marL="3199371" indent="0">
              <a:buNone/>
              <a:defRPr sz="900"/>
            </a:lvl8pPr>
            <a:lvl9pPr marL="365642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F4CDE-FD2F-7D45-BA90-39208C2F4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0630" y="2691592"/>
            <a:ext cx="36374748" cy="504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156" tIns="218076" rIns="436156" bIns="218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0630" y="8743296"/>
            <a:ext cx="36374748" cy="1816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156" tIns="218076" rIns="436156" bIns="218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10630" y="27575683"/>
            <a:ext cx="8915466" cy="202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6156" tIns="218076" rIns="436156" bIns="218076" numCol="1" anchor="t" anchorCtr="0" compatLnSpc="1">
            <a:prstTxWarp prst="textNoShape">
              <a:avLst/>
            </a:prstTxWarp>
          </a:bodyPr>
          <a:lstStyle>
            <a:lvl1pPr>
              <a:defRPr sz="6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2072" y="27575683"/>
            <a:ext cx="13551863" cy="202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6156" tIns="218076" rIns="436156" bIns="218076" numCol="1" anchor="t" anchorCtr="0" compatLnSpc="1">
            <a:prstTxWarp prst="textNoShape">
              <a:avLst/>
            </a:prstTxWarp>
          </a:bodyPr>
          <a:lstStyle>
            <a:lvl1pPr algn="ctr">
              <a:defRPr sz="6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69912" y="27575683"/>
            <a:ext cx="8915466" cy="202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6156" tIns="218076" rIns="436156" bIns="218076" numCol="1" anchor="t" anchorCtr="0" compatLnSpc="1">
            <a:prstTxWarp prst="textNoShape">
              <a:avLst/>
            </a:prstTxWarp>
          </a:bodyPr>
          <a:lstStyle>
            <a:lvl1pPr algn="r">
              <a:defRPr sz="6700"/>
            </a:lvl1pPr>
          </a:lstStyle>
          <a:p>
            <a:pPr>
              <a:defRPr/>
            </a:pPr>
            <a:fld id="{F8AAF4F8-14CC-FC46-A4E2-6A5411BA5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0863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360863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  <a:ea typeface="ＭＳ Ｐゴシック" pitchFamily="-65" charset="-128"/>
          <a:cs typeface="ＭＳ Ｐゴシック" pitchFamily="-65" charset="-128"/>
        </a:defRPr>
      </a:lvl2pPr>
      <a:lvl3pPr algn="ctr" defTabSz="4360863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  <a:ea typeface="ＭＳ Ｐゴシック" pitchFamily="-65" charset="-128"/>
          <a:cs typeface="ＭＳ Ｐゴシック" pitchFamily="-65" charset="-128"/>
        </a:defRPr>
      </a:lvl3pPr>
      <a:lvl4pPr algn="ctr" defTabSz="4360863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  <a:ea typeface="ＭＳ Ｐゴシック" pitchFamily="-65" charset="-128"/>
          <a:cs typeface="ＭＳ Ｐゴシック" pitchFamily="-65" charset="-128"/>
        </a:defRPr>
      </a:lvl4pPr>
      <a:lvl5pPr algn="ctr" defTabSz="4360863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  <a:ea typeface="ＭＳ Ｐゴシック" pitchFamily="-65" charset="-128"/>
          <a:cs typeface="ＭＳ Ｐゴシック" pitchFamily="-65" charset="-128"/>
        </a:defRPr>
      </a:lvl5pPr>
      <a:lvl6pPr marL="457053" algn="ctr" defTabSz="4361047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</a:defRPr>
      </a:lvl6pPr>
      <a:lvl7pPr marL="914106" algn="ctr" defTabSz="4361047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</a:defRPr>
      </a:lvl7pPr>
      <a:lvl8pPr marL="1371159" algn="ctr" defTabSz="4361047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</a:defRPr>
      </a:lvl8pPr>
      <a:lvl9pPr marL="1828212" algn="ctr" defTabSz="4361047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-83" charset="0"/>
        </a:defRPr>
      </a:lvl9pPr>
    </p:titleStyle>
    <p:bodyStyle>
      <a:lvl1pPr marL="1635125" indent="-1635125" algn="l" defTabSz="4360863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543300" indent="-1362075" algn="l" defTabSz="4360863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83" charset="-128"/>
        </a:defRPr>
      </a:lvl2pPr>
      <a:lvl3pPr marL="5449888" indent="-1089025" algn="l" defTabSz="4360863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83" charset="-128"/>
        </a:defRPr>
      </a:lvl3pPr>
      <a:lvl4pPr marL="7632700" indent="-1090613" algn="l" defTabSz="4360863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ea typeface="ＭＳ Ｐゴシック" pitchFamily="-83" charset="-128"/>
        </a:defRPr>
      </a:lvl4pPr>
      <a:lvl5pPr marL="9813925" indent="-1089025" algn="l" defTabSz="4360863" rtl="0" eaLnBrk="0" fontAlgn="base" hangingPunct="0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pitchFamily="-83" charset="-128"/>
        </a:defRPr>
      </a:lvl5pPr>
      <a:lvl6pPr marL="10270998" indent="-1090262" algn="l" defTabSz="4361047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pitchFamily="-83" charset="-128"/>
        </a:defRPr>
      </a:lvl6pPr>
      <a:lvl7pPr marL="10728051" indent="-1090262" algn="l" defTabSz="4361047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pitchFamily="-83" charset="-128"/>
        </a:defRPr>
      </a:lvl7pPr>
      <a:lvl8pPr marL="11185104" indent="-1090262" algn="l" defTabSz="4361047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pitchFamily="-83" charset="-128"/>
        </a:defRPr>
      </a:lvl8pPr>
      <a:lvl9pPr marL="11642156" indent="-1090262" algn="l" defTabSz="4361047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pitchFamily="-83" charset="-128"/>
        </a:defRPr>
      </a:lvl9pPr>
    </p:bodyStyle>
    <p:otherStyle>
      <a:defPPr>
        <a:defRPr lang="en-US"/>
      </a:defPPr>
      <a:lvl1pPr marL="0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3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6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9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2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5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8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71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5" algn="l" defTabSz="4570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w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873126" y="5075237"/>
            <a:ext cx="40945593" cy="26136600"/>
            <a:chOff x="149485" y="4727575"/>
            <a:chExt cx="36745772" cy="28425917"/>
          </a:xfrm>
        </p:grpSpPr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54637" y="6073476"/>
              <a:ext cx="7727403" cy="27080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11" tIns="45705" rIns="91411" bIns="45705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en-US" dirty="0" smtClean="0">
                  <a:latin typeface="Avenir Book"/>
                  <a:ea typeface="Calibri" pitchFamily="-65" charset="0"/>
                  <a:cs typeface="Avenir Book"/>
                </a:rPr>
                <a:t>Mapping a word to its referent is an under-constrained learning problem.</a:t>
              </a:r>
            </a:p>
            <a:p>
              <a:pPr>
                <a:spcAft>
                  <a:spcPts val="0"/>
                </a:spcAft>
                <a:defRPr/>
              </a:pPr>
              <a:endParaRPr lang="en-US" dirty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dirty="0" smtClean="0">
                  <a:latin typeface="Avenir Book"/>
                  <a:ea typeface="Calibri" pitchFamily="-65" charset="0"/>
                  <a:cs typeface="Avenir Book"/>
                </a:rPr>
                <a:t>One of the mechanisms hypothesized to constrain the problem is a bias to map novel words to novel objects –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dirty="0" smtClean="0">
                  <a:latin typeface="Avenir Book"/>
                  <a:ea typeface="Calibri" pitchFamily="-65" charset="0"/>
                  <a:cs typeface="Avenir Book"/>
                </a:rPr>
                <a:t>termed the “</a:t>
              </a:r>
              <a:r>
                <a:rPr lang="en-US" u="sng" dirty="0" smtClean="0">
                  <a:latin typeface="Avenir Book"/>
                  <a:ea typeface="Calibri" pitchFamily="-65" charset="0"/>
                  <a:cs typeface="Avenir Book"/>
                </a:rPr>
                <a:t>Disambiguation effect</a:t>
              </a:r>
              <a:r>
                <a:rPr lang="en-US" dirty="0" smtClean="0">
                  <a:latin typeface="Avenir Book"/>
                  <a:ea typeface="Calibri" pitchFamily="-65" charset="0"/>
                  <a:cs typeface="Avenir Book"/>
                </a:rPr>
                <a:t>”.</a:t>
              </a:r>
            </a:p>
            <a:p>
              <a:pPr>
                <a:spcAft>
                  <a:spcPts val="0"/>
                </a:spcAft>
                <a:defRPr/>
              </a:pPr>
              <a:endParaRPr lang="en-US" dirty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dirty="0" smtClean="0">
                  <a:latin typeface="Avenir Book"/>
                  <a:ea typeface="Calibri" pitchFamily="-65" charset="0"/>
                  <a:cs typeface="Avenir Book"/>
                </a:rPr>
                <a:t>Two broad classes of theories exist to account for this effect. </a:t>
              </a:r>
            </a:p>
            <a:p>
              <a:pPr marL="1198563" lvl="1" indent="-742950"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US" b="1" dirty="0" smtClean="0">
                  <a:latin typeface="Avenir Book"/>
                  <a:ea typeface="Calibri" pitchFamily="-65" charset="0"/>
                  <a:cs typeface="Avenir Book"/>
                </a:rPr>
                <a:t>Mutual-Exclusivity Constraint </a:t>
              </a:r>
              <a:r>
                <a:rPr lang="en-US" sz="2800" dirty="0" smtClean="0">
                  <a:latin typeface="Avenir Book"/>
                  <a:ea typeface="Calibri" pitchFamily="-65" charset="0"/>
                  <a:cs typeface="Avenir Book"/>
                </a:rPr>
                <a:t>(e.g., </a:t>
              </a:r>
              <a:r>
                <a:rPr lang="en-US" sz="2800" dirty="0" err="1" smtClean="0">
                  <a:latin typeface="Avenir Book"/>
                  <a:ea typeface="Calibri" pitchFamily="-65" charset="0"/>
                  <a:cs typeface="Avenir Book"/>
                </a:rPr>
                <a:t>Markman</a:t>
              </a:r>
              <a:r>
                <a:rPr lang="en-US" sz="2800" dirty="0" smtClean="0">
                  <a:latin typeface="Avenir Book"/>
                  <a:ea typeface="Calibri" pitchFamily="-65" charset="0"/>
                  <a:cs typeface="Avenir Book"/>
                </a:rPr>
                <a:t> &amp; </a:t>
              </a:r>
              <a:r>
                <a:rPr lang="en-US" sz="2800" dirty="0" err="1" smtClean="0">
                  <a:latin typeface="Avenir Book"/>
                  <a:ea typeface="Calibri" pitchFamily="-65" charset="0"/>
                  <a:cs typeface="Avenir Book"/>
                </a:rPr>
                <a:t>Wachtel</a:t>
              </a:r>
              <a:r>
                <a:rPr lang="en-US" sz="2800" dirty="0" smtClean="0">
                  <a:latin typeface="Avenir Book"/>
                  <a:ea typeface="Calibri" pitchFamily="-65" charset="0"/>
                  <a:cs typeface="Avenir Book"/>
                </a:rPr>
                <a:t>, 1988)</a:t>
              </a:r>
              <a:endParaRPr lang="en-US" sz="2800" dirty="0">
                <a:latin typeface="Avenir Book"/>
                <a:ea typeface="Calibri" pitchFamily="-65" charset="0"/>
                <a:cs typeface="Avenir Book"/>
              </a:endParaRPr>
            </a:p>
            <a:p>
              <a:pPr lvl="3" indent="0">
                <a:spcAft>
                  <a:spcPts val="0"/>
                </a:spcAft>
                <a:defRPr/>
              </a:pPr>
              <a:r>
                <a:rPr lang="en-US" dirty="0" smtClean="0">
                  <a:latin typeface="Avenir Book"/>
                  <a:cs typeface="Avenir Book"/>
                </a:rPr>
                <a:t>Bias </a:t>
              </a:r>
              <a:r>
                <a:rPr lang="en-US" dirty="0">
                  <a:latin typeface="Avenir Book"/>
                  <a:cs typeface="Avenir Book"/>
                </a:rPr>
                <a:t>to consider only those lexicons that have a 1-1 mapping between words and </a:t>
              </a:r>
              <a:r>
                <a:rPr lang="en-US" dirty="0" smtClean="0">
                  <a:latin typeface="Avenir Book"/>
                  <a:cs typeface="Avenir Book"/>
                </a:rPr>
                <a:t>objects.</a:t>
              </a:r>
            </a:p>
            <a:p>
              <a:pPr marL="1198563" lvl="1" indent="-742950"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US" b="1" dirty="0" smtClean="0">
                  <a:latin typeface="Avenir Book"/>
                  <a:ea typeface="Calibri" pitchFamily="-65" charset="0"/>
                  <a:cs typeface="Avenir Book"/>
                </a:rPr>
                <a:t>Pragmatic inference account </a:t>
              </a:r>
              <a:r>
                <a:rPr lang="en-US" sz="2800" dirty="0" smtClean="0">
                  <a:latin typeface="Avenir Book"/>
                  <a:ea typeface="Calibri" pitchFamily="-65" charset="0"/>
                  <a:cs typeface="Avenir Book"/>
                </a:rPr>
                <a:t>(e.g., Clark, 1987)</a:t>
              </a:r>
              <a:endParaRPr lang="en-US" sz="2800" dirty="0">
                <a:latin typeface="Avenir Book"/>
                <a:ea typeface="Calibri" pitchFamily="-65" charset="0"/>
                <a:cs typeface="Avenir Book"/>
              </a:endParaRPr>
            </a:p>
            <a:p>
              <a:pPr lvl="3" indent="0">
                <a:spcAft>
                  <a:spcPts val="0"/>
                </a:spcAft>
                <a:defRPr/>
              </a:pPr>
              <a:r>
                <a:rPr lang="en-US" dirty="0">
                  <a:latin typeface="Avenir Book"/>
                  <a:cs typeface="Avenir Book"/>
                </a:rPr>
                <a:t>L</a:t>
              </a:r>
              <a:r>
                <a:rPr lang="en-US" dirty="0" smtClean="0">
                  <a:latin typeface="Avenir Book"/>
                  <a:cs typeface="Avenir Book"/>
                </a:rPr>
                <a:t>earners infer the speaker’s intent in the referential context, using basic principles of communication.</a:t>
              </a:r>
            </a:p>
            <a:p>
              <a:pPr lvl="1" indent="0"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 lvl="1" indent="0"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b="1" dirty="0" smtClean="0">
                  <a:latin typeface="Avenir Book"/>
                  <a:ea typeface="Calibri" pitchFamily="-65" charset="0"/>
                  <a:cs typeface="Avenir Book"/>
                </a:rPr>
                <a:t>Empirical tests of these theories reveal inconsistencies </a:t>
              </a:r>
              <a:r>
                <a:rPr lang="en-US" sz="2800" dirty="0" smtClean="0">
                  <a:latin typeface="Avenir Book"/>
                  <a:ea typeface="Calibri" pitchFamily="-65" charset="0"/>
                  <a:cs typeface="Avenir Book"/>
                </a:rPr>
                <a:t>(e.g. </a:t>
              </a:r>
              <a:r>
                <a:rPr lang="en-US" sz="2800" dirty="0" err="1" smtClean="0">
                  <a:latin typeface="Avenir Book"/>
                  <a:cs typeface="Avenir Book"/>
                </a:rPr>
                <a:t>Diesendruck</a:t>
              </a:r>
              <a:r>
                <a:rPr lang="en-US" sz="2800" dirty="0" smtClean="0">
                  <a:latin typeface="Avenir Book"/>
                  <a:cs typeface="Avenir Book"/>
                </a:rPr>
                <a:t> &amp; </a:t>
              </a:r>
              <a:r>
                <a:rPr lang="en-US" sz="2800" dirty="0" err="1" smtClean="0">
                  <a:latin typeface="Avenir Book"/>
                  <a:cs typeface="Avenir Book"/>
                </a:rPr>
                <a:t>Markson</a:t>
              </a:r>
              <a:r>
                <a:rPr lang="en-US" sz="2800" dirty="0" smtClean="0">
                  <a:latin typeface="Avenir Book"/>
                  <a:cs typeface="Avenir Book"/>
                </a:rPr>
                <a:t>, 2001; </a:t>
              </a:r>
              <a:r>
                <a:rPr lang="en-US" sz="2800" dirty="0" err="1">
                  <a:latin typeface="Avenir Book"/>
                  <a:cs typeface="Avenir Book"/>
                </a:rPr>
                <a:t>Preissler</a:t>
              </a:r>
              <a:r>
                <a:rPr lang="en-US" sz="2800" dirty="0">
                  <a:latin typeface="Avenir Book"/>
                  <a:cs typeface="Avenir Book"/>
                </a:rPr>
                <a:t> </a:t>
              </a:r>
              <a:r>
                <a:rPr lang="en-US" sz="2800" dirty="0" smtClean="0">
                  <a:latin typeface="Avenir Book"/>
                  <a:cs typeface="Avenir Book"/>
                </a:rPr>
                <a:t>&amp; Carey, 2005).</a:t>
              </a:r>
            </a:p>
            <a:p>
              <a:pPr>
                <a:spcAft>
                  <a:spcPts val="0"/>
                </a:spcAft>
                <a:defRPr/>
              </a:pPr>
              <a:endParaRPr lang="en-US" sz="2800" dirty="0">
                <a:latin typeface="Avenir Book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sz="2800" dirty="0" smtClean="0">
                <a:latin typeface="Avenir Book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sz="4400" b="1" u="sng" dirty="0" smtClean="0">
                  <a:solidFill>
                    <a:srgbClr val="000000"/>
                  </a:solidFill>
                  <a:latin typeface="Avenir Book"/>
                  <a:cs typeface="Avenir Book"/>
                </a:rPr>
                <a:t>Proposal</a:t>
              </a:r>
              <a:r>
                <a:rPr lang="en-US" sz="4400" b="1" dirty="0" smtClean="0">
                  <a:solidFill>
                    <a:srgbClr val="000000"/>
                  </a:solidFill>
                  <a:latin typeface="Avenir Book"/>
                  <a:cs typeface="Avenir Book"/>
                </a:rPr>
                <a:t>:</a:t>
              </a:r>
              <a:endParaRPr lang="en-US" sz="4400" b="1" u="sng" dirty="0" smtClean="0">
                <a:solidFill>
                  <a:srgbClr val="000000"/>
                </a:solidFill>
                <a:latin typeface="Avenir Book"/>
                <a:cs typeface="Avenir Book"/>
              </a:endParaRPr>
            </a:p>
            <a:p>
              <a:pPr lvl="1">
                <a:spcAft>
                  <a:spcPts val="0"/>
                </a:spcAft>
                <a:defRPr/>
              </a:pPr>
              <a:r>
                <a:rPr lang="en-US" sz="4400" dirty="0">
                  <a:latin typeface="Avenir Book"/>
                  <a:cs typeface="Avenir Book"/>
                </a:rPr>
                <a:t>Multiple classes of theories may be describing distinct, but complementary mechanisms, that jointly contribute to the disambiguation effect.</a:t>
              </a:r>
            </a:p>
            <a:p>
              <a:pPr>
                <a:spcAft>
                  <a:spcPts val="0"/>
                </a:spcAft>
                <a:defRPr/>
              </a:pPr>
              <a:endParaRPr lang="en-US" sz="2800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  <a:p>
              <a:pPr>
                <a:spcAft>
                  <a:spcPts val="0"/>
                </a:spcAft>
                <a:defRPr/>
              </a:pPr>
              <a:endParaRPr lang="en-US" dirty="0" smtClean="0"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3321" name="Rectangle 10"/>
            <p:cNvSpPr>
              <a:spLocks noChangeArrowheads="1"/>
            </p:cNvSpPr>
            <p:nvPr/>
          </p:nvSpPr>
          <p:spPr bwMode="auto">
            <a:xfrm>
              <a:off x="8629113" y="25529047"/>
              <a:ext cx="19512977" cy="911621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venir Book"/>
                  <a:ea typeface="Calibri" pitchFamily="-65" charset="0"/>
                  <a:cs typeface="Avenir Book"/>
                </a:rPr>
                <a:t>Discussion</a:t>
              </a:r>
            </a:p>
          </p:txBody>
        </p:sp>
        <p:sp>
          <p:nvSpPr>
            <p:cNvPr id="13320" name="Rectangle 10"/>
            <p:cNvSpPr>
              <a:spLocks noChangeArrowheads="1"/>
            </p:cNvSpPr>
            <p:nvPr/>
          </p:nvSpPr>
          <p:spPr bwMode="auto">
            <a:xfrm>
              <a:off x="18955114" y="4727575"/>
              <a:ext cx="17854248" cy="994493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venir Book"/>
                  <a:ea typeface="Calibri" pitchFamily="-65" charset="0"/>
                  <a:cs typeface="Avenir Book"/>
                </a:rPr>
                <a:t>Results</a:t>
              </a:r>
              <a:endParaRPr lang="en-US" b="1" dirty="0">
                <a:solidFill>
                  <a:schemeClr val="bg1"/>
                </a:solidFill>
                <a:latin typeface="Avenir Book"/>
                <a:ea typeface="Calibri" pitchFamily="-65" charset="0"/>
                <a:cs typeface="Avenir Book"/>
              </a:endParaRPr>
            </a:p>
          </p:txBody>
        </p:sp>
        <p:grpSp>
          <p:nvGrpSpPr>
            <p:cNvPr id="13356" name="Group 39"/>
            <p:cNvGrpSpPr>
              <a:grpSpLocks noChangeAspect="1"/>
            </p:cNvGrpSpPr>
            <p:nvPr/>
          </p:nvGrpSpPr>
          <p:grpSpPr bwMode="auto">
            <a:xfrm>
              <a:off x="16559644" y="6651504"/>
              <a:ext cx="407959" cy="1017990"/>
              <a:chOff x="15755044" y="7645400"/>
              <a:chExt cx="323850" cy="863600"/>
            </a:xfrm>
          </p:grpSpPr>
          <p:pic>
            <p:nvPicPr>
              <p:cNvPr id="13360" name="Picture 52" descr="biox_logo copy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755044" y="7645400"/>
                <a:ext cx="32385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61" name="Picture 53" descr="biox_logo copy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755044" y="7645400"/>
                <a:ext cx="32385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330" name="Text Box 31"/>
            <p:cNvSpPr txBox="1">
              <a:spLocks noChangeArrowheads="1"/>
            </p:cNvSpPr>
            <p:nvPr/>
          </p:nvSpPr>
          <p:spPr bwMode="auto">
            <a:xfrm>
              <a:off x="28665657" y="26109169"/>
              <a:ext cx="8229600" cy="6527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1" tIns="45705" rIns="91411" bIns="45705">
              <a:prstTxWarp prst="textNoShape">
                <a:avLst/>
              </a:prstTxWarp>
              <a:spAutoFit/>
            </a:bodyPr>
            <a:lstStyle/>
            <a:p>
              <a:pPr indent="-457200"/>
              <a:endParaRPr lang="en-US" sz="3200" dirty="0" smtClean="0"/>
            </a:p>
            <a:p>
              <a:pPr indent="-457200"/>
              <a:r>
                <a:rPr lang="en-US" sz="2400" dirty="0">
                  <a:latin typeface="Avenir Book"/>
                  <a:cs typeface="Avenir Book"/>
                </a:rPr>
                <a:t>Clark, E. (1987). The principle of contrast: A constraint </a:t>
              </a:r>
              <a:r>
                <a:rPr lang="en-US" sz="2400" dirty="0" smtClean="0">
                  <a:latin typeface="Avenir Book"/>
                  <a:cs typeface="Avenir Book"/>
                </a:rPr>
                <a:t>on</a:t>
              </a:r>
            </a:p>
            <a:p>
              <a:pPr indent="-457200"/>
              <a:r>
                <a:rPr lang="en-US" sz="2400" dirty="0" smtClean="0">
                  <a:latin typeface="Avenir Book"/>
                  <a:cs typeface="Avenir Book"/>
                </a:rPr>
                <a:t>	language </a:t>
              </a:r>
              <a:r>
                <a:rPr lang="en-US" sz="2400" dirty="0">
                  <a:latin typeface="Avenir Book"/>
                  <a:cs typeface="Avenir Book"/>
                </a:rPr>
                <a:t>acquisition. </a:t>
              </a:r>
              <a:r>
                <a:rPr lang="en-US" sz="2400" i="1" dirty="0">
                  <a:latin typeface="Avenir Book"/>
                  <a:cs typeface="Avenir Book"/>
                </a:rPr>
                <a:t>Mechanisms of Language </a:t>
              </a:r>
              <a:r>
                <a:rPr lang="en-US" sz="2400" i="1" dirty="0" smtClean="0">
                  <a:latin typeface="Avenir Book"/>
                  <a:cs typeface="Avenir Book"/>
                </a:rPr>
                <a:t>	Acquisition</a:t>
              </a:r>
              <a:r>
                <a:rPr lang="en-US" sz="2400" i="1" dirty="0">
                  <a:latin typeface="Avenir Book"/>
                  <a:cs typeface="Avenir Book"/>
                </a:rPr>
                <a:t>. Hillsdale, NJ: Erlbaum</a:t>
              </a:r>
              <a:r>
                <a:rPr lang="en-US" sz="2400" dirty="0" smtClean="0">
                  <a:latin typeface="Avenir Book"/>
                  <a:cs typeface="Avenir Book"/>
                </a:rPr>
                <a:t>.</a:t>
              </a:r>
            </a:p>
            <a:p>
              <a:pPr indent="-457200"/>
              <a:r>
                <a:rPr lang="en-US" sz="2400" dirty="0" err="1">
                  <a:latin typeface="Avenir Book"/>
                  <a:cs typeface="Avenir Book"/>
                </a:rPr>
                <a:t>Diesendruck</a:t>
              </a:r>
              <a:r>
                <a:rPr lang="en-US" sz="2400" dirty="0">
                  <a:latin typeface="Avenir Book"/>
                  <a:cs typeface="Avenir Book"/>
                </a:rPr>
                <a:t>, G., &amp; </a:t>
              </a:r>
              <a:r>
                <a:rPr lang="en-US" sz="2400" dirty="0" err="1">
                  <a:latin typeface="Avenir Book"/>
                  <a:cs typeface="Avenir Book"/>
                </a:rPr>
                <a:t>Markson</a:t>
              </a:r>
              <a:r>
                <a:rPr lang="en-US" sz="2400" dirty="0">
                  <a:latin typeface="Avenir Book"/>
                  <a:cs typeface="Avenir Book"/>
                </a:rPr>
                <a:t>, L. (2001). Children’s </a:t>
              </a:r>
              <a:r>
                <a:rPr lang="en-US" sz="2400" dirty="0" smtClean="0">
                  <a:latin typeface="Avenir Book"/>
                  <a:cs typeface="Avenir Book"/>
                </a:rPr>
                <a:t>avoidance </a:t>
              </a:r>
              <a:r>
                <a:rPr lang="en-US" sz="2400" dirty="0">
                  <a:latin typeface="Avenir Book"/>
                  <a:cs typeface="Avenir Book"/>
                </a:rPr>
                <a:t>of </a:t>
              </a:r>
              <a:r>
                <a:rPr lang="en-US" sz="2400" dirty="0" smtClean="0">
                  <a:latin typeface="Avenir Book"/>
                  <a:cs typeface="Avenir Book"/>
                </a:rPr>
                <a:t>	lexical </a:t>
              </a:r>
              <a:r>
                <a:rPr lang="en-US" sz="2400" dirty="0">
                  <a:latin typeface="Avenir Book"/>
                  <a:cs typeface="Avenir Book"/>
                </a:rPr>
                <a:t>overlap: A pragmatic account. </a:t>
              </a:r>
              <a:r>
                <a:rPr lang="en-US" sz="2400" i="1" dirty="0" smtClean="0">
                  <a:latin typeface="Avenir Book"/>
                  <a:cs typeface="Avenir Book"/>
                </a:rPr>
                <a:t>Developmental 	Psychology</a:t>
              </a:r>
              <a:r>
                <a:rPr lang="en-US" sz="2400" dirty="0">
                  <a:latin typeface="Avenir Book"/>
                  <a:cs typeface="Avenir Book"/>
                </a:rPr>
                <a:t>, </a:t>
              </a:r>
              <a:r>
                <a:rPr lang="en-US" sz="2400" i="1" dirty="0">
                  <a:latin typeface="Avenir Book"/>
                  <a:cs typeface="Avenir Book"/>
                </a:rPr>
                <a:t>37</a:t>
              </a:r>
              <a:r>
                <a:rPr lang="en-US" sz="2400" dirty="0">
                  <a:latin typeface="Avenir Book"/>
                  <a:cs typeface="Avenir Book"/>
                </a:rPr>
                <a:t>, 630. </a:t>
              </a:r>
              <a:endParaRPr lang="en-US" sz="2400" dirty="0">
                <a:latin typeface="Avenir Book"/>
                <a:cs typeface="Avenir Book"/>
              </a:endParaRPr>
            </a:p>
            <a:p>
              <a:pPr indent="-457200"/>
              <a:r>
                <a:rPr lang="en-US" sz="2400" dirty="0" err="1" smtClean="0">
                  <a:latin typeface="Avenir Book"/>
                  <a:cs typeface="Avenir Book"/>
                </a:rPr>
                <a:t>Markman</a:t>
              </a:r>
              <a:r>
                <a:rPr lang="en-US" sz="2400" dirty="0">
                  <a:latin typeface="Avenir Book"/>
                  <a:cs typeface="Avenir Book"/>
                </a:rPr>
                <a:t>, E., &amp; </a:t>
              </a:r>
              <a:r>
                <a:rPr lang="en-US" sz="2400" dirty="0" err="1">
                  <a:latin typeface="Avenir Book"/>
                  <a:cs typeface="Avenir Book"/>
                </a:rPr>
                <a:t>Wachtel</a:t>
              </a:r>
              <a:r>
                <a:rPr lang="en-US" sz="2400" dirty="0">
                  <a:latin typeface="Avenir Book"/>
                  <a:cs typeface="Avenir Book"/>
                </a:rPr>
                <a:t>, G. (1988). Children’s use of mutual </a:t>
              </a:r>
              <a:r>
                <a:rPr lang="en-US" sz="2400" dirty="0" smtClean="0">
                  <a:latin typeface="Avenir Book"/>
                  <a:cs typeface="Avenir Book"/>
                </a:rPr>
                <a:t>	exclusivity </a:t>
              </a:r>
              <a:r>
                <a:rPr lang="en-US" sz="2400" dirty="0">
                  <a:latin typeface="Avenir Book"/>
                  <a:cs typeface="Avenir Book"/>
                </a:rPr>
                <a:t>to constrain the meanings of words. </a:t>
              </a:r>
              <a:r>
                <a:rPr lang="en-US" sz="2400" i="1" dirty="0">
                  <a:latin typeface="Avenir Book"/>
                  <a:cs typeface="Avenir Book"/>
                </a:rPr>
                <a:t>Cognitive </a:t>
              </a:r>
              <a:r>
                <a:rPr lang="en-US" sz="2400" i="1" dirty="0" smtClean="0">
                  <a:latin typeface="Avenir Book"/>
                  <a:cs typeface="Avenir Book"/>
                </a:rPr>
                <a:t>	Psychology</a:t>
              </a:r>
              <a:r>
                <a:rPr lang="en-US" sz="2400" dirty="0">
                  <a:latin typeface="Avenir Book"/>
                  <a:cs typeface="Avenir Book"/>
                </a:rPr>
                <a:t>, </a:t>
              </a:r>
              <a:r>
                <a:rPr lang="en-US" sz="2400" i="1" dirty="0">
                  <a:latin typeface="Avenir Book"/>
                  <a:cs typeface="Avenir Book"/>
                </a:rPr>
                <a:t>20</a:t>
              </a:r>
              <a:r>
                <a:rPr lang="en-US" sz="2400" dirty="0">
                  <a:latin typeface="Avenir Book"/>
                  <a:cs typeface="Avenir Book"/>
                </a:rPr>
                <a:t>, 121–157</a:t>
              </a:r>
              <a:r>
                <a:rPr lang="en-US" sz="2400" dirty="0" smtClean="0">
                  <a:latin typeface="Avenir Book"/>
                  <a:cs typeface="Avenir Book"/>
                </a:rPr>
                <a:t>.</a:t>
              </a:r>
            </a:p>
            <a:p>
              <a:pPr indent="-457200"/>
              <a:r>
                <a:rPr lang="en-US" sz="2400" dirty="0" err="1">
                  <a:latin typeface="Avenir Book"/>
                  <a:cs typeface="Avenir Book"/>
                </a:rPr>
                <a:t>Preissler</a:t>
              </a:r>
              <a:r>
                <a:rPr lang="en-US" sz="2400" dirty="0">
                  <a:latin typeface="Avenir Book"/>
                  <a:cs typeface="Avenir Book"/>
                </a:rPr>
                <a:t>, M., &amp; Carey, S. (2005). The role of inferences about </a:t>
              </a:r>
              <a:r>
                <a:rPr lang="en-US" sz="2400" dirty="0" smtClean="0">
                  <a:latin typeface="Avenir Book"/>
                  <a:cs typeface="Avenir Book"/>
                </a:rPr>
                <a:t>	referential </a:t>
              </a:r>
              <a:r>
                <a:rPr lang="en-US" sz="2400" dirty="0">
                  <a:latin typeface="Avenir Book"/>
                  <a:cs typeface="Avenir Book"/>
                </a:rPr>
                <a:t>intent in word learning: Evidence from autism. </a:t>
              </a:r>
              <a:r>
                <a:rPr lang="en-US" sz="2400" dirty="0" smtClean="0">
                  <a:latin typeface="Avenir Book"/>
                  <a:cs typeface="Avenir Book"/>
                </a:rPr>
                <a:t>	</a:t>
              </a:r>
              <a:r>
                <a:rPr lang="en-US" sz="2400" i="1" dirty="0" smtClean="0">
                  <a:latin typeface="Avenir Book"/>
                  <a:cs typeface="Avenir Book"/>
                </a:rPr>
                <a:t>Cognition</a:t>
              </a:r>
              <a:r>
                <a:rPr lang="en-US" sz="2400" dirty="0">
                  <a:latin typeface="Avenir Book"/>
                  <a:cs typeface="Avenir Book"/>
                </a:rPr>
                <a:t>, </a:t>
              </a:r>
              <a:r>
                <a:rPr lang="en-US" sz="2400" i="1" dirty="0">
                  <a:latin typeface="Avenir Book"/>
                  <a:cs typeface="Avenir Book"/>
                </a:rPr>
                <a:t>97</a:t>
              </a:r>
              <a:r>
                <a:rPr lang="en-US" sz="2400" dirty="0">
                  <a:latin typeface="Avenir Book"/>
                  <a:cs typeface="Avenir Book"/>
                </a:rPr>
                <a:t>, B13–B23. </a:t>
              </a:r>
              <a:endParaRPr lang="en-US" sz="2400" dirty="0">
                <a:latin typeface="Avenir Book"/>
                <a:cs typeface="Avenir Book"/>
              </a:endParaRPr>
            </a:p>
            <a:p>
              <a:pPr indent="-457200"/>
              <a:r>
                <a:rPr lang="en-US" sz="3200" dirty="0" smtClean="0"/>
                <a:t> </a:t>
              </a:r>
              <a:endParaRPr lang="en-US" sz="3200" dirty="0"/>
            </a:p>
            <a:p>
              <a:pPr indent="-457200"/>
              <a:endParaRPr lang="en-US" sz="3200" dirty="0"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3335" name="Text Box 31"/>
            <p:cNvSpPr txBox="1">
              <a:spLocks noChangeArrowheads="1"/>
            </p:cNvSpPr>
            <p:nvPr/>
          </p:nvSpPr>
          <p:spPr bwMode="auto">
            <a:xfrm>
              <a:off x="8793730" y="26547438"/>
              <a:ext cx="19215934" cy="492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11" tIns="45705" rIns="91411" bIns="45705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venir Book"/>
                  <a:cs typeface="Avenir Book"/>
                </a:rPr>
                <a:t>Neither disambiguation mechanism, as instantiated, is necessary to create a bias, but either is sufficient</a:t>
              </a:r>
              <a:r>
                <a:rPr lang="en-US" dirty="0" smtClean="0">
                  <a:latin typeface="Avenir Book"/>
                  <a:cs typeface="Avenir Book"/>
                </a:rPr>
                <a:t>.</a:t>
              </a:r>
            </a:p>
            <a:p>
              <a:endParaRPr lang="en-US" dirty="0">
                <a:latin typeface="Avenir Book"/>
                <a:cs typeface="Avenir Book"/>
              </a:endParaRPr>
            </a:p>
            <a:p>
              <a:r>
                <a:rPr lang="en-US" dirty="0">
                  <a:latin typeface="Avenir Book"/>
                  <a:cs typeface="Avenir Book"/>
                </a:rPr>
                <a:t>Disambiguation is strongest when both mechanisms jointly contribute. </a:t>
              </a:r>
              <a:endParaRPr lang="en-US" dirty="0" smtClean="0">
                <a:latin typeface="Avenir Book"/>
                <a:cs typeface="Avenir Book"/>
              </a:endParaRPr>
            </a:p>
            <a:p>
              <a:endParaRPr lang="en-US" dirty="0">
                <a:latin typeface="Avenir Book"/>
                <a:cs typeface="Avenir Book"/>
              </a:endParaRPr>
            </a:p>
            <a:p>
              <a:r>
                <a:rPr lang="en-US" dirty="0">
                  <a:latin typeface="Avenir Book"/>
                  <a:cs typeface="Avenir Book"/>
                </a:rPr>
                <a:t>May be difficult to tease apart these two aspects </a:t>
              </a:r>
              <a:r>
                <a:rPr lang="en-US" dirty="0" smtClean="0">
                  <a:latin typeface="Avenir Book"/>
                  <a:cs typeface="Avenir Book"/>
                </a:rPr>
                <a:t>empirically (</a:t>
              </a:r>
              <a:r>
                <a:rPr lang="en-US" dirty="0">
                  <a:latin typeface="Avenir Book"/>
                  <a:cs typeface="Avenir Book"/>
                </a:rPr>
                <a:t>w</a:t>
              </a:r>
              <a:r>
                <a:rPr lang="en-US" dirty="0" smtClean="0">
                  <a:latin typeface="Avenir Book"/>
                  <a:cs typeface="Avenir Book"/>
                </a:rPr>
                <a:t>eights </a:t>
              </a:r>
              <a:r>
                <a:rPr lang="en-US" dirty="0">
                  <a:latin typeface="Avenir Book"/>
                  <a:cs typeface="Avenir Book"/>
                </a:rPr>
                <a:t>may vary across </a:t>
              </a:r>
              <a:r>
                <a:rPr lang="en-US" dirty="0" smtClean="0">
                  <a:latin typeface="Avenir Book"/>
                  <a:cs typeface="Avenir Book"/>
                </a:rPr>
                <a:t>tasks/individuals).</a:t>
              </a:r>
            </a:p>
            <a:p>
              <a:endParaRPr lang="en-US" dirty="0" smtClean="0">
                <a:latin typeface="Avenir Book"/>
                <a:cs typeface="Avenir Book"/>
              </a:endParaRPr>
            </a:p>
            <a:p>
              <a:r>
                <a:rPr lang="en-US" dirty="0" smtClean="0">
                  <a:latin typeface="Avenir Book"/>
                  <a:cs typeface="Avenir Book"/>
                </a:rPr>
                <a:t>Model provides a means to make precise quantitative predictions, with potential to resolve inconsistencies in the literature.</a:t>
              </a:r>
              <a:endParaRPr lang="en-US" dirty="0">
                <a:latin typeface="Avenir Book"/>
                <a:cs typeface="Avenir Book"/>
              </a:endParaRPr>
            </a:p>
          </p:txBody>
        </p:sp>
        <p:grpSp>
          <p:nvGrpSpPr>
            <p:cNvPr id="92" name="Group 39"/>
            <p:cNvGrpSpPr>
              <a:grpSpLocks noChangeAspect="1"/>
            </p:cNvGrpSpPr>
            <p:nvPr/>
          </p:nvGrpSpPr>
          <p:grpSpPr bwMode="auto">
            <a:xfrm>
              <a:off x="30199447" y="6651505"/>
              <a:ext cx="407959" cy="1017990"/>
              <a:chOff x="15755044" y="7645400"/>
              <a:chExt cx="323850" cy="863600"/>
            </a:xfrm>
          </p:grpSpPr>
          <p:pic>
            <p:nvPicPr>
              <p:cNvPr id="96" name="Picture 52" descr="biox_logo copy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755044" y="7645400"/>
                <a:ext cx="32385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7" name="Picture 53" descr="biox_logo copy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755044" y="7645400"/>
                <a:ext cx="32385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149485" y="5556319"/>
              <a:ext cx="8137709" cy="26022559"/>
            </a:xfrm>
            <a:prstGeom prst="rect">
              <a:avLst/>
            </a:prstGeom>
            <a:noFill/>
            <a:ln w="63500" cap="flat" cmpd="sng" algn="ctr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ln>
                    <a:solidFill>
                      <a:schemeClr val="bg2"/>
                    </a:solidFill>
                  </a:ln>
                  <a:noFill/>
                  <a:latin typeface="Avenir Book"/>
                  <a:ea typeface="Calibri" pitchFamily="-65" charset="0"/>
                  <a:cs typeface="Avenir Book"/>
                </a:rPr>
                <a:t> </a:t>
              </a:r>
              <a:endParaRPr lang="en-US" b="1" dirty="0">
                <a:ln>
                  <a:solidFill>
                    <a:schemeClr val="bg2"/>
                  </a:solidFill>
                </a:ln>
                <a:noFill/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90" name="Rectangle 10"/>
            <p:cNvSpPr>
              <a:spLocks noChangeArrowheads="1"/>
            </p:cNvSpPr>
            <p:nvPr/>
          </p:nvSpPr>
          <p:spPr bwMode="auto">
            <a:xfrm>
              <a:off x="8652621" y="5307696"/>
              <a:ext cx="9892188" cy="19806979"/>
            </a:xfrm>
            <a:prstGeom prst="rect">
              <a:avLst/>
            </a:prstGeom>
            <a:noFill/>
            <a:ln w="63500" cap="flat" cmpd="sng" algn="ctr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ln>
                  <a:solidFill>
                    <a:schemeClr val="bg2"/>
                  </a:solidFill>
                </a:ln>
                <a:noFill/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93" name="Rectangle 10"/>
            <p:cNvSpPr>
              <a:spLocks noChangeArrowheads="1"/>
            </p:cNvSpPr>
            <p:nvPr/>
          </p:nvSpPr>
          <p:spPr bwMode="auto">
            <a:xfrm>
              <a:off x="8629114" y="26291046"/>
              <a:ext cx="19489470" cy="5287831"/>
            </a:xfrm>
            <a:prstGeom prst="rect">
              <a:avLst/>
            </a:prstGeom>
            <a:noFill/>
            <a:ln w="63500" cap="flat" cmpd="sng" algn="ctr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ln>
                  <a:solidFill>
                    <a:schemeClr val="bg2"/>
                  </a:solidFill>
                </a:ln>
                <a:noFill/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94" name="Rectangle 10"/>
            <p:cNvSpPr>
              <a:spLocks noChangeArrowheads="1"/>
            </p:cNvSpPr>
            <p:nvPr/>
          </p:nvSpPr>
          <p:spPr bwMode="auto">
            <a:xfrm>
              <a:off x="28579762" y="26274917"/>
              <a:ext cx="8229600" cy="5303962"/>
            </a:xfrm>
            <a:prstGeom prst="rect">
              <a:avLst/>
            </a:prstGeom>
            <a:noFill/>
            <a:ln w="63500" cap="flat" cmpd="sng" algn="ctr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ln>
                    <a:solidFill>
                      <a:schemeClr val="bg2"/>
                    </a:solidFill>
                  </a:ln>
                  <a:noFill/>
                  <a:latin typeface="Avenir Book"/>
                  <a:ea typeface="Calibri" pitchFamily="-65" charset="0"/>
                  <a:cs typeface="Avenir Book"/>
                </a:rPr>
                <a:t> </a:t>
              </a:r>
              <a:endParaRPr lang="en-US" b="1" dirty="0">
                <a:ln>
                  <a:solidFill>
                    <a:schemeClr val="bg2"/>
                  </a:solidFill>
                </a:ln>
                <a:noFill/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3318" name="Rectangle 10"/>
            <p:cNvSpPr>
              <a:spLocks noChangeAspect="1" noChangeArrowheads="1"/>
            </p:cNvSpPr>
            <p:nvPr/>
          </p:nvSpPr>
          <p:spPr bwMode="auto">
            <a:xfrm>
              <a:off x="8629115" y="4727575"/>
              <a:ext cx="9915695" cy="994492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Avenir Book"/>
                  <a:ea typeface="Calibri" pitchFamily="-65" charset="0"/>
                  <a:cs typeface="Avenir Book"/>
                </a:rPr>
                <a:t>Method</a:t>
              </a:r>
              <a:endParaRPr lang="en-US" b="1" dirty="0">
                <a:solidFill>
                  <a:srgbClr val="FFFFFF"/>
                </a:solidFill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8552396" y="25529048"/>
              <a:ext cx="8274477" cy="914400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venir Book"/>
                  <a:ea typeface="Calibri" pitchFamily="-65" charset="0"/>
                  <a:cs typeface="Avenir Book"/>
                </a:rPr>
                <a:t>References</a:t>
              </a:r>
              <a:endParaRPr lang="en-US" b="1" dirty="0">
                <a:solidFill>
                  <a:schemeClr val="bg1"/>
                </a:solidFill>
                <a:latin typeface="Avenir Book"/>
                <a:ea typeface="Calibri" pitchFamily="-65" charset="0"/>
                <a:cs typeface="Avenir Book"/>
              </a:endParaRPr>
            </a:p>
          </p:txBody>
        </p:sp>
        <p:sp>
          <p:nvSpPr>
            <p:cNvPr id="13314" name="Rectangle 10"/>
            <p:cNvSpPr>
              <a:spLocks noChangeArrowheads="1"/>
            </p:cNvSpPr>
            <p:nvPr/>
          </p:nvSpPr>
          <p:spPr bwMode="auto">
            <a:xfrm>
              <a:off x="149485" y="4727575"/>
              <a:ext cx="8137709" cy="994493"/>
            </a:xfrm>
            <a:prstGeom prst="rect">
              <a:avLst/>
            </a:prstGeom>
            <a:solidFill>
              <a:schemeClr val="bg2"/>
            </a:solidFill>
            <a:ln w="63500" cap="flat" cmpd="sng" algn="ctr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Avenir Book"/>
                  <a:ea typeface="Calibri" pitchFamily="-65" charset="0"/>
                  <a:cs typeface="Avenir Book"/>
                </a:rPr>
                <a:t>Background</a:t>
              </a:r>
            </a:p>
          </p:txBody>
        </p:sp>
        <p:sp>
          <p:nvSpPr>
            <p:cNvPr id="191" name="Rectangle 10"/>
            <p:cNvSpPr>
              <a:spLocks noChangeArrowheads="1"/>
            </p:cNvSpPr>
            <p:nvPr/>
          </p:nvSpPr>
          <p:spPr bwMode="auto">
            <a:xfrm>
              <a:off x="18955114" y="5616575"/>
              <a:ext cx="17851868" cy="19498101"/>
            </a:xfrm>
            <a:prstGeom prst="rect">
              <a:avLst/>
            </a:prstGeom>
            <a:noFill/>
            <a:ln w="63500" cap="flat" cmpd="sng" algn="ctr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1" tIns="45705" rIns="91411" bIns="45705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ln>
                  <a:solidFill>
                    <a:schemeClr val="bg2"/>
                  </a:solidFill>
                </a:ln>
                <a:noFill/>
                <a:latin typeface="Avenir Book"/>
                <a:ea typeface="Calibri" pitchFamily="-65" charset="0"/>
                <a:cs typeface="Avenir Book"/>
              </a:endParaRPr>
            </a:p>
          </p:txBody>
        </p:sp>
      </p:grpSp>
      <p:pic>
        <p:nvPicPr>
          <p:cNvPr id="4" name="Picture 3" descr="Screen Shot 2013-08-20 at 12.1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26" y="7437437"/>
            <a:ext cx="7298242" cy="4419600"/>
          </a:xfrm>
          <a:prstGeom prst="rect">
            <a:avLst/>
          </a:prstGeom>
        </p:spPr>
      </p:pic>
      <p:pic>
        <p:nvPicPr>
          <p:cNvPr id="259" name="Picture 258" descr="tetatst.eps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319" y="18398280"/>
            <a:ext cx="9448800" cy="5041157"/>
          </a:xfrm>
          <a:prstGeom prst="rect">
            <a:avLst/>
          </a:prstGeom>
        </p:spPr>
      </p:pic>
      <p:pic>
        <p:nvPicPr>
          <p:cNvPr id="9" name="Picture 8" descr="lex_plotfi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243" y="6940353"/>
            <a:ext cx="19701876" cy="10174484"/>
          </a:xfrm>
          <a:prstGeom prst="rect">
            <a:avLst/>
          </a:prstGeom>
        </p:spPr>
      </p:pic>
      <p:pic>
        <p:nvPicPr>
          <p:cNvPr id="72" name="Picture 71" descr="babylogo_vector.ep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72" y="1288248"/>
            <a:ext cx="4388447" cy="2720189"/>
          </a:xfrm>
          <a:prstGeom prst="rect">
            <a:avLst/>
          </a:prstGeom>
        </p:spPr>
      </p:pic>
      <p:sp>
        <p:nvSpPr>
          <p:cNvPr id="13323" name="Text Box 5"/>
          <p:cNvSpPr txBox="1">
            <a:spLocks noChangeArrowheads="1"/>
          </p:cNvSpPr>
          <p:nvPr/>
        </p:nvSpPr>
        <p:spPr bwMode="auto">
          <a:xfrm>
            <a:off x="5318919" y="1265237"/>
            <a:ext cx="32596292" cy="110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5" rIns="91411" bIns="45705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latin typeface="Avenir Book"/>
                <a:cs typeface="Avenir Book"/>
              </a:rPr>
              <a:t>Modeling disambiguation in word learning </a:t>
            </a:r>
            <a:r>
              <a:rPr lang="en-US" sz="7200" b="1" dirty="0" smtClean="0">
                <a:latin typeface="Avenir Book"/>
                <a:cs typeface="Avenir Book"/>
              </a:rPr>
              <a:t>via multiple </a:t>
            </a:r>
            <a:r>
              <a:rPr lang="en-US" sz="7200" b="1" dirty="0">
                <a:latin typeface="Avenir Book"/>
                <a:cs typeface="Avenir Book"/>
              </a:rPr>
              <a:t>probabilistic </a:t>
            </a:r>
            <a:r>
              <a:rPr lang="en-US" sz="7200" b="1" dirty="0" smtClean="0">
                <a:latin typeface="Avenir Book"/>
                <a:cs typeface="Avenir Book"/>
              </a:rPr>
              <a:t>constraints</a:t>
            </a:r>
            <a:endParaRPr lang="en-US" sz="7200" b="1" dirty="0">
              <a:latin typeface="Avenir Book"/>
              <a:cs typeface="Avenir Book"/>
            </a:endParaRPr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15609009" y="2636837"/>
            <a:ext cx="11636460" cy="193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1" tIns="45705" rIns="91411" bIns="457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 smtClean="0">
                <a:latin typeface="Avenir Book"/>
                <a:ea typeface="Calibri" pitchFamily="-65" charset="0"/>
                <a:cs typeface="Avenir Book"/>
              </a:rPr>
              <a:t>Molly Lewis and </a:t>
            </a:r>
            <a:r>
              <a:rPr lang="en-US" sz="6000" dirty="0">
                <a:latin typeface="Avenir Book"/>
                <a:ea typeface="Calibri" pitchFamily="-65" charset="0"/>
                <a:cs typeface="Avenir Book"/>
              </a:rPr>
              <a:t>Michael C. </a:t>
            </a:r>
            <a:r>
              <a:rPr lang="en-US" sz="6000" dirty="0" smtClean="0">
                <a:latin typeface="Avenir Book"/>
                <a:ea typeface="Calibri" pitchFamily="-65" charset="0"/>
                <a:cs typeface="Avenir Book"/>
              </a:rPr>
              <a:t>Frank</a:t>
            </a:r>
          </a:p>
          <a:p>
            <a:pPr algn="ctr"/>
            <a:r>
              <a:rPr lang="en-US" sz="6000" dirty="0" smtClean="0">
                <a:latin typeface="Avenir Book"/>
                <a:ea typeface="Calibri" pitchFamily="-65" charset="0"/>
                <a:cs typeface="Avenir Book"/>
              </a:rPr>
              <a:t>Stanford </a:t>
            </a:r>
            <a:r>
              <a:rPr lang="en-US" sz="6000" dirty="0">
                <a:latin typeface="Avenir Book"/>
                <a:ea typeface="Calibri" pitchFamily="-65" charset="0"/>
                <a:cs typeface="Avenir Book"/>
              </a:rPr>
              <a:t>University</a:t>
            </a:r>
          </a:p>
        </p:txBody>
      </p:sp>
      <p:pic>
        <p:nvPicPr>
          <p:cNvPr id="13325" name="Picture 49" descr="SU_Seal_red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37319" y="960437"/>
            <a:ext cx="3566187" cy="294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8080" y="12487327"/>
            <a:ext cx="2198677" cy="1814246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4154810" y="10866437"/>
            <a:ext cx="139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Century"/>
                <a:cs typeface="Century"/>
              </a:rPr>
              <a:t> </a:t>
            </a:r>
            <a:r>
              <a:rPr lang="en-US" sz="5400" b="1" i="1" dirty="0" err="1" smtClean="0">
                <a:solidFill>
                  <a:srgbClr val="0000FF"/>
                </a:solidFill>
                <a:latin typeface="Avenir Book"/>
                <a:cs typeface="Avenir Book"/>
              </a:rPr>
              <a:t>zot</a:t>
            </a:r>
            <a:endParaRPr lang="en-US" sz="3200" b="1" i="1" dirty="0">
              <a:solidFill>
                <a:srgbClr val="0000FF"/>
              </a:solidFill>
              <a:latin typeface="Avenir Book"/>
              <a:cs typeface="Avenir Book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5126" y="12588794"/>
            <a:ext cx="2160619" cy="1782843"/>
          </a:xfrm>
          <a:prstGeom prst="rect">
            <a:avLst/>
          </a:prstGeom>
        </p:spPr>
      </p:pic>
      <p:cxnSp>
        <p:nvCxnSpPr>
          <p:cNvPr id="130" name="Straight Connector 129"/>
          <p:cNvCxnSpPr/>
          <p:nvPr/>
        </p:nvCxnSpPr>
        <p:spPr>
          <a:xfrm flipH="1">
            <a:off x="3562429" y="11863209"/>
            <a:ext cx="1187163" cy="62411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55326" y="6370637"/>
            <a:ext cx="663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latin typeface="Avenir Book"/>
                <a:cs typeface="Avenir Book"/>
              </a:rPr>
              <a:t>Hierarchical Bayesian Model</a:t>
            </a:r>
            <a:endParaRPr lang="en-US" sz="4000" b="1" u="sng" dirty="0">
              <a:latin typeface="Avenir Book"/>
              <a:cs typeface="Avenir Book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931526" y="12619037"/>
            <a:ext cx="8148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latin typeface="Avenir Book"/>
                <a:cs typeface="Avenir Book"/>
              </a:rPr>
              <a:t>Modeling the Disambiguation Task</a:t>
            </a:r>
            <a:endParaRPr lang="en-US" sz="4000" b="1" u="sng" dirty="0">
              <a:latin typeface="Avenir Book"/>
              <a:cs typeface="Avenir Book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541126" y="13284537"/>
            <a:ext cx="8290011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 Define space of 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lexicons</a:t>
            </a:r>
            <a:r>
              <a:rPr lang="en-US" i="1" dirty="0" smtClean="0">
                <a:solidFill>
                  <a:srgbClr val="000000"/>
                </a:solidFill>
                <a:latin typeface="Avenir Book"/>
                <a:cs typeface="Avenir Book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assuming    world 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with 2 words and 2 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objects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 Observe situations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0000"/>
              </a:solidFill>
              <a:latin typeface="Century"/>
              <a:cs typeface="Century"/>
            </a:endParaRPr>
          </a:p>
          <a:p>
            <a:endParaRPr lang="en-US" dirty="0">
              <a:solidFill>
                <a:srgbClr val="000000"/>
              </a:solidFill>
              <a:latin typeface="Century"/>
              <a:cs typeface="Century"/>
            </a:endParaRPr>
          </a:p>
          <a:p>
            <a:endParaRPr lang="en-US" dirty="0" smtClean="0">
              <a:solidFill>
                <a:srgbClr val="000000"/>
              </a:solidFill>
              <a:latin typeface="Century"/>
              <a:cs typeface="Century"/>
            </a:endParaRPr>
          </a:p>
          <a:p>
            <a:endParaRPr lang="en-US" dirty="0">
              <a:solidFill>
                <a:srgbClr val="000000"/>
              </a:solidFill>
              <a:latin typeface="Century"/>
              <a:cs typeface="Century"/>
            </a:endParaRPr>
          </a:p>
          <a:p>
            <a:endParaRPr lang="en-US" dirty="0" smtClean="0">
              <a:solidFill>
                <a:srgbClr val="000000"/>
              </a:solidFill>
              <a:latin typeface="Century"/>
              <a:cs typeface="Century"/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Determine the most likely lexicons, given situations (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u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sing 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Bayesian inference by exact enumeration)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14237809" y="16017116"/>
            <a:ext cx="1045737" cy="1363956"/>
          </a:xfrm>
          <a:prstGeom prst="roundRect">
            <a:avLst/>
          </a:prstGeom>
          <a:solidFill>
            <a:srgbClr val="CCFF66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"/>
              <a:cs typeface="Century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4493077" y="15971837"/>
            <a:ext cx="578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w1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2968976" y="15209837"/>
            <a:ext cx="3648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Avenir Book"/>
                <a:cs typeface="Avenir Book"/>
              </a:rPr>
              <a:t>Known-</a:t>
            </a:r>
            <a:r>
              <a:rPr lang="en-US" sz="2800" u="sng" dirty="0">
                <a:latin typeface="Avenir Book"/>
                <a:cs typeface="Avenir Book"/>
              </a:rPr>
              <a:t>W</a:t>
            </a:r>
            <a:r>
              <a:rPr lang="en-US" sz="2800" u="sng" dirty="0" smtClean="0">
                <a:latin typeface="Avenir Book"/>
                <a:cs typeface="Avenir Book"/>
              </a:rPr>
              <a:t>ord Training</a:t>
            </a:r>
            <a:endParaRPr lang="en-US" sz="2800" u="sng" dirty="0">
              <a:latin typeface="Avenir Book"/>
              <a:cs typeface="Avenir Book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4671092" y="16429037"/>
            <a:ext cx="96627" cy="898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14534222" y="16962437"/>
            <a:ext cx="53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o1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14691519" y="16948815"/>
            <a:ext cx="96627" cy="898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ounded Rectangle 245"/>
          <p:cNvSpPr/>
          <p:nvPr/>
        </p:nvSpPr>
        <p:spPr>
          <a:xfrm>
            <a:off x="18144484" y="16048037"/>
            <a:ext cx="1834892" cy="1363956"/>
          </a:xfrm>
          <a:prstGeom prst="roundRect">
            <a:avLst/>
          </a:prstGeom>
          <a:solidFill>
            <a:srgbClr val="99CCFF">
              <a:alpha val="3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  <a:latin typeface="Century"/>
              <a:cs typeface="Century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8821603" y="16011215"/>
            <a:ext cx="578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w2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9011023" y="16491615"/>
            <a:ext cx="96627" cy="898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18378748" y="16989175"/>
            <a:ext cx="53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o1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18544354" y="16969330"/>
            <a:ext cx="96627" cy="898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9362557" y="16961019"/>
            <a:ext cx="96627" cy="898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19196951" y="16988487"/>
            <a:ext cx="53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o2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7312376" y="15209837"/>
            <a:ext cx="3448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Avenir Book"/>
                <a:cs typeface="Avenir Book"/>
              </a:rPr>
              <a:t>Disambiguation Test</a:t>
            </a:r>
            <a:endParaRPr lang="en-US" sz="2800" u="sng" dirty="0">
              <a:latin typeface="Avenir Book"/>
              <a:cs typeface="Avenir Book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626726" y="19815115"/>
            <a:ext cx="851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latin typeface="Avenir Book"/>
                <a:cs typeface="Avenir Book"/>
              </a:rPr>
              <a:t>Instantiating a hierarchical constraint</a:t>
            </a:r>
            <a:endParaRPr lang="en-US" sz="4000" b="1" u="sng" dirty="0">
              <a:latin typeface="Avenir Book"/>
              <a:cs typeface="Avenir Book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1541126" y="20424715"/>
            <a:ext cx="1082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Impose 4 different constraints on lexicons:</a:t>
            </a:r>
          </a:p>
          <a:p>
            <a:pPr lvl="1" indent="0"/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(1) 1 word to 1 object</a:t>
            </a:r>
          </a:p>
          <a:p>
            <a:pPr lvl="1" indent="0"/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	(2) 1 word to many objects</a:t>
            </a:r>
          </a:p>
          <a:p>
            <a:pPr lvl="1" indent="0"/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(3) many words to 1object</a:t>
            </a:r>
          </a:p>
          <a:p>
            <a:pPr lvl="1" indent="0"/>
            <a:r>
              <a:rPr lang="en-US" dirty="0" smtClean="0">
                <a:solidFill>
                  <a:srgbClr val="000000"/>
                </a:solidFill>
                <a:latin typeface="Avenir Book"/>
                <a:cs typeface="Avenir Book"/>
              </a:rPr>
              <a:t> 	(4) null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2463919" y="6370637"/>
            <a:ext cx="1120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latin typeface="Avenir Book"/>
                <a:cs typeface="Avenir Book"/>
              </a:rPr>
              <a:t>Simulation #1: Disambiguation at multiple levels</a:t>
            </a:r>
            <a:endParaRPr lang="en-US" sz="4000" b="1" u="sng" dirty="0">
              <a:latin typeface="Avenir Book"/>
              <a:cs typeface="Avenir Book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2311519" y="1696243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venir Book"/>
                <a:cs typeface="Avenir Book"/>
              </a:rPr>
              <a:t>Simulation #2: Hierarchical Constraint as modified by experience</a:t>
            </a:r>
            <a:endParaRPr lang="en-US" sz="4000" b="1" u="sng" dirty="0">
              <a:latin typeface="Avenir Book"/>
              <a:cs typeface="Avenir Book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1836519" y="16962437"/>
            <a:ext cx="8266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latin typeface="Avenir Book"/>
                <a:cs typeface="Avenir Book"/>
              </a:rPr>
              <a:t>Simulation #3: Simple Probabilistic</a:t>
            </a:r>
          </a:p>
          <a:p>
            <a:r>
              <a:rPr lang="en-US" sz="4000" b="1" u="sng" dirty="0" smtClean="0">
                <a:latin typeface="Avenir Book"/>
                <a:cs typeface="Avenir Book"/>
              </a:rPr>
              <a:t> Route as modified by experience</a:t>
            </a:r>
            <a:endParaRPr lang="en-US" sz="4000" b="1" u="sng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88168" y="24517528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0" name="Picture 269" descr="test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-968" r="7666"/>
          <a:stretch/>
        </p:blipFill>
        <p:spPr>
          <a:xfrm>
            <a:off x="31150719" y="19060628"/>
            <a:ext cx="10297288" cy="3693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x4">
  <a:themeElements>
    <a:clrScheme name="3x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x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8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83" charset="0"/>
          </a:defRPr>
        </a:defPPr>
      </a:lstStyle>
    </a:lnDef>
  </a:objectDefaults>
  <a:extraClrSchemeLst>
    <a:extraClrScheme>
      <a:clrScheme name="3x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x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x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x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x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x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x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x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x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x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x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x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STORAGE:vas forms:POSTER Templates:ppt temps:3x4.pot</Template>
  <TotalTime>2866</TotalTime>
  <Words>362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3x4</vt:lpstr>
      <vt:lpstr>PowerPoint Presentation</vt:lpstr>
    </vt:vector>
  </TitlesOfParts>
  <Company>VAS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</dc:creator>
  <cp:lastModifiedBy>Molly</cp:lastModifiedBy>
  <cp:revision>47</cp:revision>
  <dcterms:created xsi:type="dcterms:W3CDTF">2013-07-24T20:03:28Z</dcterms:created>
  <dcterms:modified xsi:type="dcterms:W3CDTF">2013-08-21T11:39:23Z</dcterms:modified>
</cp:coreProperties>
</file>