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jpg" ContentType="image/png"/>
  <Default Extension="emf" ContentType="image/x-emf"/>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55" r:id="rId4"/>
  </p:sldMasterIdLst>
  <p:notesMasterIdLst>
    <p:notesMasterId r:id="rId26"/>
  </p:notesMasterIdLst>
  <p:sldIdLst>
    <p:sldId id="256" r:id="rId5"/>
    <p:sldId id="261" r:id="rId6"/>
    <p:sldId id="262" r:id="rId7"/>
    <p:sldId id="271" r:id="rId8"/>
    <p:sldId id="259" r:id="rId9"/>
    <p:sldId id="268" r:id="rId10"/>
    <p:sldId id="269" r:id="rId11"/>
    <p:sldId id="270" r:id="rId12"/>
    <p:sldId id="265" r:id="rId13"/>
    <p:sldId id="282" r:id="rId14"/>
    <p:sldId id="263" r:id="rId15"/>
    <p:sldId id="281" r:id="rId16"/>
    <p:sldId id="274" r:id="rId17"/>
    <p:sldId id="275" r:id="rId18"/>
    <p:sldId id="277" r:id="rId19"/>
    <p:sldId id="279" r:id="rId20"/>
    <p:sldId id="276" r:id="rId21"/>
    <p:sldId id="280" r:id="rId22"/>
    <p:sldId id="278" r:id="rId23"/>
    <p:sldId id="264" r:id="rId24"/>
    <p:sldId id="258" r:id="rId2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635" autoAdjust="0"/>
    <p:restoredTop sz="57119" autoAdjust="0"/>
  </p:normalViewPr>
  <p:slideViewPr>
    <p:cSldViewPr snapToGrid="0" snapToObjects="1">
      <p:cViewPr varScale="1">
        <p:scale>
          <a:sx n="65" d="100"/>
          <a:sy n="65" d="100"/>
        </p:scale>
        <p:origin x="-1288" y="-96"/>
      </p:cViewPr>
      <p:guideLst>
        <p:guide orient="horz" pos="2160"/>
        <p:guide pos="2880"/>
      </p:guideLst>
    </p:cSldViewPr>
  </p:slideViewPr>
  <p:notesTextViewPr>
    <p:cViewPr>
      <p:scale>
        <a:sx n="100" d="100"/>
        <a:sy n="100" d="100"/>
      </p:scale>
      <p:origin x="0" y="0"/>
    </p:cViewPr>
  </p:notesTextViewPr>
  <p:sorterViewPr>
    <p:cViewPr>
      <p:scale>
        <a:sx n="149" d="100"/>
        <a:sy n="149" d="100"/>
      </p:scale>
      <p:origin x="0" y="256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notesMaster" Target="notesMasters/notesMaster1.xml"/><Relationship Id="rId27" Type="http://schemas.openxmlformats.org/officeDocument/2006/relationships/printerSettings" Target="printerSettings/printerSettings1.bin"/><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0FA3DD7-BA70-CD40-A514-9A621C403D3C}" type="datetimeFigureOut">
              <a:rPr lang="en-US" smtClean="0"/>
              <a:t>12/10/13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1AAA667-BF14-E143-AAAC-745AEA5301FE}" type="slidenum">
              <a:rPr lang="en-US" smtClean="0"/>
              <a:t>‹#›</a:t>
            </a:fld>
            <a:endParaRPr lang="en-US"/>
          </a:p>
        </p:txBody>
      </p:sp>
    </p:spTree>
    <p:extLst>
      <p:ext uri="{BB962C8B-B14F-4D97-AF65-F5344CB8AC3E}">
        <p14:creationId xmlns:p14="http://schemas.microsoft.com/office/powerpoint/2010/main" val="199562072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a:t>
            </a:r>
            <a:r>
              <a:rPr lang="en-US" baseline="0" dirty="0" smtClean="0"/>
              <a:t> want to start by asking you to imagine that this flower on the left can have two rare mutations.</a:t>
            </a:r>
          </a:p>
          <a:p>
            <a:endParaRPr lang="en-US" baseline="0" dirty="0" smtClean="0"/>
          </a:p>
          <a:p>
            <a:r>
              <a:rPr lang="en-US" baseline="0" dirty="0" smtClean="0"/>
              <a:t>It might have blue petals, and, independently of this feature, it might have thorns. It also might be unlucky enough to have both mutations.</a:t>
            </a:r>
            <a:endParaRPr lang="en-US" dirty="0" smtClean="0"/>
          </a:p>
          <a:p>
            <a:endParaRPr lang="en-US" dirty="0" smtClean="0"/>
          </a:p>
          <a:p>
            <a:r>
              <a:rPr lang="en-US" dirty="0" smtClean="0"/>
              <a:t>Now</a:t>
            </a:r>
            <a:r>
              <a:rPr lang="en-US" baseline="0" dirty="0" smtClean="0"/>
              <a:t> imagine I showed you a flower with thorns and told you that it was a </a:t>
            </a:r>
            <a:r>
              <a:rPr lang="en-US" baseline="0" dirty="0" err="1" smtClean="0"/>
              <a:t>wug</a:t>
            </a:r>
            <a:r>
              <a:rPr lang="en-US" baseline="0" dirty="0" smtClean="0"/>
              <a:t>. </a:t>
            </a:r>
          </a:p>
          <a:p>
            <a:endParaRPr lang="en-US" baseline="0" dirty="0" smtClean="0"/>
          </a:p>
          <a:p>
            <a:r>
              <a:rPr lang="en-US" baseline="0" dirty="0" smtClean="0"/>
              <a:t>With this information, what could you tell me about the definition of </a:t>
            </a:r>
            <a:r>
              <a:rPr lang="en-US" b="1" baseline="0" dirty="0" err="1" smtClean="0"/>
              <a:t>wug</a:t>
            </a:r>
            <a:r>
              <a:rPr lang="en-US" baseline="0" dirty="0" smtClean="0"/>
              <a:t>?</a:t>
            </a:r>
            <a:endParaRPr lang="en-US" dirty="0" smtClean="0"/>
          </a:p>
          <a:p>
            <a:endParaRPr lang="en-US" baseline="0" dirty="0" smtClean="0"/>
          </a:p>
          <a:p>
            <a:r>
              <a:rPr lang="en-US" baseline="0" dirty="0" smtClean="0"/>
              <a:t>Both a narrow and a broad definition seem l</a:t>
            </a:r>
            <a:r>
              <a:rPr lang="en-US" dirty="0" smtClean="0"/>
              <a:t>ogically consistent. </a:t>
            </a:r>
            <a:r>
              <a:rPr lang="en-US" dirty="0" err="1" smtClean="0"/>
              <a:t>Wug</a:t>
            </a:r>
            <a:r>
              <a:rPr lang="en-US" baseline="0" dirty="0" smtClean="0"/>
              <a:t> could refer to flowers with </a:t>
            </a:r>
            <a:r>
              <a:rPr lang="en-US" i="1" baseline="0" dirty="0" smtClean="0"/>
              <a:t>just </a:t>
            </a:r>
            <a:r>
              <a:rPr lang="en-US" i="0" baseline="0" dirty="0" smtClean="0"/>
              <a:t>this one special feature, or it could refer to flowers with </a:t>
            </a:r>
            <a:r>
              <a:rPr lang="en-US" i="1" baseline="0" dirty="0" smtClean="0"/>
              <a:t>at least </a:t>
            </a:r>
            <a:r>
              <a:rPr lang="en-US" i="0" baseline="0" dirty="0" smtClean="0"/>
              <a:t>this special feature</a:t>
            </a:r>
            <a:endParaRPr lang="en-US" baseline="0" dirty="0" smtClean="0"/>
          </a:p>
          <a:p>
            <a:r>
              <a:rPr lang="en-US" baseline="0" dirty="0" smtClean="0"/>
              <a:t>          at this point, the meaning of “</a:t>
            </a:r>
            <a:r>
              <a:rPr lang="en-US" baseline="0" dirty="0" err="1" smtClean="0"/>
              <a:t>wug</a:t>
            </a:r>
            <a:r>
              <a:rPr lang="en-US" baseline="0" dirty="0" smtClean="0"/>
              <a:t>” is ambiguous: we’re not sure if the flower with blue petals and thorns would count as a </a:t>
            </a:r>
            <a:r>
              <a:rPr lang="en-US" baseline="0" dirty="0" err="1" smtClean="0"/>
              <a:t>wug</a:t>
            </a:r>
            <a:r>
              <a:rPr lang="en-US" baseline="0" dirty="0" smtClean="0"/>
              <a:t>.</a:t>
            </a:r>
          </a:p>
        </p:txBody>
      </p:sp>
      <p:sp>
        <p:nvSpPr>
          <p:cNvPr id="4" name="Slide Number Placeholder 3"/>
          <p:cNvSpPr>
            <a:spLocks noGrp="1"/>
          </p:cNvSpPr>
          <p:nvPr>
            <p:ph type="sldNum" sz="quarter" idx="10"/>
          </p:nvPr>
        </p:nvSpPr>
        <p:spPr/>
        <p:txBody>
          <a:bodyPr/>
          <a:lstStyle/>
          <a:p>
            <a:fld id="{91AAA667-BF14-E143-AAAC-745AEA5301FE}" type="slidenum">
              <a:rPr lang="en-US" smtClean="0"/>
              <a:t>2</a:t>
            </a:fld>
            <a:endParaRPr lang="en-US"/>
          </a:p>
        </p:txBody>
      </p:sp>
    </p:spTree>
    <p:extLst>
      <p:ext uri="{BB962C8B-B14F-4D97-AF65-F5344CB8AC3E}">
        <p14:creationId xmlns:p14="http://schemas.microsoft.com/office/powerpoint/2010/main" val="35025780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a:t>
            </a:r>
            <a:r>
              <a:rPr lang="en-US" baseline="0" dirty="0" smtClean="0"/>
              <a:t> are the results. Sadly enough none of these four conditions, nor context or speaker isolated, turned out to be statistically significant. </a:t>
            </a:r>
            <a:endParaRPr lang="en-US" dirty="0"/>
          </a:p>
        </p:txBody>
      </p:sp>
      <p:sp>
        <p:nvSpPr>
          <p:cNvPr id="4" name="Slide Number Placeholder 3"/>
          <p:cNvSpPr>
            <a:spLocks noGrp="1"/>
          </p:cNvSpPr>
          <p:nvPr>
            <p:ph type="sldNum" sz="quarter" idx="10"/>
          </p:nvPr>
        </p:nvSpPr>
        <p:spPr/>
        <p:txBody>
          <a:bodyPr/>
          <a:lstStyle/>
          <a:p>
            <a:fld id="{91AAA667-BF14-E143-AAAC-745AEA5301FE}" type="slidenum">
              <a:rPr lang="en-US" smtClean="0"/>
              <a:t>11</a:t>
            </a:fld>
            <a:endParaRPr lang="en-US"/>
          </a:p>
        </p:txBody>
      </p:sp>
    </p:spTree>
    <p:extLst>
      <p:ext uri="{BB962C8B-B14F-4D97-AF65-F5344CB8AC3E}">
        <p14:creationId xmlns:p14="http://schemas.microsoft.com/office/powerpoint/2010/main" val="36626278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two main ways</a:t>
            </a:r>
            <a:r>
              <a:rPr lang="en-US" baseline="0" dirty="0" smtClean="0"/>
              <a:t> in which these results differ from the expected results. </a:t>
            </a:r>
            <a:endParaRPr lang="en-US" dirty="0" smtClean="0"/>
          </a:p>
          <a:p>
            <a:r>
              <a:rPr lang="en-US" dirty="0" smtClean="0"/>
              <a:t>First: Neither of the context cases</a:t>
            </a:r>
            <a:r>
              <a:rPr lang="en-US" baseline="0" dirty="0" smtClean="0"/>
              <a:t> differed</a:t>
            </a:r>
            <a:endParaRPr lang="en-US" dirty="0" smtClean="0"/>
          </a:p>
          <a:p>
            <a:r>
              <a:rPr lang="en-US" dirty="0" smtClean="0"/>
              <a:t>Second: Neither</a:t>
            </a:r>
            <a:r>
              <a:rPr lang="en-US" baseline="0" dirty="0" smtClean="0"/>
              <a:t> of the speaker cases differed</a:t>
            </a:r>
            <a:endParaRPr lang="en-US" dirty="0" smtClean="0"/>
          </a:p>
          <a:p>
            <a:endParaRPr lang="en-US" dirty="0" smtClean="0"/>
          </a:p>
          <a:p>
            <a:r>
              <a:rPr lang="en-US" dirty="0" smtClean="0"/>
              <a:t>I will briefly</a:t>
            </a:r>
            <a:r>
              <a:rPr lang="en-US" baseline="0" dirty="0" smtClean="0"/>
              <a:t> speculate possible reasons for each</a:t>
            </a:r>
            <a:endParaRPr lang="en-US" dirty="0"/>
          </a:p>
        </p:txBody>
      </p:sp>
      <p:sp>
        <p:nvSpPr>
          <p:cNvPr id="4" name="Slide Number Placeholder 3"/>
          <p:cNvSpPr>
            <a:spLocks noGrp="1"/>
          </p:cNvSpPr>
          <p:nvPr>
            <p:ph type="sldNum" sz="quarter" idx="10"/>
          </p:nvPr>
        </p:nvSpPr>
        <p:spPr/>
        <p:txBody>
          <a:bodyPr/>
          <a:lstStyle/>
          <a:p>
            <a:fld id="{91AAA667-BF14-E143-AAAC-745AEA5301FE}" type="slidenum">
              <a:rPr lang="en-US" smtClean="0"/>
              <a:t>13</a:t>
            </a:fld>
            <a:endParaRPr lang="en-US"/>
          </a:p>
        </p:txBody>
      </p:sp>
    </p:spTree>
    <p:extLst>
      <p:ext uri="{BB962C8B-B14F-4D97-AF65-F5344CB8AC3E}">
        <p14:creationId xmlns:p14="http://schemas.microsoft.com/office/powerpoint/2010/main" val="36626278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First of all, participants weren’t sensitive to the sampling difference between No Speaker and Speaker trials in the Context cases. </a:t>
            </a:r>
          </a:p>
          <a:p>
            <a:endParaRPr lang="en-US" baseline="0" dirty="0" smtClean="0"/>
          </a:p>
          <a:p>
            <a:r>
              <a:rPr lang="en-US" baseline="0" dirty="0" smtClean="0"/>
              <a:t>This might be because it is difficult to set the origin of the sample in an experimental paradigm, where participants will assume that there is some “experimenter” with intentionality. Unlike in the real world, where someone could roll a die and see it turn up as green, it is difficult to convince a participant that something is truly randomly picked in a study.</a:t>
            </a:r>
            <a:endParaRPr lang="en-US" dirty="0"/>
          </a:p>
        </p:txBody>
      </p:sp>
      <p:sp>
        <p:nvSpPr>
          <p:cNvPr id="4" name="Slide Number Placeholder 3"/>
          <p:cNvSpPr>
            <a:spLocks noGrp="1"/>
          </p:cNvSpPr>
          <p:nvPr>
            <p:ph type="sldNum" sz="quarter" idx="10"/>
          </p:nvPr>
        </p:nvSpPr>
        <p:spPr/>
        <p:txBody>
          <a:bodyPr/>
          <a:lstStyle/>
          <a:p>
            <a:fld id="{91AAA667-BF14-E143-AAAC-745AEA5301FE}" type="slidenum">
              <a:rPr lang="en-US" smtClean="0"/>
              <a:t>14</a:t>
            </a:fld>
            <a:endParaRPr lang="en-US"/>
          </a:p>
        </p:txBody>
      </p:sp>
    </p:spTree>
    <p:extLst>
      <p:ext uri="{BB962C8B-B14F-4D97-AF65-F5344CB8AC3E}">
        <p14:creationId xmlns:p14="http://schemas.microsoft.com/office/powerpoint/2010/main" val="36626278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First of all, participants weren’t sensitive to the sampling difference between No Speaker and Speaker trials in the Context cases. </a:t>
            </a:r>
          </a:p>
          <a:p>
            <a:endParaRPr lang="en-US" baseline="0" dirty="0" smtClean="0"/>
          </a:p>
          <a:p>
            <a:r>
              <a:rPr lang="en-US" baseline="0" dirty="0" smtClean="0"/>
              <a:t>This might be because it is difficult to set the origin of the sample in an experimental paradigm, where participants will assume that there is some “experimenter” with intentionality. Unlike in the real world, where someone could roll a die and see it turn up as green, it is difficult to convince a participant that something is truly randomly picked in a study.</a:t>
            </a:r>
            <a:endParaRPr lang="en-US" dirty="0"/>
          </a:p>
        </p:txBody>
      </p:sp>
      <p:sp>
        <p:nvSpPr>
          <p:cNvPr id="4" name="Slide Number Placeholder 3"/>
          <p:cNvSpPr>
            <a:spLocks noGrp="1"/>
          </p:cNvSpPr>
          <p:nvPr>
            <p:ph type="sldNum" sz="quarter" idx="10"/>
          </p:nvPr>
        </p:nvSpPr>
        <p:spPr/>
        <p:txBody>
          <a:bodyPr/>
          <a:lstStyle/>
          <a:p>
            <a:fld id="{91AAA667-BF14-E143-AAAC-745AEA5301FE}" type="slidenum">
              <a:rPr lang="en-US" smtClean="0"/>
              <a:t>15</a:t>
            </a:fld>
            <a:endParaRPr lang="en-US"/>
          </a:p>
        </p:txBody>
      </p:sp>
    </p:spTree>
    <p:extLst>
      <p:ext uri="{BB962C8B-B14F-4D97-AF65-F5344CB8AC3E}">
        <p14:creationId xmlns:p14="http://schemas.microsoft.com/office/powerpoint/2010/main" val="36626278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First of all, participants weren’t sensitive to the sampling difference between No Speaker and Speaker trials in the Context cases. </a:t>
            </a:r>
          </a:p>
          <a:p>
            <a:endParaRPr lang="en-US" baseline="0" dirty="0" smtClean="0"/>
          </a:p>
          <a:p>
            <a:r>
              <a:rPr lang="en-US" baseline="0" dirty="0" smtClean="0"/>
              <a:t>This might be because it is difficult to set the origin of the sample in an experimental paradigm, where participants will assume that there is some “experimenter” with intentionality. Unlike in the real world, where someone could roll a die and see it turn up as green, it is difficult to convince a participant that something is truly randomly picked in a study.</a:t>
            </a:r>
            <a:endParaRPr lang="en-US" dirty="0"/>
          </a:p>
        </p:txBody>
      </p:sp>
      <p:sp>
        <p:nvSpPr>
          <p:cNvPr id="4" name="Slide Number Placeholder 3"/>
          <p:cNvSpPr>
            <a:spLocks noGrp="1"/>
          </p:cNvSpPr>
          <p:nvPr>
            <p:ph type="sldNum" sz="quarter" idx="10"/>
          </p:nvPr>
        </p:nvSpPr>
        <p:spPr/>
        <p:txBody>
          <a:bodyPr/>
          <a:lstStyle/>
          <a:p>
            <a:fld id="{91AAA667-BF14-E143-AAAC-745AEA5301FE}" type="slidenum">
              <a:rPr lang="en-US" smtClean="0"/>
              <a:t>16</a:t>
            </a:fld>
            <a:endParaRPr lang="en-US"/>
          </a:p>
        </p:txBody>
      </p:sp>
    </p:spTree>
    <p:extLst>
      <p:ext uri="{BB962C8B-B14F-4D97-AF65-F5344CB8AC3E}">
        <p14:creationId xmlns:p14="http://schemas.microsoft.com/office/powerpoint/2010/main" val="36626278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Second of all, </a:t>
            </a:r>
            <a:r>
              <a:rPr lang="en-US" baseline="0" dirty="0" smtClean="0"/>
              <a:t>regardless of context, participants </a:t>
            </a:r>
            <a:r>
              <a:rPr lang="en-US" baseline="0" dirty="0" err="1" smtClean="0"/>
              <a:t>werejust</a:t>
            </a:r>
            <a:r>
              <a:rPr lang="en-US" baseline="0" dirty="0" smtClean="0"/>
              <a:t> as likely to guess that the meaning of the word is restricted to flowers with uniquely one feature. </a:t>
            </a:r>
          </a:p>
          <a:p>
            <a:endParaRPr lang="en-US" baseline="0" dirty="0" smtClean="0"/>
          </a:p>
          <a:p>
            <a:r>
              <a:rPr lang="en-US" baseline="0" dirty="0" smtClean="0"/>
              <a:t>This might be because even in the no context condition, the speaker is also assumed to be maximally informative. Counterfactuals about which flowers the speaker decides to show the listener might be treated as just as relevant to the reasoning process as a speaker’s utterance. Maybe, then, the fact that a speaker only shows the listener one flower in the no context case </a:t>
            </a:r>
            <a:r>
              <a:rPr lang="en-US" i="1" baseline="0" dirty="0" smtClean="0"/>
              <a:t>as opposed </a:t>
            </a:r>
            <a:r>
              <a:rPr lang="en-US" baseline="0" dirty="0" smtClean="0"/>
              <a:t>to another flower, or more than one flower, gives the listener information that allows them to reason to the narrower definition just as successfully.</a:t>
            </a:r>
          </a:p>
        </p:txBody>
      </p:sp>
      <p:sp>
        <p:nvSpPr>
          <p:cNvPr id="4" name="Slide Number Placeholder 3"/>
          <p:cNvSpPr>
            <a:spLocks noGrp="1"/>
          </p:cNvSpPr>
          <p:nvPr>
            <p:ph type="sldNum" sz="quarter" idx="10"/>
          </p:nvPr>
        </p:nvSpPr>
        <p:spPr/>
        <p:txBody>
          <a:bodyPr/>
          <a:lstStyle/>
          <a:p>
            <a:fld id="{91AAA667-BF14-E143-AAAC-745AEA5301FE}" type="slidenum">
              <a:rPr lang="en-US" smtClean="0"/>
              <a:t>17</a:t>
            </a:fld>
            <a:endParaRPr lang="en-US"/>
          </a:p>
        </p:txBody>
      </p:sp>
    </p:spTree>
    <p:extLst>
      <p:ext uri="{BB962C8B-B14F-4D97-AF65-F5344CB8AC3E}">
        <p14:creationId xmlns:p14="http://schemas.microsoft.com/office/powerpoint/2010/main" val="36626278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Second of all, and</a:t>
            </a:r>
            <a:r>
              <a:rPr lang="en-US" baseline="0" dirty="0" smtClean="0"/>
              <a:t> more puzzlingly, regardless of context, participants were just as likely to guess that the meaning of the word is restricted to flowers with uniquely one feature. </a:t>
            </a:r>
          </a:p>
          <a:p>
            <a:endParaRPr lang="en-US" baseline="0" dirty="0" smtClean="0"/>
          </a:p>
          <a:p>
            <a:r>
              <a:rPr lang="en-US" baseline="0" dirty="0" smtClean="0"/>
              <a:t>This might be because even in the no context condition, the speaker is also assumed to be maximally informative. Counterfactuals about which flowers the speaker decides to show the listener might be treated as just as relevant to the reasoning process as a speaker’s utterance. Maybe, then, the fact that a speaker only shows the listener one flower in the no context case </a:t>
            </a:r>
            <a:r>
              <a:rPr lang="en-US" i="1" baseline="0" dirty="0" smtClean="0"/>
              <a:t>as opposed </a:t>
            </a:r>
            <a:r>
              <a:rPr lang="en-US" baseline="0" dirty="0" smtClean="0"/>
              <a:t>to another flower, or more than one flower, gives the listener information that allows them to reason to the narrower definition just as successfully.</a:t>
            </a:r>
          </a:p>
        </p:txBody>
      </p:sp>
      <p:sp>
        <p:nvSpPr>
          <p:cNvPr id="4" name="Slide Number Placeholder 3"/>
          <p:cNvSpPr>
            <a:spLocks noGrp="1"/>
          </p:cNvSpPr>
          <p:nvPr>
            <p:ph type="sldNum" sz="quarter" idx="10"/>
          </p:nvPr>
        </p:nvSpPr>
        <p:spPr/>
        <p:txBody>
          <a:bodyPr/>
          <a:lstStyle/>
          <a:p>
            <a:fld id="{91AAA667-BF14-E143-AAAC-745AEA5301FE}" type="slidenum">
              <a:rPr lang="en-US" smtClean="0"/>
              <a:t>18</a:t>
            </a:fld>
            <a:endParaRPr lang="en-US"/>
          </a:p>
        </p:txBody>
      </p:sp>
    </p:spTree>
    <p:extLst>
      <p:ext uri="{BB962C8B-B14F-4D97-AF65-F5344CB8AC3E}">
        <p14:creationId xmlns:p14="http://schemas.microsoft.com/office/powerpoint/2010/main" val="36626278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Second of all, </a:t>
            </a:r>
            <a:r>
              <a:rPr lang="en-US" baseline="0" dirty="0" smtClean="0"/>
              <a:t>regardless of context, participants were just as likely to guess that the meaning of the word is restricted to flowers with uniquely one feature. </a:t>
            </a:r>
          </a:p>
          <a:p>
            <a:endParaRPr lang="en-US" baseline="0" dirty="0" smtClean="0"/>
          </a:p>
          <a:p>
            <a:r>
              <a:rPr lang="en-US" baseline="0" dirty="0" smtClean="0"/>
              <a:t>This might be because even in the no context condition, the speaker is also assumed to be maximally informative. Counterfactuals about which flowers the speaker decides to show the listener might be treated as just as relevant to the reasoning process as a speaker’s utterance. Maybe, then, the fact that a speaker only shows the listener one flower in the no context case </a:t>
            </a:r>
            <a:r>
              <a:rPr lang="en-US" i="1" baseline="0" dirty="0" smtClean="0"/>
              <a:t>as opposed </a:t>
            </a:r>
            <a:r>
              <a:rPr lang="en-US" baseline="0" dirty="0" smtClean="0"/>
              <a:t>to another flower, or more than one flower, gives the listener information that allows them to reason to the narrower definition just as successfully.</a:t>
            </a:r>
          </a:p>
        </p:txBody>
      </p:sp>
      <p:sp>
        <p:nvSpPr>
          <p:cNvPr id="4" name="Slide Number Placeholder 3"/>
          <p:cNvSpPr>
            <a:spLocks noGrp="1"/>
          </p:cNvSpPr>
          <p:nvPr>
            <p:ph type="sldNum" sz="quarter" idx="10"/>
          </p:nvPr>
        </p:nvSpPr>
        <p:spPr/>
        <p:txBody>
          <a:bodyPr/>
          <a:lstStyle/>
          <a:p>
            <a:fld id="{91AAA667-BF14-E143-AAAC-745AEA5301FE}" type="slidenum">
              <a:rPr lang="en-US" smtClean="0"/>
              <a:t>19</a:t>
            </a:fld>
            <a:endParaRPr lang="en-US"/>
          </a:p>
        </p:txBody>
      </p:sp>
    </p:spTree>
    <p:extLst>
      <p:ext uri="{BB962C8B-B14F-4D97-AF65-F5344CB8AC3E}">
        <p14:creationId xmlns:p14="http://schemas.microsoft.com/office/powerpoint/2010/main" val="36626278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lack of conclusive results in this study might have also had something to do simply with how the query slide was set up. Checkboxes only allow for participants to answer “yes” or “no” to whether objects are </a:t>
            </a:r>
            <a:r>
              <a:rPr lang="en-US" baseline="0" dirty="0" err="1" smtClean="0"/>
              <a:t>wugs</a:t>
            </a:r>
            <a:r>
              <a:rPr lang="en-US" baseline="0" dirty="0" smtClean="0"/>
              <a:t>. Clicking a box to commit to the fact that something </a:t>
            </a:r>
            <a:r>
              <a:rPr lang="en-US" i="1" baseline="0" dirty="0" smtClean="0"/>
              <a:t>is </a:t>
            </a:r>
            <a:r>
              <a:rPr lang="en-US" i="0" baseline="0" dirty="0" smtClean="0"/>
              <a:t>actually a </a:t>
            </a:r>
            <a:r>
              <a:rPr lang="en-US" i="0" baseline="0" dirty="0" err="1" smtClean="0"/>
              <a:t>wug</a:t>
            </a:r>
            <a:r>
              <a:rPr lang="en-US" i="0" baseline="0" dirty="0" smtClean="0"/>
              <a:t>, when only one positive example has been offered, might be too demanding.</a:t>
            </a:r>
          </a:p>
          <a:p>
            <a:endParaRPr lang="en-US" i="0" baseline="0" dirty="0" smtClean="0"/>
          </a:p>
          <a:p>
            <a:r>
              <a:rPr lang="en-US" i="0" baseline="0" dirty="0" smtClean="0"/>
              <a:t>-to better accommodate uncertainty and make guesses less intimidating, a future version of the study could use textboxes where participants bet which flowers were </a:t>
            </a:r>
            <a:r>
              <a:rPr lang="en-US" i="0" baseline="0" dirty="0" err="1" smtClean="0"/>
              <a:t>wugs</a:t>
            </a:r>
            <a:r>
              <a:rPr lang="en-US" i="0" baseline="0" dirty="0" smtClean="0"/>
              <a:t> on a numeric scale </a:t>
            </a: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91AAA667-BF14-E143-AAAC-745AEA5301FE}" type="slidenum">
              <a:rPr lang="en-US" smtClean="0"/>
              <a:t>20</a:t>
            </a:fld>
            <a:endParaRPr lang="en-US"/>
          </a:p>
        </p:txBody>
      </p:sp>
    </p:spTree>
    <p:extLst>
      <p:ext uri="{BB962C8B-B14F-4D97-AF65-F5344CB8AC3E}">
        <p14:creationId xmlns:p14="http://schemas.microsoft.com/office/powerpoint/2010/main" val="12745406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Now imagine</a:t>
            </a:r>
            <a:r>
              <a:rPr lang="en-US" baseline="0" dirty="0" smtClean="0"/>
              <a:t> that I showed you these TWO flowers, and told you that the one on the left was a </a:t>
            </a:r>
            <a:r>
              <a:rPr lang="en-US" baseline="0" dirty="0" err="1" smtClean="0"/>
              <a:t>wug</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Here,</a:t>
            </a:r>
            <a:r>
              <a:rPr lang="en-US" baseline="0" dirty="0" smtClean="0"/>
              <a:t> l</a:t>
            </a:r>
            <a:r>
              <a:rPr lang="en-US" dirty="0" smtClean="0"/>
              <a:t>earning about the flower’s name in the context of the both</a:t>
            </a:r>
            <a:r>
              <a:rPr lang="en-US" baseline="0" dirty="0" smtClean="0"/>
              <a:t> feature flower  seems to </a:t>
            </a:r>
            <a:r>
              <a:rPr lang="en-US" dirty="0" smtClean="0"/>
              <a:t>allow for</a:t>
            </a:r>
            <a:r>
              <a:rPr lang="en-US" baseline="0" dirty="0" smtClean="0"/>
              <a:t> extra information about the definition: after all, if I was trying to teach you that the definition of </a:t>
            </a:r>
            <a:r>
              <a:rPr lang="en-US" baseline="0" dirty="0" err="1" smtClean="0"/>
              <a:t>wug</a:t>
            </a:r>
            <a:r>
              <a:rPr lang="en-US" baseline="0" dirty="0" smtClean="0"/>
              <a:t> was inclusive, why wouldn’t I have just said that “</a:t>
            </a:r>
            <a:r>
              <a:rPr lang="en-US" i="1" baseline="0" dirty="0" smtClean="0"/>
              <a:t>both </a:t>
            </a:r>
            <a:r>
              <a:rPr lang="en-US" i="0" baseline="0" dirty="0" smtClean="0"/>
              <a:t>these flowers are </a:t>
            </a:r>
            <a:r>
              <a:rPr lang="en-US" i="0" baseline="0" dirty="0" err="1" smtClean="0"/>
              <a:t>wugs</a:t>
            </a:r>
            <a:r>
              <a:rPr lang="en-US" i="0" baseline="0" dirty="0" smtClean="0"/>
              <a:t>?”</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r>
              <a:rPr lang="en-US" dirty="0" smtClean="0"/>
              <a:t>Assuming</a:t>
            </a:r>
            <a:r>
              <a:rPr lang="en-US" baseline="0" dirty="0" smtClean="0"/>
              <a:t> that I’m an informative speaker, then, you might reason that </a:t>
            </a:r>
            <a:r>
              <a:rPr lang="en-US" baseline="0" dirty="0" err="1" smtClean="0"/>
              <a:t>wugs</a:t>
            </a:r>
            <a:r>
              <a:rPr lang="en-US" baseline="0" dirty="0" smtClean="0"/>
              <a:t> are flowers with uniquely thorns.</a:t>
            </a:r>
            <a:endParaRPr lang="en-US" dirty="0" smtClean="0"/>
          </a:p>
          <a:p>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i="0" baseline="0" dirty="0" smtClean="0"/>
              <a:t>This situation might be understood as a type of specificity </a:t>
            </a:r>
            <a:r>
              <a:rPr lang="en-US" i="0" baseline="0" dirty="0" err="1" smtClean="0"/>
              <a:t>implicature</a:t>
            </a:r>
            <a:r>
              <a:rPr lang="en-US" i="0" baseline="0" dirty="0" smtClean="0"/>
              <a:t>: because I used the narrower possible definition of </a:t>
            </a:r>
            <a:r>
              <a:rPr lang="en-US" i="0" baseline="0" dirty="0" err="1" smtClean="0"/>
              <a:t>wug</a:t>
            </a:r>
            <a:r>
              <a:rPr lang="en-US" i="0" baseline="0" dirty="0" smtClean="0"/>
              <a:t>, you are licensed to reason that the broader definition of </a:t>
            </a:r>
            <a:r>
              <a:rPr lang="en-US" i="0" baseline="0" dirty="0" err="1" smtClean="0"/>
              <a:t>wug</a:t>
            </a:r>
            <a:r>
              <a:rPr lang="en-US" i="0" baseline="0" dirty="0" smtClean="0"/>
              <a:t> isn’t true. </a:t>
            </a:r>
            <a:endParaRPr lang="en-US" dirty="0" smtClean="0"/>
          </a:p>
          <a:p>
            <a:endParaRPr lang="en-US" dirty="0" smtClean="0"/>
          </a:p>
          <a:p>
            <a:r>
              <a:rPr lang="en-US" dirty="0" smtClean="0"/>
              <a:t>Notice that this line of reasoning seems</a:t>
            </a:r>
            <a:r>
              <a:rPr lang="en-US" baseline="0" dirty="0" smtClean="0"/>
              <a:t> to crucially depend on the source of the context. If instead you you picked at random, and then picked one of those to learn that it was called a “</a:t>
            </a:r>
            <a:r>
              <a:rPr lang="en-US" baseline="0" dirty="0" err="1" smtClean="0"/>
              <a:t>wug</a:t>
            </a:r>
            <a:r>
              <a:rPr lang="en-US" baseline="0" dirty="0" smtClean="0"/>
              <a:t>,” we still wouldn’t know anything about the both feature flower. Without an informative speaker, the pragmatic reasoning does not go through, because without a speaker, there’s no reasoning about alternative utterances.</a:t>
            </a:r>
          </a:p>
          <a:p>
            <a:endParaRPr lang="en-US" baseline="0" dirty="0" smtClean="0"/>
          </a:p>
          <a:p>
            <a:r>
              <a:rPr lang="en-US" baseline="0" dirty="0" smtClean="0"/>
              <a:t>All of this amounts to basically pointing out that the sampling process is important for pragmatic reasoning.</a:t>
            </a:r>
          </a:p>
          <a:p>
            <a:endParaRPr lang="en-US" baseline="0" dirty="0" smtClean="0"/>
          </a:p>
          <a:p>
            <a:r>
              <a:rPr lang="en-US" baseline="0" dirty="0" smtClean="0"/>
              <a:t>Shafto and Goodman’s 2012 study focused on how purposeful pedagogical sampling effects learner’s guesses of rectangle concepts</a:t>
            </a:r>
          </a:p>
          <a:p>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Along similar lines, </a:t>
            </a:r>
            <a:r>
              <a:rPr lang="en-US" baseline="0" dirty="0" err="1" smtClean="0"/>
              <a:t>Xu</a:t>
            </a:r>
            <a:r>
              <a:rPr lang="en-US" baseline="0" dirty="0" smtClean="0"/>
              <a:t> and </a:t>
            </a:r>
            <a:r>
              <a:rPr lang="en-US" baseline="0" dirty="0" err="1" smtClean="0"/>
              <a:t>Tenenbaum’s</a:t>
            </a:r>
            <a:r>
              <a:rPr lang="en-US" baseline="0" dirty="0" smtClean="0"/>
              <a:t> 2007 “Sensitivity to sampling in Bayesian word learning” discusses the difference between observations in word learning drawn from the probability distribution by the learner, called weak sampling, and observations drawn from the extension of the word by a teacher, called strong sampling</a:t>
            </a:r>
            <a:endParaRPr lang="en-US" dirty="0"/>
          </a:p>
        </p:txBody>
      </p:sp>
      <p:sp>
        <p:nvSpPr>
          <p:cNvPr id="4" name="Slide Number Placeholder 3"/>
          <p:cNvSpPr>
            <a:spLocks noGrp="1"/>
          </p:cNvSpPr>
          <p:nvPr>
            <p:ph type="sldNum" sz="quarter" idx="10"/>
          </p:nvPr>
        </p:nvSpPr>
        <p:spPr/>
        <p:txBody>
          <a:bodyPr/>
          <a:lstStyle/>
          <a:p>
            <a:fld id="{91AAA667-BF14-E143-AAAC-745AEA5301FE}" type="slidenum">
              <a:rPr lang="en-US" smtClean="0"/>
              <a:t>3</a:t>
            </a:fld>
            <a:endParaRPr lang="en-US"/>
          </a:p>
        </p:txBody>
      </p:sp>
    </p:spTree>
    <p:extLst>
      <p:ext uri="{BB962C8B-B14F-4D97-AF65-F5344CB8AC3E}">
        <p14:creationId xmlns:p14="http://schemas.microsoft.com/office/powerpoint/2010/main" val="40193045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a:t>
            </a:r>
            <a:r>
              <a:rPr lang="en-US" baseline="0" dirty="0" smtClean="0"/>
              <a:t> learners will be more inclined to think that </a:t>
            </a:r>
            <a:r>
              <a:rPr lang="en-US" baseline="0" dirty="0" err="1" smtClean="0"/>
              <a:t>wugs</a:t>
            </a:r>
            <a:r>
              <a:rPr lang="en-US" baseline="0" dirty="0" smtClean="0"/>
              <a:t> are flowers with </a:t>
            </a:r>
            <a:r>
              <a:rPr lang="en-US" i="1" baseline="0" dirty="0" smtClean="0"/>
              <a:t>only </a:t>
            </a:r>
            <a:r>
              <a:rPr lang="en-US" i="0" baseline="0" dirty="0" smtClean="0"/>
              <a:t>one special feature</a:t>
            </a:r>
            <a:endParaRPr lang="en-US" dirty="0"/>
          </a:p>
        </p:txBody>
      </p:sp>
      <p:sp>
        <p:nvSpPr>
          <p:cNvPr id="4" name="Slide Number Placeholder 3"/>
          <p:cNvSpPr>
            <a:spLocks noGrp="1"/>
          </p:cNvSpPr>
          <p:nvPr>
            <p:ph type="sldNum" sz="quarter" idx="10"/>
          </p:nvPr>
        </p:nvSpPr>
        <p:spPr/>
        <p:txBody>
          <a:bodyPr/>
          <a:lstStyle/>
          <a:p>
            <a:fld id="{91AAA667-BF14-E143-AAAC-745AEA5301FE}" type="slidenum">
              <a:rPr lang="en-US" smtClean="0"/>
              <a:t>4</a:t>
            </a:fld>
            <a:endParaRPr lang="en-US"/>
          </a:p>
        </p:txBody>
      </p:sp>
    </p:spTree>
    <p:extLst>
      <p:ext uri="{BB962C8B-B14F-4D97-AF65-F5344CB8AC3E}">
        <p14:creationId xmlns:p14="http://schemas.microsoft.com/office/powerpoint/2010/main" val="19529524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order to test this hypothesis, my</a:t>
            </a:r>
            <a:r>
              <a:rPr lang="en-US" baseline="0" dirty="0" smtClean="0"/>
              <a:t> experiment relied on a two by two between subjects design</a:t>
            </a:r>
          </a:p>
          <a:p>
            <a:endParaRPr lang="en-US" dirty="0" smtClean="0"/>
          </a:p>
          <a:p>
            <a:r>
              <a:rPr lang="en-US" dirty="0" smtClean="0"/>
              <a:t>If you’re curious</a:t>
            </a:r>
            <a:r>
              <a:rPr lang="en-US" baseline="0" dirty="0" smtClean="0"/>
              <a:t> the study is hosted at this site</a:t>
            </a:r>
          </a:p>
          <a:p>
            <a:endParaRPr lang="en-US" dirty="0" smtClean="0"/>
          </a:p>
          <a:p>
            <a:endParaRPr lang="en-US" dirty="0" smtClean="0"/>
          </a:p>
          <a:p>
            <a:r>
              <a:rPr lang="en-US" dirty="0" smtClean="0"/>
              <a:t>Each experiment</a:t>
            </a:r>
            <a:r>
              <a:rPr lang="en-US" baseline="0" dirty="0" smtClean="0"/>
              <a:t> consisted of three main slides</a:t>
            </a:r>
            <a:endParaRPr lang="en-US" dirty="0"/>
          </a:p>
        </p:txBody>
      </p:sp>
      <p:sp>
        <p:nvSpPr>
          <p:cNvPr id="4" name="Slide Number Placeholder 3"/>
          <p:cNvSpPr>
            <a:spLocks noGrp="1"/>
          </p:cNvSpPr>
          <p:nvPr>
            <p:ph type="sldNum" sz="quarter" idx="10"/>
          </p:nvPr>
        </p:nvSpPr>
        <p:spPr/>
        <p:txBody>
          <a:bodyPr/>
          <a:lstStyle/>
          <a:p>
            <a:fld id="{91AAA667-BF14-E143-AAAC-745AEA5301FE}" type="slidenum">
              <a:rPr lang="en-US" smtClean="0"/>
              <a:t>5</a:t>
            </a:fld>
            <a:endParaRPr lang="en-US"/>
          </a:p>
        </p:txBody>
      </p:sp>
    </p:spTree>
    <p:extLst>
      <p:ext uri="{BB962C8B-B14F-4D97-AF65-F5344CB8AC3E}">
        <p14:creationId xmlns:p14="http://schemas.microsoft.com/office/powerpoint/2010/main" val="42939501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Same</a:t>
            </a:r>
            <a:r>
              <a:rPr lang="en-US" baseline="0" dirty="0" smtClean="0"/>
              <a:t> slide for everyone</a:t>
            </a:r>
            <a:endParaRPr lang="en-US" dirty="0"/>
          </a:p>
        </p:txBody>
      </p:sp>
      <p:sp>
        <p:nvSpPr>
          <p:cNvPr id="4" name="Slide Number Placeholder 3"/>
          <p:cNvSpPr>
            <a:spLocks noGrp="1"/>
          </p:cNvSpPr>
          <p:nvPr>
            <p:ph type="sldNum" sz="quarter" idx="10"/>
          </p:nvPr>
        </p:nvSpPr>
        <p:spPr/>
        <p:txBody>
          <a:bodyPr/>
          <a:lstStyle/>
          <a:p>
            <a:fld id="{91AAA667-BF14-E143-AAAC-745AEA5301FE}" type="slidenum">
              <a:rPr lang="en-US" smtClean="0"/>
              <a:t>6</a:t>
            </a:fld>
            <a:endParaRPr lang="en-US"/>
          </a:p>
        </p:txBody>
      </p:sp>
    </p:spTree>
    <p:extLst>
      <p:ext uri="{BB962C8B-B14F-4D97-AF65-F5344CB8AC3E}">
        <p14:creationId xmlns:p14="http://schemas.microsoft.com/office/powerpoint/2010/main" val="16646350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Participants</a:t>
            </a:r>
            <a:r>
              <a:rPr lang="en-US" baseline="0" dirty="0" smtClean="0"/>
              <a:t> learned the meaning of the novel word in various ways. </a:t>
            </a:r>
            <a:endParaRPr lang="en-US" dirty="0" smtClean="0"/>
          </a:p>
          <a:p>
            <a:endParaRPr lang="en-US" dirty="0" smtClean="0"/>
          </a:p>
          <a:p>
            <a:r>
              <a:rPr lang="en-US" dirty="0" smtClean="0"/>
              <a:t>Worth mentioning</a:t>
            </a:r>
            <a:r>
              <a:rPr lang="en-US" baseline="0" dirty="0" smtClean="0"/>
              <a:t> that the novel w</a:t>
            </a:r>
            <a:r>
              <a:rPr lang="en-US" dirty="0" smtClean="0"/>
              <a:t>ord is</a:t>
            </a:r>
            <a:r>
              <a:rPr lang="en-US" baseline="0" dirty="0" smtClean="0"/>
              <a:t> randomized, and feature – whether the “</a:t>
            </a:r>
            <a:r>
              <a:rPr lang="en-US" baseline="0" dirty="0" err="1" smtClean="0"/>
              <a:t>wug</a:t>
            </a:r>
            <a:r>
              <a:rPr lang="en-US" baseline="0" dirty="0" smtClean="0"/>
              <a:t>” has just thorns or just blue petals -</a:t>
            </a:r>
            <a:r>
              <a:rPr lang="en-US" baseline="0" smtClean="0"/>
              <a:t>- is </a:t>
            </a:r>
            <a:r>
              <a:rPr lang="en-US" baseline="0" dirty="0" smtClean="0"/>
              <a:t>also randomized</a:t>
            </a:r>
            <a:endParaRPr lang="en-US" dirty="0"/>
          </a:p>
        </p:txBody>
      </p:sp>
      <p:sp>
        <p:nvSpPr>
          <p:cNvPr id="4" name="Slide Number Placeholder 3"/>
          <p:cNvSpPr>
            <a:spLocks noGrp="1"/>
          </p:cNvSpPr>
          <p:nvPr>
            <p:ph type="sldNum" sz="quarter" idx="10"/>
          </p:nvPr>
        </p:nvSpPr>
        <p:spPr/>
        <p:txBody>
          <a:bodyPr/>
          <a:lstStyle/>
          <a:p>
            <a:fld id="{91AAA667-BF14-E143-AAAC-745AEA5301FE}" type="slidenum">
              <a:rPr lang="en-US" smtClean="0"/>
              <a:t>7</a:t>
            </a:fld>
            <a:endParaRPr lang="en-US"/>
          </a:p>
        </p:txBody>
      </p:sp>
    </p:spTree>
    <p:extLst>
      <p:ext uri="{BB962C8B-B14F-4D97-AF65-F5344CB8AC3E}">
        <p14:creationId xmlns:p14="http://schemas.microsoft.com/office/powerpoint/2010/main" val="29999737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no speaker case, the</a:t>
            </a:r>
            <a:r>
              <a:rPr lang="en-US" baseline="0" dirty="0" smtClean="0"/>
              <a:t> cover story implies that the two flowers were found at random, and the participant is led to believe that they’ve click on one of these two flowers to learn what  it’s called</a:t>
            </a:r>
          </a:p>
          <a:p>
            <a:r>
              <a:rPr lang="en-US" baseline="0" dirty="0" smtClean="0"/>
              <a:t>-In the speaker case, a friend shows the participant both flowers and then tells them that one of them is the novel word </a:t>
            </a:r>
            <a:endParaRPr lang="en-US" dirty="0"/>
          </a:p>
        </p:txBody>
      </p:sp>
      <p:sp>
        <p:nvSpPr>
          <p:cNvPr id="4" name="Slide Number Placeholder 3"/>
          <p:cNvSpPr>
            <a:spLocks noGrp="1"/>
          </p:cNvSpPr>
          <p:nvPr>
            <p:ph type="sldNum" sz="quarter" idx="10"/>
          </p:nvPr>
        </p:nvSpPr>
        <p:spPr/>
        <p:txBody>
          <a:bodyPr/>
          <a:lstStyle/>
          <a:p>
            <a:fld id="{91AAA667-BF14-E143-AAAC-745AEA5301FE}" type="slidenum">
              <a:rPr lang="en-US" smtClean="0"/>
              <a:t>8</a:t>
            </a:fld>
            <a:endParaRPr lang="en-US"/>
          </a:p>
        </p:txBody>
      </p:sp>
    </p:spTree>
    <p:extLst>
      <p:ext uri="{BB962C8B-B14F-4D97-AF65-F5344CB8AC3E}">
        <p14:creationId xmlns:p14="http://schemas.microsoft.com/office/powerpoint/2010/main" val="29839427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Finally,</a:t>
            </a:r>
            <a:r>
              <a:rPr lang="en-US" baseline="0" dirty="0" smtClean="0"/>
              <a:t> participants were shown a s</a:t>
            </a:r>
            <a:r>
              <a:rPr lang="en-US" dirty="0" smtClean="0"/>
              <a:t>cramble</a:t>
            </a:r>
            <a:r>
              <a:rPr lang="en-US" baseline="0" dirty="0" smtClean="0"/>
              <a:t>d array of all four flower types and asked which of these four flowers the novel word they learned refers to </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91AAA667-BF14-E143-AAAC-745AEA5301FE}" type="slidenum">
              <a:rPr lang="en-US" smtClean="0"/>
              <a:t>9</a:t>
            </a:fld>
            <a:endParaRPr lang="en-US"/>
          </a:p>
        </p:txBody>
      </p:sp>
    </p:spTree>
    <p:extLst>
      <p:ext uri="{BB962C8B-B14F-4D97-AF65-F5344CB8AC3E}">
        <p14:creationId xmlns:p14="http://schemas.microsoft.com/office/powerpoint/2010/main" val="40279619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Summarized in a graph: We might expect that generalizations to the flower</a:t>
            </a:r>
            <a:r>
              <a:rPr lang="en-US" baseline="0" dirty="0" smtClean="0"/>
              <a:t> with both features will be lower for a group that has an informative speaker and context than for any other group</a:t>
            </a:r>
            <a:endParaRPr lang="en-US" dirty="0"/>
          </a:p>
        </p:txBody>
      </p:sp>
      <p:sp>
        <p:nvSpPr>
          <p:cNvPr id="4" name="Slide Number Placeholder 3"/>
          <p:cNvSpPr>
            <a:spLocks noGrp="1"/>
          </p:cNvSpPr>
          <p:nvPr>
            <p:ph type="sldNum" sz="quarter" idx="10"/>
          </p:nvPr>
        </p:nvSpPr>
        <p:spPr/>
        <p:txBody>
          <a:bodyPr/>
          <a:lstStyle/>
          <a:p>
            <a:fld id="{91AAA667-BF14-E143-AAAC-745AEA5301FE}" type="slidenum">
              <a:rPr lang="en-US" smtClean="0"/>
              <a:t>10</a:t>
            </a:fld>
            <a:endParaRPr lang="en-US"/>
          </a:p>
        </p:txBody>
      </p:sp>
    </p:spTree>
    <p:extLst>
      <p:ext uri="{BB962C8B-B14F-4D97-AF65-F5344CB8AC3E}">
        <p14:creationId xmlns:p14="http://schemas.microsoft.com/office/powerpoint/2010/main" val="35838913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ACDB3CC-F982-40F9-8DD6-BCC9AFBF44BD}" type="datetime1">
              <a:rPr lang="en-US" smtClean="0"/>
              <a:pPr/>
              <a:t>12/10/13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F88E988-FB04-AB4E-BE5A-59F242AF7F7A}" type="slidenum">
              <a:rPr lang="en-US" smtClean="0"/>
              <a:t>‹#›</a:t>
            </a:fld>
            <a:endParaRPr lang="en-US"/>
          </a:p>
        </p:txBody>
      </p:sp>
    </p:spTree>
    <p:extLst>
      <p:ext uri="{BB962C8B-B14F-4D97-AF65-F5344CB8AC3E}">
        <p14:creationId xmlns:p14="http://schemas.microsoft.com/office/powerpoint/2010/main" val="17283514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C2560D-EC28-3B41-86E8-18F1CE0113B4}" type="datetimeFigureOut">
              <a:rPr lang="en-US" smtClean="0"/>
              <a:t>12/10/13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3723317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C2560D-EC28-3B41-86E8-18F1CE0113B4}" type="datetimeFigureOut">
              <a:rPr lang="en-US" smtClean="0"/>
              <a:t>12/10/13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24179964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C2560D-EC28-3B41-86E8-18F1CE0113B4}" type="datetimeFigureOut">
              <a:rPr lang="en-US" smtClean="0"/>
              <a:t>12/10/13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32203822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9E7B99-7C3F-4BC3-B7B8-7E1F8C620B24}" type="datetime1">
              <a:rPr lang="en-US" smtClean="0"/>
              <a:pPr/>
              <a:t>12/10/13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AF2B4D-6B12-4EDF-87BB-2B55CECB6611}" type="slidenum">
              <a:rPr lang="en-US" smtClean="0"/>
              <a:pPr/>
              <a:t>‹#›</a:t>
            </a:fld>
            <a:endParaRPr lang="en-US"/>
          </a:p>
        </p:txBody>
      </p:sp>
    </p:spTree>
    <p:extLst>
      <p:ext uri="{BB962C8B-B14F-4D97-AF65-F5344CB8AC3E}">
        <p14:creationId xmlns:p14="http://schemas.microsoft.com/office/powerpoint/2010/main" val="1122394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8C2560D-EC28-3B41-86E8-18F1CE0113B4}" type="datetimeFigureOut">
              <a:rPr lang="en-US" smtClean="0"/>
              <a:t>12/10/13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1260594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8C2560D-EC28-3B41-86E8-18F1CE0113B4}" type="datetimeFigureOut">
              <a:rPr lang="en-US" smtClean="0"/>
              <a:t>12/10/13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24868244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8C2560D-EC28-3B41-86E8-18F1CE0113B4}" type="datetimeFigureOut">
              <a:rPr lang="en-US" smtClean="0"/>
              <a:t>12/10/13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1084712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C2560D-EC28-3B41-86E8-18F1CE0113B4}" type="datetimeFigureOut">
              <a:rPr lang="en-US" smtClean="0"/>
              <a:t>12/10/13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12492246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C2560D-EC28-3B41-86E8-18F1CE0113B4}" type="datetimeFigureOut">
              <a:rPr lang="en-US" smtClean="0"/>
              <a:t>12/10/13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6B1FF6-39B9-40F5-8B67-33C6354A3D4F}" type="slidenum">
              <a:rPr kumimoji="0" lang="en-US" smtClean="0"/>
              <a:pPr eaLnBrk="1" latinLnBrk="0" hangingPunct="1"/>
              <a:t>‹#›</a:t>
            </a:fld>
            <a:endParaRPr kumimoji="0" lang="en-US" dirty="0">
              <a:solidFill>
                <a:schemeClr val="accent3">
                  <a:shade val="75000"/>
                </a:schemeClr>
              </a:solidFill>
            </a:endParaRPr>
          </a:p>
        </p:txBody>
      </p:sp>
    </p:spTree>
    <p:extLst>
      <p:ext uri="{BB962C8B-B14F-4D97-AF65-F5344CB8AC3E}">
        <p14:creationId xmlns:p14="http://schemas.microsoft.com/office/powerpoint/2010/main" val="12182203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C2560D-EC28-3B41-86E8-18F1CE0113B4}" type="datetimeFigureOut">
              <a:rPr lang="en-US" smtClean="0"/>
              <a:t>12/10/13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361598310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C2560D-EC28-3B41-86E8-18F1CE0113B4}" type="datetimeFigureOut">
              <a:rPr lang="en-US" smtClean="0"/>
              <a:t>12/10/13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66355A-084C-D24E-9AD2-7E4FC41EA627}" type="slidenum">
              <a:rPr lang="en-US" smtClean="0"/>
              <a:t>‹#›</a:t>
            </a:fld>
            <a:endParaRPr lang="en-US"/>
          </a:p>
        </p:txBody>
      </p:sp>
    </p:spTree>
    <p:extLst>
      <p:ext uri="{BB962C8B-B14F-4D97-AF65-F5344CB8AC3E}">
        <p14:creationId xmlns:p14="http://schemas.microsoft.com/office/powerpoint/2010/main" val="3693843513"/>
      </p:ext>
    </p:extLst>
  </p:cSld>
  <p:clrMap bg1="lt1" tx1="dk1" bg2="lt2" tx2="dk2" accent1="accent1" accent2="accent2" accent3="accent3" accent4="accent4" accent5="accent5" accent6="accent6" hlink="hlink" folHlink="folHlink"/>
  <p:sldLayoutIdLst>
    <p:sldLayoutId id="2147493456" r:id="rId1"/>
    <p:sldLayoutId id="2147493457" r:id="rId2"/>
    <p:sldLayoutId id="2147493458" r:id="rId3"/>
    <p:sldLayoutId id="2147493459" r:id="rId4"/>
    <p:sldLayoutId id="2147493460" r:id="rId5"/>
    <p:sldLayoutId id="2147493461" r:id="rId6"/>
    <p:sldLayoutId id="2147493462" r:id="rId7"/>
    <p:sldLayoutId id="2147493463" r:id="rId8"/>
    <p:sldLayoutId id="2147493464" r:id="rId9"/>
    <p:sldLayoutId id="2147493465" r:id="rId10"/>
    <p:sldLayoutId id="2147493466"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g"/><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2.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3.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2.emf"/><Relationship Id="rId4" Type="http://schemas.openxmlformats.org/officeDocument/2006/relationships/image" Target="../media/image13.emf"/><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4.xml.rels><?xml version="1.0" encoding="UTF-8" standalone="yes"?>
<Relationships xmlns="http://schemas.openxmlformats.org/package/2006/relationships"><Relationship Id="rId3" Type="http://schemas.openxmlformats.org/officeDocument/2006/relationships/image" Target="../media/image12.emf"/><Relationship Id="rId4" Type="http://schemas.openxmlformats.org/officeDocument/2006/relationships/image" Target="../media/image13.emf"/><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5.xml.rels><?xml version="1.0" encoding="UTF-8" standalone="yes"?>
<Relationships xmlns="http://schemas.openxmlformats.org/package/2006/relationships"><Relationship Id="rId3" Type="http://schemas.openxmlformats.org/officeDocument/2006/relationships/image" Target="../media/image12.emf"/><Relationship Id="rId4" Type="http://schemas.openxmlformats.org/officeDocument/2006/relationships/image" Target="../media/image13.emf"/><Relationship Id="rId5" Type="http://schemas.openxmlformats.org/officeDocument/2006/relationships/image" Target="../media/image9.png"/><Relationship Id="rId6"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6.xml.rels><?xml version="1.0" encoding="UTF-8" standalone="yes"?>
<Relationships xmlns="http://schemas.openxmlformats.org/package/2006/relationships"><Relationship Id="rId3" Type="http://schemas.openxmlformats.org/officeDocument/2006/relationships/image" Target="../media/image12.emf"/><Relationship Id="rId4" Type="http://schemas.openxmlformats.org/officeDocument/2006/relationships/image" Target="../media/image13.emf"/><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7.xml.rels><?xml version="1.0" encoding="UTF-8" standalone="yes"?>
<Relationships xmlns="http://schemas.openxmlformats.org/package/2006/relationships"><Relationship Id="rId3" Type="http://schemas.openxmlformats.org/officeDocument/2006/relationships/image" Target="../media/image12.emf"/><Relationship Id="rId4" Type="http://schemas.openxmlformats.org/officeDocument/2006/relationships/image" Target="../media/image13.emf"/><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8.xml.rels><?xml version="1.0" encoding="UTF-8" standalone="yes"?>
<Relationships xmlns="http://schemas.openxmlformats.org/package/2006/relationships"><Relationship Id="rId3" Type="http://schemas.openxmlformats.org/officeDocument/2006/relationships/image" Target="../media/image12.emf"/><Relationship Id="rId4" Type="http://schemas.openxmlformats.org/officeDocument/2006/relationships/image" Target="../media/image13.emf"/><Relationship Id="rId5" Type="http://schemas.openxmlformats.org/officeDocument/2006/relationships/image" Target="../media/image8.png"/><Relationship Id="rId6"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9.xml.rels><?xml version="1.0" encoding="UTF-8" standalone="yes"?>
<Relationships xmlns="http://schemas.openxmlformats.org/package/2006/relationships"><Relationship Id="rId3" Type="http://schemas.openxmlformats.org/officeDocument/2006/relationships/image" Target="../media/image12.emf"/><Relationship Id="rId4" Type="http://schemas.openxmlformats.org/officeDocument/2006/relationships/image" Target="../media/image13.emf"/><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4" Type="http://schemas.openxmlformats.org/officeDocument/2006/relationships/image" Target="../media/image2.jpg"/><Relationship Id="rId5" Type="http://schemas.openxmlformats.org/officeDocument/2006/relationships/image" Target="../media/image3.png"/><Relationship Id="rId6"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014090"/>
            <a:ext cx="7772400" cy="1470025"/>
          </a:xfrm>
        </p:spPr>
        <p:txBody>
          <a:bodyPr>
            <a:normAutofit fontScale="90000"/>
          </a:bodyPr>
          <a:lstStyle/>
          <a:p>
            <a:r>
              <a:rPr lang="en-US" dirty="0" smtClean="0"/>
              <a:t>Pragmatic Reasoning about Novel Words: The Effect of Context and Speaker</a:t>
            </a:r>
            <a:endParaRPr lang="en-US" dirty="0"/>
          </a:p>
        </p:txBody>
      </p:sp>
      <p:sp>
        <p:nvSpPr>
          <p:cNvPr id="3" name="Subtitle 2"/>
          <p:cNvSpPr>
            <a:spLocks noGrp="1"/>
          </p:cNvSpPr>
          <p:nvPr>
            <p:ph type="subTitle" idx="1"/>
          </p:nvPr>
        </p:nvSpPr>
        <p:spPr>
          <a:xfrm>
            <a:off x="893660" y="3088920"/>
            <a:ext cx="7354203" cy="1752600"/>
          </a:xfrm>
        </p:spPr>
        <p:txBody>
          <a:bodyPr>
            <a:normAutofit/>
          </a:bodyPr>
          <a:lstStyle/>
          <a:p>
            <a:r>
              <a:rPr lang="en-US" dirty="0" smtClean="0"/>
              <a:t>Elise Sugarman</a:t>
            </a:r>
          </a:p>
          <a:p>
            <a:r>
              <a:rPr lang="en-US" dirty="0" smtClean="0"/>
              <a:t>December 3, 2013</a:t>
            </a:r>
          </a:p>
          <a:p>
            <a:r>
              <a:rPr lang="en-US" dirty="0" smtClean="0"/>
              <a:t>Final Project: Computation and Cognition</a:t>
            </a:r>
            <a:endParaRPr lang="en-US" dirty="0"/>
          </a:p>
        </p:txBody>
      </p:sp>
      <p:pic>
        <p:nvPicPr>
          <p:cNvPr id="4" name="Picture 3" descr="00.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831" y="5501878"/>
            <a:ext cx="1228986" cy="1356122"/>
          </a:xfrm>
          <a:prstGeom prst="rect">
            <a:avLst/>
          </a:prstGeom>
        </p:spPr>
      </p:pic>
      <p:pic>
        <p:nvPicPr>
          <p:cNvPr id="5" name="Picture 4" descr="10.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3817" y="5505742"/>
            <a:ext cx="1231900" cy="1352258"/>
          </a:xfrm>
          <a:prstGeom prst="rect">
            <a:avLst/>
          </a:prstGeom>
        </p:spPr>
      </p:pic>
      <p:pic>
        <p:nvPicPr>
          <p:cNvPr id="6" name="Picture 5" descr="00.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5717" y="5505742"/>
            <a:ext cx="1228986" cy="1356122"/>
          </a:xfrm>
          <a:prstGeom prst="rect">
            <a:avLst/>
          </a:prstGeom>
        </p:spPr>
      </p:pic>
      <p:pic>
        <p:nvPicPr>
          <p:cNvPr id="7" name="Picture 6" descr="10.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09092" y="5509606"/>
            <a:ext cx="1231900" cy="1352258"/>
          </a:xfrm>
          <a:prstGeom prst="rect">
            <a:avLst/>
          </a:prstGeom>
        </p:spPr>
      </p:pic>
      <p:pic>
        <p:nvPicPr>
          <p:cNvPr id="8" name="Picture 7" descr="00.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40992" y="5501878"/>
            <a:ext cx="1228986" cy="1356122"/>
          </a:xfrm>
          <a:prstGeom prst="rect">
            <a:avLst/>
          </a:prstGeom>
        </p:spPr>
      </p:pic>
      <p:pic>
        <p:nvPicPr>
          <p:cNvPr id="9" name="Picture 8" descr="10.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69978" y="5501878"/>
            <a:ext cx="1231900" cy="1352258"/>
          </a:xfrm>
          <a:prstGeom prst="rect">
            <a:avLst/>
          </a:prstGeom>
        </p:spPr>
      </p:pic>
      <p:pic>
        <p:nvPicPr>
          <p:cNvPr id="10" name="Picture 9" descr="00.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01878" y="5498014"/>
            <a:ext cx="1228986" cy="1356122"/>
          </a:xfrm>
          <a:prstGeom prst="rect">
            <a:avLst/>
          </a:prstGeom>
        </p:spPr>
      </p:pic>
    </p:spTree>
    <p:extLst>
      <p:ext uri="{BB962C8B-B14F-4D97-AF65-F5344CB8AC3E}">
        <p14:creationId xmlns:p14="http://schemas.microsoft.com/office/powerpoint/2010/main" val="2715717630"/>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16000"/>
            <a:ext cx="8229600" cy="4525963"/>
          </a:xfrm>
        </p:spPr>
        <p:txBody>
          <a:bodyPr/>
          <a:lstStyle/>
          <a:p>
            <a:pPr marL="0" indent="0">
              <a:buNone/>
            </a:pPr>
            <a:r>
              <a:rPr lang="en-US" b="1" dirty="0" smtClean="0"/>
              <a:t>Hypothesis</a:t>
            </a:r>
            <a:r>
              <a:rPr lang="en-US" dirty="0" smtClean="0"/>
              <a:t>: Word learners who receive  information about </a:t>
            </a:r>
            <a:r>
              <a:rPr lang="en-US" b="1" dirty="0" smtClean="0"/>
              <a:t>speaker</a:t>
            </a:r>
            <a:r>
              <a:rPr lang="en-US" dirty="0" smtClean="0"/>
              <a:t>-given </a:t>
            </a:r>
            <a:r>
              <a:rPr lang="en-US" b="1" dirty="0" smtClean="0"/>
              <a:t>context </a:t>
            </a:r>
            <a:r>
              <a:rPr lang="en-US" dirty="0" smtClean="0"/>
              <a:t>will be more likely to guess in line with the more conservation definition </a:t>
            </a:r>
            <a:endParaRPr lang="en-US" dirty="0"/>
          </a:p>
        </p:txBody>
      </p:sp>
      <p:pic>
        <p:nvPicPr>
          <p:cNvPr id="5" name="Picture 4"/>
          <p:cNvPicPr>
            <a:picLocks noChangeAspect="1"/>
          </p:cNvPicPr>
          <p:nvPr/>
        </p:nvPicPr>
        <p:blipFill>
          <a:blip r:embed="rId3"/>
          <a:stretch>
            <a:fillRect/>
          </a:stretch>
        </p:blipFill>
        <p:spPr>
          <a:xfrm>
            <a:off x="81930" y="551365"/>
            <a:ext cx="8991600" cy="5842000"/>
          </a:xfrm>
          <a:prstGeom prst="rect">
            <a:avLst/>
          </a:prstGeom>
        </p:spPr>
      </p:pic>
    </p:spTree>
    <p:extLst>
      <p:ext uri="{BB962C8B-B14F-4D97-AF65-F5344CB8AC3E}">
        <p14:creationId xmlns:p14="http://schemas.microsoft.com/office/powerpoint/2010/main" val="3506809275"/>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044" y="-59531"/>
            <a:ext cx="8229600" cy="1143000"/>
          </a:xfrm>
        </p:spPr>
        <p:txBody>
          <a:bodyPr/>
          <a:lstStyle/>
          <a:p>
            <a:r>
              <a:rPr lang="en-US" dirty="0" smtClean="0"/>
              <a:t>Results</a:t>
            </a:r>
            <a:endParaRPr lang="en-US" dirty="0"/>
          </a:p>
        </p:txBody>
      </p:sp>
      <p:pic>
        <p:nvPicPr>
          <p:cNvPr id="10" name="Picture 9"/>
          <p:cNvPicPr>
            <a:picLocks noChangeAspect="1"/>
          </p:cNvPicPr>
          <p:nvPr/>
        </p:nvPicPr>
        <p:blipFill rotWithShape="1">
          <a:blip r:embed="rId3"/>
          <a:srcRect r="12102"/>
          <a:stretch/>
        </p:blipFill>
        <p:spPr>
          <a:xfrm>
            <a:off x="39692" y="888972"/>
            <a:ext cx="8975486" cy="5602539"/>
          </a:xfrm>
          <a:prstGeom prst="rect">
            <a:avLst/>
          </a:prstGeom>
        </p:spPr>
      </p:pic>
      <p:sp>
        <p:nvSpPr>
          <p:cNvPr id="3" name="Content Placeholder 2"/>
          <p:cNvSpPr>
            <a:spLocks noGrp="1"/>
          </p:cNvSpPr>
          <p:nvPr>
            <p:ph idx="1"/>
          </p:nvPr>
        </p:nvSpPr>
        <p:spPr>
          <a:xfrm>
            <a:off x="7672352" y="5875143"/>
            <a:ext cx="1486080" cy="622202"/>
          </a:xfrm>
        </p:spPr>
        <p:txBody>
          <a:bodyPr/>
          <a:lstStyle/>
          <a:p>
            <a:pPr marL="0" indent="0">
              <a:buNone/>
            </a:pPr>
            <a:r>
              <a:rPr lang="en-US" dirty="0" smtClean="0"/>
              <a:t>N = 302</a:t>
            </a:r>
          </a:p>
          <a:p>
            <a:pPr marL="0" indent="0">
              <a:buNone/>
            </a:pPr>
            <a:endParaRPr lang="en-US" dirty="0"/>
          </a:p>
        </p:txBody>
      </p:sp>
    </p:spTree>
    <p:extLst>
      <p:ext uri="{BB962C8B-B14F-4D97-AF65-F5344CB8AC3E}">
        <p14:creationId xmlns:p14="http://schemas.microsoft.com/office/powerpoint/2010/main" val="2632750278"/>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60400" y="1142023"/>
            <a:ext cx="7823200" cy="5003800"/>
          </a:xfrm>
          <a:prstGeom prst="rect">
            <a:avLst/>
          </a:prstGeom>
        </p:spPr>
      </p:pic>
      <p:sp>
        <p:nvSpPr>
          <p:cNvPr id="6" name="TextBox 5"/>
          <p:cNvSpPr txBox="1"/>
          <p:nvPr/>
        </p:nvSpPr>
        <p:spPr>
          <a:xfrm>
            <a:off x="2969846" y="449385"/>
            <a:ext cx="2560279" cy="369332"/>
          </a:xfrm>
          <a:prstGeom prst="rect">
            <a:avLst/>
          </a:prstGeom>
          <a:noFill/>
        </p:spPr>
        <p:txBody>
          <a:bodyPr wrap="none" rtlCol="0">
            <a:spAutoFit/>
          </a:bodyPr>
          <a:lstStyle/>
          <a:p>
            <a:r>
              <a:rPr lang="en-US" dirty="0"/>
              <a:t>R</a:t>
            </a:r>
            <a:r>
              <a:rPr lang="en-US" dirty="0" smtClean="0"/>
              <a:t>esults with bet measure</a:t>
            </a:r>
            <a:endParaRPr lang="en-US" dirty="0"/>
          </a:p>
        </p:txBody>
      </p:sp>
    </p:spTree>
    <p:extLst>
      <p:ext uri="{BB962C8B-B14F-4D97-AF65-F5344CB8AC3E}">
        <p14:creationId xmlns:p14="http://schemas.microsoft.com/office/powerpoint/2010/main" val="2733863393"/>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3569228" y="3479797"/>
            <a:ext cx="5574771" cy="3383079"/>
          </a:xfrm>
          <a:prstGeom prst="rect">
            <a:avLst/>
          </a:prstGeom>
        </p:spPr>
      </p:pic>
      <p:pic>
        <p:nvPicPr>
          <p:cNvPr id="9" name="Picture 8"/>
          <p:cNvPicPr>
            <a:picLocks noChangeAspect="1"/>
          </p:cNvPicPr>
          <p:nvPr/>
        </p:nvPicPr>
        <p:blipFill rotWithShape="1">
          <a:blip r:embed="rId4"/>
          <a:srcRect r="12102"/>
          <a:stretch/>
        </p:blipFill>
        <p:spPr>
          <a:xfrm>
            <a:off x="3569229" y="0"/>
            <a:ext cx="5574771" cy="3479797"/>
          </a:xfrm>
          <a:prstGeom prst="rect">
            <a:avLst/>
          </a:prstGeom>
        </p:spPr>
      </p:pic>
      <p:sp>
        <p:nvSpPr>
          <p:cNvPr id="6" name="Rectangle 5"/>
          <p:cNvSpPr/>
          <p:nvPr/>
        </p:nvSpPr>
        <p:spPr>
          <a:xfrm>
            <a:off x="0" y="770566"/>
            <a:ext cx="3045155" cy="6063199"/>
          </a:xfrm>
          <a:prstGeom prst="rect">
            <a:avLst/>
          </a:prstGeom>
        </p:spPr>
        <p:txBody>
          <a:bodyPr wrap="square">
            <a:spAutoFit/>
          </a:bodyPr>
          <a:lstStyle/>
          <a:p>
            <a:pPr marL="457200" indent="-457200">
              <a:buFont typeface="Arial"/>
              <a:buChar char="•"/>
            </a:pPr>
            <a:r>
              <a:rPr lang="en-US" sz="3600" dirty="0" smtClean="0"/>
              <a:t>Context/No Speaker the same as Context/ </a:t>
            </a:r>
            <a:r>
              <a:rPr lang="en-US" sz="3600" dirty="0"/>
              <a:t>S</a:t>
            </a:r>
            <a:r>
              <a:rPr lang="en-US" sz="3600" dirty="0" smtClean="0"/>
              <a:t>peaker</a:t>
            </a:r>
          </a:p>
          <a:p>
            <a:pPr marL="457200" indent="-457200">
              <a:buFont typeface="Arial"/>
              <a:buChar char="•"/>
            </a:pPr>
            <a:r>
              <a:rPr lang="en-US" sz="3600" dirty="0" smtClean="0"/>
              <a:t>No Context/Speaker the same as Context/Speaker</a:t>
            </a:r>
          </a:p>
          <a:p>
            <a:endParaRPr lang="en-US" sz="2800" dirty="0"/>
          </a:p>
        </p:txBody>
      </p:sp>
    </p:spTree>
    <p:extLst>
      <p:ext uri="{BB962C8B-B14F-4D97-AF65-F5344CB8AC3E}">
        <p14:creationId xmlns:p14="http://schemas.microsoft.com/office/powerpoint/2010/main" val="2019257812"/>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3569228" y="3479797"/>
            <a:ext cx="5574771" cy="3383079"/>
          </a:xfrm>
          <a:prstGeom prst="rect">
            <a:avLst/>
          </a:prstGeom>
        </p:spPr>
      </p:pic>
      <p:pic>
        <p:nvPicPr>
          <p:cNvPr id="9" name="Picture 8"/>
          <p:cNvPicPr>
            <a:picLocks noChangeAspect="1"/>
          </p:cNvPicPr>
          <p:nvPr/>
        </p:nvPicPr>
        <p:blipFill rotWithShape="1">
          <a:blip r:embed="rId4"/>
          <a:srcRect r="12102"/>
          <a:stretch/>
        </p:blipFill>
        <p:spPr>
          <a:xfrm>
            <a:off x="3569229" y="0"/>
            <a:ext cx="5574771" cy="3479797"/>
          </a:xfrm>
          <a:prstGeom prst="rect">
            <a:avLst/>
          </a:prstGeom>
        </p:spPr>
      </p:pic>
      <p:sp>
        <p:nvSpPr>
          <p:cNvPr id="6" name="Rectangle 5"/>
          <p:cNvSpPr/>
          <p:nvPr/>
        </p:nvSpPr>
        <p:spPr>
          <a:xfrm>
            <a:off x="0" y="770566"/>
            <a:ext cx="3045155" cy="6063199"/>
          </a:xfrm>
          <a:prstGeom prst="rect">
            <a:avLst/>
          </a:prstGeom>
        </p:spPr>
        <p:txBody>
          <a:bodyPr wrap="square">
            <a:spAutoFit/>
          </a:bodyPr>
          <a:lstStyle/>
          <a:p>
            <a:pPr marL="457200" indent="-457200">
              <a:buFont typeface="Arial"/>
              <a:buChar char="•"/>
            </a:pPr>
            <a:r>
              <a:rPr lang="en-US" sz="3600" dirty="0" smtClean="0">
                <a:solidFill>
                  <a:schemeClr val="tx1">
                    <a:lumMod val="50000"/>
                    <a:lumOff val="50000"/>
                  </a:schemeClr>
                </a:solidFill>
              </a:rPr>
              <a:t>Context/No Speaker the same as Context/ Speaker</a:t>
            </a:r>
          </a:p>
          <a:p>
            <a:pPr marL="457200" indent="-457200">
              <a:buFont typeface="Arial"/>
              <a:buChar char="•"/>
            </a:pPr>
            <a:r>
              <a:rPr lang="en-US" sz="3600" dirty="0"/>
              <a:t>No </a:t>
            </a:r>
            <a:r>
              <a:rPr lang="en-US" sz="3600" dirty="0" smtClean="0"/>
              <a:t>Context</a:t>
            </a:r>
            <a:r>
              <a:rPr lang="en-US" sz="3600" dirty="0"/>
              <a:t>/Speaker the same as </a:t>
            </a:r>
            <a:r>
              <a:rPr lang="en-US" sz="3600" dirty="0" smtClean="0"/>
              <a:t>Context/Speaker</a:t>
            </a:r>
            <a:endParaRPr lang="en-US" sz="3600" dirty="0"/>
          </a:p>
          <a:p>
            <a:endParaRPr lang="en-US" sz="2800" dirty="0"/>
          </a:p>
        </p:txBody>
      </p:sp>
      <p:sp>
        <p:nvSpPr>
          <p:cNvPr id="2" name="Rectangle 1"/>
          <p:cNvSpPr/>
          <p:nvPr/>
        </p:nvSpPr>
        <p:spPr>
          <a:xfrm>
            <a:off x="4324045" y="1655195"/>
            <a:ext cx="1698222" cy="182460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ounded Rectangle 9"/>
          <p:cNvSpPr/>
          <p:nvPr/>
        </p:nvSpPr>
        <p:spPr>
          <a:xfrm>
            <a:off x="3193150" y="3657548"/>
            <a:ext cx="5814846" cy="3045588"/>
          </a:xfrm>
          <a:prstGeom prst="roundRect">
            <a:avLst>
              <a:gd name="adj" fmla="val 17418"/>
            </a:avLst>
          </a:prstGeom>
          <a:gradFill flip="none" rotWithShape="1">
            <a:gsLst>
              <a:gs pos="0">
                <a:schemeClr val="dk1">
                  <a:tint val="50000"/>
                  <a:satMod val="300000"/>
                  <a:alpha val="91000"/>
                </a:schemeClr>
              </a:gs>
              <a:gs pos="35000">
                <a:schemeClr val="dk1">
                  <a:tint val="37000"/>
                  <a:satMod val="300000"/>
                  <a:alpha val="91000"/>
                </a:schemeClr>
              </a:gs>
              <a:gs pos="100000">
                <a:schemeClr val="dk1">
                  <a:tint val="15000"/>
                  <a:satMod val="350000"/>
                  <a:alpha val="91000"/>
                </a:schemeClr>
              </a:gs>
            </a:gsLst>
            <a:lin ang="16200000" scaled="1"/>
            <a:tileRect/>
          </a:gradFill>
        </p:spPr>
        <p:style>
          <a:lnRef idx="1">
            <a:schemeClr val="dk1"/>
          </a:lnRef>
          <a:fillRef idx="2">
            <a:schemeClr val="dk1"/>
          </a:fillRef>
          <a:effectRef idx="1">
            <a:schemeClr val="dk1"/>
          </a:effectRef>
          <a:fontRef idx="minor">
            <a:schemeClr val="dk1"/>
          </a:fontRef>
        </p:style>
        <p:txBody>
          <a:bodyPr rtlCol="0" anchor="ctr"/>
          <a:lstStyle/>
          <a:p>
            <a:pPr marL="914400" lvl="1" indent="-457200">
              <a:buFont typeface="Arial"/>
              <a:buChar char="•"/>
            </a:pPr>
            <a:r>
              <a:rPr lang="en-US" sz="2800" dirty="0" smtClean="0">
                <a:solidFill>
                  <a:schemeClr val="tx1">
                    <a:lumMod val="50000"/>
                    <a:lumOff val="50000"/>
                  </a:schemeClr>
                </a:solidFill>
              </a:rPr>
              <a:t>Difficult to separate speaker and non-speaker cases in an experimental paradigm</a:t>
            </a:r>
          </a:p>
          <a:p>
            <a:pPr marL="914400" lvl="1" indent="-457200">
              <a:buFont typeface="Arial"/>
              <a:buChar char="•"/>
            </a:pPr>
            <a:r>
              <a:rPr lang="en-US" sz="2800" dirty="0">
                <a:solidFill>
                  <a:schemeClr val="tx1"/>
                </a:solidFill>
              </a:rPr>
              <a:t>Even in no context condition, speaker is assumed to be maximally </a:t>
            </a:r>
            <a:r>
              <a:rPr lang="en-US" sz="2800" dirty="0" smtClean="0">
                <a:solidFill>
                  <a:schemeClr val="tx1"/>
                </a:solidFill>
              </a:rPr>
              <a:t>informative</a:t>
            </a:r>
            <a:endParaRPr lang="en-US" sz="2800" dirty="0">
              <a:solidFill>
                <a:schemeClr val="tx1"/>
              </a:solidFill>
            </a:endParaRPr>
          </a:p>
        </p:txBody>
      </p:sp>
    </p:spTree>
    <p:extLst>
      <p:ext uri="{BB962C8B-B14F-4D97-AF65-F5344CB8AC3E}">
        <p14:creationId xmlns:p14="http://schemas.microsoft.com/office/powerpoint/2010/main" val="3185116943"/>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3569228" y="3479797"/>
            <a:ext cx="5574771" cy="3383079"/>
          </a:xfrm>
          <a:prstGeom prst="rect">
            <a:avLst/>
          </a:prstGeom>
        </p:spPr>
      </p:pic>
      <p:pic>
        <p:nvPicPr>
          <p:cNvPr id="9" name="Picture 8"/>
          <p:cNvPicPr>
            <a:picLocks noChangeAspect="1"/>
          </p:cNvPicPr>
          <p:nvPr/>
        </p:nvPicPr>
        <p:blipFill rotWithShape="1">
          <a:blip r:embed="rId4"/>
          <a:srcRect r="12102"/>
          <a:stretch/>
        </p:blipFill>
        <p:spPr>
          <a:xfrm>
            <a:off x="3569229" y="0"/>
            <a:ext cx="5574771" cy="3479797"/>
          </a:xfrm>
          <a:prstGeom prst="rect">
            <a:avLst/>
          </a:prstGeom>
        </p:spPr>
      </p:pic>
      <p:sp>
        <p:nvSpPr>
          <p:cNvPr id="6" name="Rectangle 5"/>
          <p:cNvSpPr/>
          <p:nvPr/>
        </p:nvSpPr>
        <p:spPr>
          <a:xfrm>
            <a:off x="0" y="770566"/>
            <a:ext cx="3045155" cy="6063199"/>
          </a:xfrm>
          <a:prstGeom prst="rect">
            <a:avLst/>
          </a:prstGeom>
        </p:spPr>
        <p:txBody>
          <a:bodyPr wrap="square">
            <a:spAutoFit/>
          </a:bodyPr>
          <a:lstStyle/>
          <a:p>
            <a:pPr marL="457200" indent="-457200">
              <a:buFont typeface="Arial"/>
              <a:buChar char="•"/>
            </a:pPr>
            <a:r>
              <a:rPr lang="en-US" sz="3600" dirty="0" smtClean="0">
                <a:solidFill>
                  <a:schemeClr val="tx1">
                    <a:lumMod val="50000"/>
                    <a:lumOff val="50000"/>
                  </a:schemeClr>
                </a:solidFill>
              </a:rPr>
              <a:t>Context/No Speaker the same as Context/ Speaker</a:t>
            </a:r>
          </a:p>
          <a:p>
            <a:pPr marL="457200" indent="-457200">
              <a:buFont typeface="Arial"/>
              <a:buChar char="•"/>
            </a:pPr>
            <a:r>
              <a:rPr lang="en-US" sz="3600" dirty="0"/>
              <a:t>No </a:t>
            </a:r>
            <a:r>
              <a:rPr lang="en-US" sz="3600" dirty="0" smtClean="0"/>
              <a:t>Context</a:t>
            </a:r>
            <a:r>
              <a:rPr lang="en-US" sz="3600" dirty="0"/>
              <a:t>/Speaker the same as </a:t>
            </a:r>
            <a:r>
              <a:rPr lang="en-US" sz="3600" dirty="0" smtClean="0"/>
              <a:t>Context/Speaker</a:t>
            </a:r>
            <a:endParaRPr lang="en-US" sz="3600" dirty="0"/>
          </a:p>
          <a:p>
            <a:endParaRPr lang="en-US" sz="2800" dirty="0"/>
          </a:p>
        </p:txBody>
      </p:sp>
      <p:sp>
        <p:nvSpPr>
          <p:cNvPr id="2" name="Rectangle 1"/>
          <p:cNvSpPr/>
          <p:nvPr/>
        </p:nvSpPr>
        <p:spPr>
          <a:xfrm>
            <a:off x="4324045" y="1655195"/>
            <a:ext cx="1698222" cy="182460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ounded Rectangle 9"/>
          <p:cNvSpPr/>
          <p:nvPr/>
        </p:nvSpPr>
        <p:spPr>
          <a:xfrm>
            <a:off x="3193150" y="3657548"/>
            <a:ext cx="5814846" cy="3045588"/>
          </a:xfrm>
          <a:prstGeom prst="roundRect">
            <a:avLst>
              <a:gd name="adj" fmla="val 17418"/>
            </a:avLst>
          </a:prstGeom>
          <a:gradFill flip="none" rotWithShape="1">
            <a:gsLst>
              <a:gs pos="0">
                <a:schemeClr val="dk1">
                  <a:tint val="50000"/>
                  <a:satMod val="300000"/>
                  <a:alpha val="91000"/>
                </a:schemeClr>
              </a:gs>
              <a:gs pos="35000">
                <a:schemeClr val="dk1">
                  <a:tint val="37000"/>
                  <a:satMod val="300000"/>
                  <a:alpha val="91000"/>
                </a:schemeClr>
              </a:gs>
              <a:gs pos="100000">
                <a:schemeClr val="dk1">
                  <a:tint val="15000"/>
                  <a:satMod val="350000"/>
                  <a:alpha val="91000"/>
                </a:schemeClr>
              </a:gs>
            </a:gsLst>
            <a:lin ang="16200000" scaled="1"/>
            <a:tileRect/>
          </a:gradFill>
        </p:spPr>
        <p:style>
          <a:lnRef idx="1">
            <a:schemeClr val="dk1"/>
          </a:lnRef>
          <a:fillRef idx="2">
            <a:schemeClr val="dk1"/>
          </a:fillRef>
          <a:effectRef idx="1">
            <a:schemeClr val="dk1"/>
          </a:effectRef>
          <a:fontRef idx="minor">
            <a:schemeClr val="dk1"/>
          </a:fontRef>
        </p:style>
        <p:txBody>
          <a:bodyPr rtlCol="0" anchor="ctr"/>
          <a:lstStyle/>
          <a:p>
            <a:pPr marL="914400" lvl="1" indent="-457200">
              <a:buFont typeface="Arial"/>
              <a:buChar char="•"/>
            </a:pPr>
            <a:r>
              <a:rPr lang="en-US" sz="2800" dirty="0" smtClean="0">
                <a:solidFill>
                  <a:schemeClr val="tx1">
                    <a:lumMod val="50000"/>
                    <a:lumOff val="50000"/>
                  </a:schemeClr>
                </a:solidFill>
              </a:rPr>
              <a:t>Difficult to separate speaker and non-speaker cases in an experimental paradigm</a:t>
            </a:r>
          </a:p>
          <a:p>
            <a:pPr marL="914400" lvl="1" indent="-457200">
              <a:buFont typeface="Arial"/>
              <a:buChar char="•"/>
            </a:pPr>
            <a:r>
              <a:rPr lang="en-US" sz="2800" dirty="0">
                <a:solidFill>
                  <a:schemeClr val="tx1"/>
                </a:solidFill>
              </a:rPr>
              <a:t>Even in no context condition, speaker is assumed to be maximally </a:t>
            </a:r>
            <a:r>
              <a:rPr lang="en-US" sz="2800" dirty="0" smtClean="0">
                <a:solidFill>
                  <a:schemeClr val="tx1"/>
                </a:solidFill>
              </a:rPr>
              <a:t>informative</a:t>
            </a:r>
            <a:endParaRPr lang="en-US" sz="2800" dirty="0">
              <a:solidFill>
                <a:schemeClr val="tx1"/>
              </a:solidFill>
            </a:endParaRPr>
          </a:p>
        </p:txBody>
      </p:sp>
      <p:pic>
        <p:nvPicPr>
          <p:cNvPr id="7" name="Picture 6" descr="Screen Shot 2013-12-01 at 1.45.12 P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1361" y="1239428"/>
            <a:ext cx="6283807" cy="3176759"/>
          </a:xfrm>
          <a:prstGeom prst="rect">
            <a:avLst/>
          </a:prstGeom>
          <a:solidFill>
            <a:srgbClr val="FFFFFF">
              <a:shade val="85000"/>
            </a:srgbClr>
          </a:solidFill>
          <a:ln w="88900" cap="sq">
            <a:solidFill>
              <a:srgbClr val="FF0000"/>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8" name="Picture 7" descr="Screen Shot 2013-12-01 at 1.43.46 PM.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87107" y="3409273"/>
            <a:ext cx="6129871" cy="2888678"/>
          </a:xfrm>
          <a:prstGeom prst="rect">
            <a:avLst/>
          </a:prstGeom>
          <a:solidFill>
            <a:srgbClr val="FFFFFF">
              <a:shade val="85000"/>
            </a:srgbClr>
          </a:solidFill>
          <a:ln w="88900" cap="sq">
            <a:solidFill>
              <a:srgbClr val="FF0000"/>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739850373"/>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3569228" y="3479797"/>
            <a:ext cx="5574771" cy="3383079"/>
          </a:xfrm>
          <a:prstGeom prst="rect">
            <a:avLst/>
          </a:prstGeom>
        </p:spPr>
      </p:pic>
      <p:pic>
        <p:nvPicPr>
          <p:cNvPr id="9" name="Picture 8"/>
          <p:cNvPicPr>
            <a:picLocks noChangeAspect="1"/>
          </p:cNvPicPr>
          <p:nvPr/>
        </p:nvPicPr>
        <p:blipFill rotWithShape="1">
          <a:blip r:embed="rId4"/>
          <a:srcRect r="12102"/>
          <a:stretch/>
        </p:blipFill>
        <p:spPr>
          <a:xfrm>
            <a:off x="3569229" y="0"/>
            <a:ext cx="5574771" cy="3479797"/>
          </a:xfrm>
          <a:prstGeom prst="rect">
            <a:avLst/>
          </a:prstGeom>
        </p:spPr>
      </p:pic>
      <p:sp>
        <p:nvSpPr>
          <p:cNvPr id="6" name="Rectangle 5"/>
          <p:cNvSpPr/>
          <p:nvPr/>
        </p:nvSpPr>
        <p:spPr>
          <a:xfrm>
            <a:off x="0" y="770566"/>
            <a:ext cx="3045155" cy="6063199"/>
          </a:xfrm>
          <a:prstGeom prst="rect">
            <a:avLst/>
          </a:prstGeom>
        </p:spPr>
        <p:txBody>
          <a:bodyPr wrap="square">
            <a:spAutoFit/>
          </a:bodyPr>
          <a:lstStyle/>
          <a:p>
            <a:pPr marL="457200" indent="-457200">
              <a:buFont typeface="Arial"/>
              <a:buChar char="•"/>
            </a:pPr>
            <a:r>
              <a:rPr lang="en-US" sz="3600" dirty="0" smtClean="0">
                <a:solidFill>
                  <a:schemeClr val="tx1">
                    <a:lumMod val="50000"/>
                    <a:lumOff val="50000"/>
                  </a:schemeClr>
                </a:solidFill>
              </a:rPr>
              <a:t>Context/No Speaker the same as Context/ Speaker</a:t>
            </a:r>
          </a:p>
          <a:p>
            <a:pPr marL="457200" indent="-457200">
              <a:buFont typeface="Arial"/>
              <a:buChar char="•"/>
            </a:pPr>
            <a:r>
              <a:rPr lang="en-US" sz="3600" dirty="0"/>
              <a:t>No </a:t>
            </a:r>
            <a:r>
              <a:rPr lang="en-US" sz="3600" dirty="0" smtClean="0"/>
              <a:t>Context</a:t>
            </a:r>
            <a:r>
              <a:rPr lang="en-US" sz="3600" dirty="0"/>
              <a:t>/Speaker the same as </a:t>
            </a:r>
            <a:r>
              <a:rPr lang="en-US" sz="3600" dirty="0" smtClean="0"/>
              <a:t>Context/Speaker</a:t>
            </a:r>
            <a:endParaRPr lang="en-US" sz="3600" dirty="0"/>
          </a:p>
          <a:p>
            <a:endParaRPr lang="en-US" sz="2800" dirty="0"/>
          </a:p>
        </p:txBody>
      </p:sp>
      <p:sp>
        <p:nvSpPr>
          <p:cNvPr id="2" name="Rectangle 1"/>
          <p:cNvSpPr/>
          <p:nvPr/>
        </p:nvSpPr>
        <p:spPr>
          <a:xfrm>
            <a:off x="4324045" y="1655195"/>
            <a:ext cx="1698222" cy="182460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ounded Rectangle 9"/>
          <p:cNvSpPr/>
          <p:nvPr/>
        </p:nvSpPr>
        <p:spPr>
          <a:xfrm>
            <a:off x="3193150" y="3657548"/>
            <a:ext cx="5814846" cy="3045588"/>
          </a:xfrm>
          <a:prstGeom prst="roundRect">
            <a:avLst>
              <a:gd name="adj" fmla="val 17418"/>
            </a:avLst>
          </a:prstGeom>
          <a:gradFill flip="none" rotWithShape="1">
            <a:gsLst>
              <a:gs pos="0">
                <a:schemeClr val="dk1">
                  <a:tint val="50000"/>
                  <a:satMod val="300000"/>
                  <a:alpha val="91000"/>
                </a:schemeClr>
              </a:gs>
              <a:gs pos="35000">
                <a:schemeClr val="dk1">
                  <a:tint val="37000"/>
                  <a:satMod val="300000"/>
                  <a:alpha val="91000"/>
                </a:schemeClr>
              </a:gs>
              <a:gs pos="100000">
                <a:schemeClr val="dk1">
                  <a:tint val="15000"/>
                  <a:satMod val="350000"/>
                  <a:alpha val="91000"/>
                </a:schemeClr>
              </a:gs>
            </a:gsLst>
            <a:lin ang="16200000" scaled="1"/>
            <a:tileRect/>
          </a:gradFill>
        </p:spPr>
        <p:style>
          <a:lnRef idx="1">
            <a:schemeClr val="dk1"/>
          </a:lnRef>
          <a:fillRef idx="2">
            <a:schemeClr val="dk1"/>
          </a:fillRef>
          <a:effectRef idx="1">
            <a:schemeClr val="dk1"/>
          </a:effectRef>
          <a:fontRef idx="minor">
            <a:schemeClr val="dk1"/>
          </a:fontRef>
        </p:style>
        <p:txBody>
          <a:bodyPr rtlCol="0" anchor="ctr"/>
          <a:lstStyle/>
          <a:p>
            <a:pPr marL="914400" lvl="1" indent="-457200">
              <a:buFont typeface="Arial"/>
              <a:buChar char="•"/>
            </a:pPr>
            <a:r>
              <a:rPr lang="en-US" sz="2800" dirty="0" smtClean="0">
                <a:solidFill>
                  <a:schemeClr val="tx1">
                    <a:lumMod val="50000"/>
                    <a:lumOff val="50000"/>
                  </a:schemeClr>
                </a:solidFill>
              </a:rPr>
              <a:t>Difficult to separate speaker and non-speaker cases in an experimental paradigm</a:t>
            </a:r>
          </a:p>
          <a:p>
            <a:pPr marL="914400" lvl="1" indent="-457200">
              <a:buFont typeface="Arial"/>
              <a:buChar char="•"/>
            </a:pPr>
            <a:r>
              <a:rPr lang="en-US" sz="2800" dirty="0">
                <a:solidFill>
                  <a:schemeClr val="tx1"/>
                </a:solidFill>
              </a:rPr>
              <a:t>Even in no context condition, speaker is assumed to be maximally </a:t>
            </a:r>
            <a:r>
              <a:rPr lang="en-US" sz="2800" dirty="0" smtClean="0">
                <a:solidFill>
                  <a:schemeClr val="tx1"/>
                </a:solidFill>
              </a:rPr>
              <a:t>informative</a:t>
            </a:r>
            <a:endParaRPr lang="en-US" sz="2800" dirty="0">
              <a:solidFill>
                <a:schemeClr val="tx1"/>
              </a:solidFill>
            </a:endParaRPr>
          </a:p>
        </p:txBody>
      </p:sp>
    </p:spTree>
    <p:extLst>
      <p:ext uri="{BB962C8B-B14F-4D97-AF65-F5344CB8AC3E}">
        <p14:creationId xmlns:p14="http://schemas.microsoft.com/office/powerpoint/2010/main" val="380877665"/>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3569228" y="3479797"/>
            <a:ext cx="5574771" cy="3383079"/>
          </a:xfrm>
          <a:prstGeom prst="rect">
            <a:avLst/>
          </a:prstGeom>
        </p:spPr>
      </p:pic>
      <p:pic>
        <p:nvPicPr>
          <p:cNvPr id="9" name="Picture 8"/>
          <p:cNvPicPr>
            <a:picLocks noChangeAspect="1"/>
          </p:cNvPicPr>
          <p:nvPr/>
        </p:nvPicPr>
        <p:blipFill rotWithShape="1">
          <a:blip r:embed="rId4"/>
          <a:srcRect r="12102"/>
          <a:stretch/>
        </p:blipFill>
        <p:spPr>
          <a:xfrm>
            <a:off x="3569229" y="0"/>
            <a:ext cx="5574771" cy="3479797"/>
          </a:xfrm>
          <a:prstGeom prst="rect">
            <a:avLst/>
          </a:prstGeom>
        </p:spPr>
      </p:pic>
      <p:sp>
        <p:nvSpPr>
          <p:cNvPr id="11" name="Rectangle 10"/>
          <p:cNvSpPr/>
          <p:nvPr/>
        </p:nvSpPr>
        <p:spPr>
          <a:xfrm>
            <a:off x="0" y="770566"/>
            <a:ext cx="3045155" cy="6063199"/>
          </a:xfrm>
          <a:prstGeom prst="rect">
            <a:avLst/>
          </a:prstGeom>
        </p:spPr>
        <p:txBody>
          <a:bodyPr wrap="square">
            <a:spAutoFit/>
          </a:bodyPr>
          <a:lstStyle/>
          <a:p>
            <a:pPr marL="457200" indent="-457200">
              <a:buFont typeface="Arial"/>
              <a:buChar char="•"/>
            </a:pPr>
            <a:r>
              <a:rPr lang="en-US" sz="3600" dirty="0" smtClean="0"/>
              <a:t>Context/No Speaker the same as Context/ Speaker</a:t>
            </a:r>
          </a:p>
          <a:p>
            <a:pPr marL="457200" indent="-457200">
              <a:buFont typeface="Arial"/>
              <a:buChar char="•"/>
            </a:pPr>
            <a:r>
              <a:rPr lang="en-US" sz="3600" dirty="0">
                <a:solidFill>
                  <a:srgbClr val="5396DE"/>
                </a:solidFill>
              </a:rPr>
              <a:t>No </a:t>
            </a:r>
            <a:r>
              <a:rPr lang="en-US" sz="3600" dirty="0" smtClean="0">
                <a:solidFill>
                  <a:srgbClr val="5396DE"/>
                </a:solidFill>
              </a:rPr>
              <a:t>Context</a:t>
            </a:r>
            <a:r>
              <a:rPr lang="en-US" sz="3600" dirty="0">
                <a:solidFill>
                  <a:srgbClr val="5396DE"/>
                </a:solidFill>
              </a:rPr>
              <a:t>/Speaker the same as </a:t>
            </a:r>
            <a:r>
              <a:rPr lang="en-US" sz="3600" dirty="0" smtClean="0">
                <a:solidFill>
                  <a:srgbClr val="5396DE"/>
                </a:solidFill>
              </a:rPr>
              <a:t>Context/Speaker</a:t>
            </a:r>
            <a:endParaRPr lang="en-US" sz="3600" dirty="0">
              <a:solidFill>
                <a:srgbClr val="5396DE"/>
              </a:solidFill>
            </a:endParaRPr>
          </a:p>
          <a:p>
            <a:endParaRPr lang="en-US" sz="2800" dirty="0"/>
          </a:p>
        </p:txBody>
      </p:sp>
      <p:sp>
        <p:nvSpPr>
          <p:cNvPr id="7" name="Rounded Rectangle 6"/>
          <p:cNvSpPr/>
          <p:nvPr/>
        </p:nvSpPr>
        <p:spPr>
          <a:xfrm>
            <a:off x="3193150" y="3657548"/>
            <a:ext cx="5814846" cy="3045588"/>
          </a:xfrm>
          <a:prstGeom prst="roundRect">
            <a:avLst>
              <a:gd name="adj" fmla="val 17418"/>
            </a:avLst>
          </a:prstGeom>
          <a:gradFill flip="none" rotWithShape="1">
            <a:gsLst>
              <a:gs pos="0">
                <a:schemeClr val="dk1">
                  <a:tint val="50000"/>
                  <a:satMod val="300000"/>
                  <a:alpha val="91000"/>
                </a:schemeClr>
              </a:gs>
              <a:gs pos="35000">
                <a:schemeClr val="dk1">
                  <a:tint val="37000"/>
                  <a:satMod val="300000"/>
                  <a:alpha val="91000"/>
                </a:schemeClr>
              </a:gs>
              <a:gs pos="100000">
                <a:schemeClr val="dk1">
                  <a:tint val="15000"/>
                  <a:satMod val="350000"/>
                  <a:alpha val="91000"/>
                </a:schemeClr>
              </a:gs>
            </a:gsLst>
            <a:lin ang="16200000" scaled="1"/>
            <a:tileRect/>
          </a:gradFill>
        </p:spPr>
        <p:style>
          <a:lnRef idx="1">
            <a:schemeClr val="dk1"/>
          </a:lnRef>
          <a:fillRef idx="2">
            <a:schemeClr val="dk1"/>
          </a:fillRef>
          <a:effectRef idx="1">
            <a:schemeClr val="dk1"/>
          </a:effectRef>
          <a:fontRef idx="minor">
            <a:schemeClr val="dk1"/>
          </a:fontRef>
        </p:style>
        <p:txBody>
          <a:bodyPr rtlCol="0" anchor="ctr"/>
          <a:lstStyle/>
          <a:p>
            <a:pPr marL="914400" lvl="1" indent="-457200">
              <a:buFont typeface="Arial"/>
              <a:buChar char="•"/>
            </a:pPr>
            <a:r>
              <a:rPr lang="en-US" sz="2800" dirty="0" smtClean="0">
                <a:solidFill>
                  <a:schemeClr val="tx1">
                    <a:lumMod val="90000"/>
                    <a:lumOff val="10000"/>
                  </a:schemeClr>
                </a:solidFill>
              </a:rPr>
              <a:t>Difficult to separate speaker and non-speaker cases in an experimental paradigm</a:t>
            </a:r>
          </a:p>
          <a:p>
            <a:pPr marL="914400" lvl="1" indent="-457200">
              <a:buFont typeface="Arial"/>
              <a:buChar char="•"/>
            </a:pPr>
            <a:r>
              <a:rPr lang="en-US" sz="2800" dirty="0">
                <a:solidFill>
                  <a:schemeClr val="tx1">
                    <a:lumMod val="50000"/>
                    <a:lumOff val="50000"/>
                  </a:schemeClr>
                </a:solidFill>
              </a:rPr>
              <a:t>Even in no context condition, speaker is assumed to be maximally </a:t>
            </a:r>
            <a:r>
              <a:rPr lang="en-US" sz="2800" dirty="0" smtClean="0">
                <a:solidFill>
                  <a:schemeClr val="tx1">
                    <a:lumMod val="50000"/>
                    <a:lumOff val="50000"/>
                  </a:schemeClr>
                </a:solidFill>
              </a:rPr>
              <a:t>informative</a:t>
            </a:r>
            <a:endParaRPr lang="en-US" sz="2800" dirty="0">
              <a:solidFill>
                <a:schemeClr val="tx1">
                  <a:lumMod val="50000"/>
                  <a:lumOff val="50000"/>
                </a:schemeClr>
              </a:solidFill>
            </a:endParaRPr>
          </a:p>
        </p:txBody>
      </p:sp>
      <p:sp>
        <p:nvSpPr>
          <p:cNvPr id="6" name="Rectangle 5"/>
          <p:cNvSpPr/>
          <p:nvPr/>
        </p:nvSpPr>
        <p:spPr>
          <a:xfrm>
            <a:off x="5166021" y="1655195"/>
            <a:ext cx="742080" cy="182460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7244976" y="1655195"/>
            <a:ext cx="742080" cy="182460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41394473"/>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3569228" y="3479797"/>
            <a:ext cx="5574771" cy="3383079"/>
          </a:xfrm>
          <a:prstGeom prst="rect">
            <a:avLst/>
          </a:prstGeom>
        </p:spPr>
      </p:pic>
      <p:pic>
        <p:nvPicPr>
          <p:cNvPr id="9" name="Picture 8"/>
          <p:cNvPicPr>
            <a:picLocks noChangeAspect="1"/>
          </p:cNvPicPr>
          <p:nvPr/>
        </p:nvPicPr>
        <p:blipFill rotWithShape="1">
          <a:blip r:embed="rId4"/>
          <a:srcRect r="12102"/>
          <a:stretch/>
        </p:blipFill>
        <p:spPr>
          <a:xfrm>
            <a:off x="3569229" y="0"/>
            <a:ext cx="5574771" cy="3479797"/>
          </a:xfrm>
          <a:prstGeom prst="rect">
            <a:avLst/>
          </a:prstGeom>
        </p:spPr>
      </p:pic>
      <p:sp>
        <p:nvSpPr>
          <p:cNvPr id="11" name="Rectangle 10"/>
          <p:cNvSpPr/>
          <p:nvPr/>
        </p:nvSpPr>
        <p:spPr>
          <a:xfrm>
            <a:off x="0" y="770566"/>
            <a:ext cx="3045155" cy="6063199"/>
          </a:xfrm>
          <a:prstGeom prst="rect">
            <a:avLst/>
          </a:prstGeom>
        </p:spPr>
        <p:txBody>
          <a:bodyPr wrap="square">
            <a:spAutoFit/>
          </a:bodyPr>
          <a:lstStyle/>
          <a:p>
            <a:pPr marL="457200" indent="-457200">
              <a:buFont typeface="Arial"/>
              <a:buChar char="•"/>
            </a:pPr>
            <a:r>
              <a:rPr lang="en-US" sz="3600" dirty="0" smtClean="0"/>
              <a:t>Context/No Speaker the same as Context/ Speaker</a:t>
            </a:r>
          </a:p>
          <a:p>
            <a:pPr marL="457200" indent="-457200">
              <a:buFont typeface="Arial"/>
              <a:buChar char="•"/>
            </a:pPr>
            <a:r>
              <a:rPr lang="en-US" sz="3600" dirty="0">
                <a:solidFill>
                  <a:srgbClr val="5396DE"/>
                </a:solidFill>
              </a:rPr>
              <a:t>No </a:t>
            </a:r>
            <a:r>
              <a:rPr lang="en-US" sz="3600" dirty="0" smtClean="0">
                <a:solidFill>
                  <a:srgbClr val="5396DE"/>
                </a:solidFill>
              </a:rPr>
              <a:t>Context</a:t>
            </a:r>
            <a:r>
              <a:rPr lang="en-US" sz="3600" dirty="0">
                <a:solidFill>
                  <a:srgbClr val="5396DE"/>
                </a:solidFill>
              </a:rPr>
              <a:t>/Speaker the same as </a:t>
            </a:r>
            <a:r>
              <a:rPr lang="en-US" sz="3600" dirty="0" smtClean="0">
                <a:solidFill>
                  <a:srgbClr val="5396DE"/>
                </a:solidFill>
              </a:rPr>
              <a:t>Context/Speaker</a:t>
            </a:r>
            <a:endParaRPr lang="en-US" sz="3600" dirty="0">
              <a:solidFill>
                <a:srgbClr val="5396DE"/>
              </a:solidFill>
            </a:endParaRPr>
          </a:p>
          <a:p>
            <a:endParaRPr lang="en-US" sz="2800" dirty="0"/>
          </a:p>
        </p:txBody>
      </p:sp>
      <p:sp>
        <p:nvSpPr>
          <p:cNvPr id="7" name="Rounded Rectangle 6"/>
          <p:cNvSpPr/>
          <p:nvPr/>
        </p:nvSpPr>
        <p:spPr>
          <a:xfrm>
            <a:off x="3193150" y="3657548"/>
            <a:ext cx="5814846" cy="3045588"/>
          </a:xfrm>
          <a:prstGeom prst="roundRect">
            <a:avLst>
              <a:gd name="adj" fmla="val 17418"/>
            </a:avLst>
          </a:prstGeom>
          <a:gradFill flip="none" rotWithShape="1">
            <a:gsLst>
              <a:gs pos="0">
                <a:schemeClr val="dk1">
                  <a:tint val="50000"/>
                  <a:satMod val="300000"/>
                  <a:alpha val="91000"/>
                </a:schemeClr>
              </a:gs>
              <a:gs pos="35000">
                <a:schemeClr val="dk1">
                  <a:tint val="37000"/>
                  <a:satMod val="300000"/>
                  <a:alpha val="91000"/>
                </a:schemeClr>
              </a:gs>
              <a:gs pos="100000">
                <a:schemeClr val="dk1">
                  <a:tint val="15000"/>
                  <a:satMod val="350000"/>
                  <a:alpha val="91000"/>
                </a:schemeClr>
              </a:gs>
            </a:gsLst>
            <a:lin ang="16200000" scaled="1"/>
            <a:tileRect/>
          </a:gradFill>
        </p:spPr>
        <p:style>
          <a:lnRef idx="1">
            <a:schemeClr val="dk1"/>
          </a:lnRef>
          <a:fillRef idx="2">
            <a:schemeClr val="dk1"/>
          </a:fillRef>
          <a:effectRef idx="1">
            <a:schemeClr val="dk1"/>
          </a:effectRef>
          <a:fontRef idx="minor">
            <a:schemeClr val="dk1"/>
          </a:fontRef>
        </p:style>
        <p:txBody>
          <a:bodyPr rtlCol="0" anchor="ctr"/>
          <a:lstStyle/>
          <a:p>
            <a:pPr marL="914400" lvl="1" indent="-457200">
              <a:buFont typeface="Arial"/>
              <a:buChar char="•"/>
            </a:pPr>
            <a:r>
              <a:rPr lang="en-US" sz="2800" dirty="0" smtClean="0">
                <a:solidFill>
                  <a:schemeClr val="tx1">
                    <a:lumMod val="90000"/>
                    <a:lumOff val="10000"/>
                  </a:schemeClr>
                </a:solidFill>
              </a:rPr>
              <a:t>Difficult to separate speaker and non-speaker cases in an experimental paradigm</a:t>
            </a:r>
          </a:p>
          <a:p>
            <a:pPr marL="914400" lvl="1" indent="-457200">
              <a:buFont typeface="Arial"/>
              <a:buChar char="•"/>
            </a:pPr>
            <a:r>
              <a:rPr lang="en-US" sz="2800" dirty="0">
                <a:solidFill>
                  <a:schemeClr val="tx1">
                    <a:lumMod val="50000"/>
                    <a:lumOff val="50000"/>
                  </a:schemeClr>
                </a:solidFill>
              </a:rPr>
              <a:t>Even in no context condition, speaker is assumed to be maximally </a:t>
            </a:r>
            <a:r>
              <a:rPr lang="en-US" sz="2800" dirty="0" smtClean="0">
                <a:solidFill>
                  <a:schemeClr val="tx1">
                    <a:lumMod val="50000"/>
                    <a:lumOff val="50000"/>
                  </a:schemeClr>
                </a:solidFill>
              </a:rPr>
              <a:t>informative</a:t>
            </a:r>
            <a:endParaRPr lang="en-US" sz="2800" dirty="0">
              <a:solidFill>
                <a:schemeClr val="tx1">
                  <a:lumMod val="50000"/>
                  <a:lumOff val="50000"/>
                </a:schemeClr>
              </a:solidFill>
            </a:endParaRPr>
          </a:p>
        </p:txBody>
      </p:sp>
      <p:sp>
        <p:nvSpPr>
          <p:cNvPr id="6" name="Rectangle 5"/>
          <p:cNvSpPr/>
          <p:nvPr/>
        </p:nvSpPr>
        <p:spPr>
          <a:xfrm>
            <a:off x="5166021" y="1655195"/>
            <a:ext cx="742080" cy="182460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7244976" y="1655195"/>
            <a:ext cx="742080" cy="182460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2" name="Picture 11" descr="Screen Shot 2013-12-01 at 1.42.16 P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7713" y="1131379"/>
            <a:ext cx="5474883" cy="2832163"/>
          </a:xfrm>
          <a:prstGeom prst="rect">
            <a:avLst/>
          </a:prstGeom>
          <a:solidFill>
            <a:srgbClr val="FFFFFF">
              <a:shade val="85000"/>
            </a:srgbClr>
          </a:solidFill>
          <a:ln w="88900" cap="sq">
            <a:solidFill>
              <a:srgbClr val="FF0000"/>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0" name="Picture 9" descr="Screen Shot 2013-12-01 at 1.43.46 PM.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87107" y="3409273"/>
            <a:ext cx="6129871" cy="2888678"/>
          </a:xfrm>
          <a:prstGeom prst="rect">
            <a:avLst/>
          </a:prstGeom>
          <a:solidFill>
            <a:srgbClr val="FFFFFF">
              <a:shade val="85000"/>
            </a:srgbClr>
          </a:solidFill>
          <a:ln w="88900" cap="sq">
            <a:solidFill>
              <a:srgbClr val="FF0000"/>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092401493"/>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3569228" y="3479797"/>
            <a:ext cx="5574771" cy="3383079"/>
          </a:xfrm>
          <a:prstGeom prst="rect">
            <a:avLst/>
          </a:prstGeom>
        </p:spPr>
      </p:pic>
      <p:pic>
        <p:nvPicPr>
          <p:cNvPr id="9" name="Picture 8"/>
          <p:cNvPicPr>
            <a:picLocks noChangeAspect="1"/>
          </p:cNvPicPr>
          <p:nvPr/>
        </p:nvPicPr>
        <p:blipFill rotWithShape="1">
          <a:blip r:embed="rId4"/>
          <a:srcRect r="12102"/>
          <a:stretch/>
        </p:blipFill>
        <p:spPr>
          <a:xfrm>
            <a:off x="3569229" y="0"/>
            <a:ext cx="5574771" cy="3479797"/>
          </a:xfrm>
          <a:prstGeom prst="rect">
            <a:avLst/>
          </a:prstGeom>
        </p:spPr>
      </p:pic>
      <p:sp>
        <p:nvSpPr>
          <p:cNvPr id="11" name="Rectangle 10"/>
          <p:cNvSpPr/>
          <p:nvPr/>
        </p:nvSpPr>
        <p:spPr>
          <a:xfrm>
            <a:off x="0" y="770566"/>
            <a:ext cx="3045155" cy="6063199"/>
          </a:xfrm>
          <a:prstGeom prst="rect">
            <a:avLst/>
          </a:prstGeom>
        </p:spPr>
        <p:txBody>
          <a:bodyPr wrap="square">
            <a:spAutoFit/>
          </a:bodyPr>
          <a:lstStyle/>
          <a:p>
            <a:pPr marL="457200" indent="-457200">
              <a:buFont typeface="Arial"/>
              <a:buChar char="•"/>
            </a:pPr>
            <a:r>
              <a:rPr lang="en-US" sz="3600" dirty="0" smtClean="0"/>
              <a:t>Context/No Speaker the same as Context/ Speaker</a:t>
            </a:r>
          </a:p>
          <a:p>
            <a:pPr marL="457200" indent="-457200">
              <a:buFont typeface="Arial"/>
              <a:buChar char="•"/>
            </a:pPr>
            <a:r>
              <a:rPr lang="en-US" sz="3600" dirty="0">
                <a:solidFill>
                  <a:srgbClr val="5396DE"/>
                </a:solidFill>
              </a:rPr>
              <a:t>No </a:t>
            </a:r>
            <a:r>
              <a:rPr lang="en-US" sz="3600" dirty="0" smtClean="0">
                <a:solidFill>
                  <a:srgbClr val="5396DE"/>
                </a:solidFill>
              </a:rPr>
              <a:t>Context</a:t>
            </a:r>
            <a:r>
              <a:rPr lang="en-US" sz="3600" dirty="0">
                <a:solidFill>
                  <a:srgbClr val="5396DE"/>
                </a:solidFill>
              </a:rPr>
              <a:t>/Speaker the same as </a:t>
            </a:r>
            <a:r>
              <a:rPr lang="en-US" sz="3600" dirty="0" smtClean="0">
                <a:solidFill>
                  <a:srgbClr val="5396DE"/>
                </a:solidFill>
              </a:rPr>
              <a:t>Context/Speaker</a:t>
            </a:r>
            <a:endParaRPr lang="en-US" sz="3600" dirty="0">
              <a:solidFill>
                <a:srgbClr val="5396DE"/>
              </a:solidFill>
            </a:endParaRPr>
          </a:p>
          <a:p>
            <a:endParaRPr lang="en-US" sz="2800" dirty="0"/>
          </a:p>
        </p:txBody>
      </p:sp>
      <p:sp>
        <p:nvSpPr>
          <p:cNvPr id="7" name="Rounded Rectangle 6"/>
          <p:cNvSpPr/>
          <p:nvPr/>
        </p:nvSpPr>
        <p:spPr>
          <a:xfrm>
            <a:off x="3193150" y="3657548"/>
            <a:ext cx="5814846" cy="3045588"/>
          </a:xfrm>
          <a:prstGeom prst="roundRect">
            <a:avLst>
              <a:gd name="adj" fmla="val 17418"/>
            </a:avLst>
          </a:prstGeom>
          <a:gradFill flip="none" rotWithShape="1">
            <a:gsLst>
              <a:gs pos="0">
                <a:schemeClr val="dk1">
                  <a:tint val="50000"/>
                  <a:satMod val="300000"/>
                  <a:alpha val="91000"/>
                </a:schemeClr>
              </a:gs>
              <a:gs pos="35000">
                <a:schemeClr val="dk1">
                  <a:tint val="37000"/>
                  <a:satMod val="300000"/>
                  <a:alpha val="91000"/>
                </a:schemeClr>
              </a:gs>
              <a:gs pos="100000">
                <a:schemeClr val="dk1">
                  <a:tint val="15000"/>
                  <a:satMod val="350000"/>
                  <a:alpha val="91000"/>
                </a:schemeClr>
              </a:gs>
            </a:gsLst>
            <a:lin ang="16200000" scaled="1"/>
            <a:tileRect/>
          </a:gradFill>
        </p:spPr>
        <p:style>
          <a:lnRef idx="1">
            <a:schemeClr val="dk1"/>
          </a:lnRef>
          <a:fillRef idx="2">
            <a:schemeClr val="dk1"/>
          </a:fillRef>
          <a:effectRef idx="1">
            <a:schemeClr val="dk1"/>
          </a:effectRef>
          <a:fontRef idx="minor">
            <a:schemeClr val="dk1"/>
          </a:fontRef>
        </p:style>
        <p:txBody>
          <a:bodyPr rtlCol="0" anchor="ctr"/>
          <a:lstStyle/>
          <a:p>
            <a:pPr marL="914400" lvl="1" indent="-457200">
              <a:buFont typeface="Arial"/>
              <a:buChar char="•"/>
            </a:pPr>
            <a:r>
              <a:rPr lang="en-US" sz="2800" dirty="0" smtClean="0">
                <a:solidFill>
                  <a:schemeClr val="tx1">
                    <a:lumMod val="90000"/>
                    <a:lumOff val="10000"/>
                  </a:schemeClr>
                </a:solidFill>
              </a:rPr>
              <a:t>Difficult to separate speaker and non-speaker cases in an experimental paradigm</a:t>
            </a:r>
          </a:p>
          <a:p>
            <a:pPr marL="914400" lvl="1" indent="-457200">
              <a:buFont typeface="Arial"/>
              <a:buChar char="•"/>
            </a:pPr>
            <a:r>
              <a:rPr lang="en-US" sz="2800" dirty="0">
                <a:solidFill>
                  <a:schemeClr val="tx1">
                    <a:lumMod val="50000"/>
                    <a:lumOff val="50000"/>
                  </a:schemeClr>
                </a:solidFill>
              </a:rPr>
              <a:t>Even in no context condition, speaker is assumed to be maximally </a:t>
            </a:r>
            <a:r>
              <a:rPr lang="en-US" sz="2800" dirty="0" smtClean="0">
                <a:solidFill>
                  <a:schemeClr val="tx1">
                    <a:lumMod val="50000"/>
                    <a:lumOff val="50000"/>
                  </a:schemeClr>
                </a:solidFill>
              </a:rPr>
              <a:t>informative</a:t>
            </a:r>
            <a:endParaRPr lang="en-US" sz="2800" dirty="0">
              <a:solidFill>
                <a:schemeClr val="tx1">
                  <a:lumMod val="50000"/>
                  <a:lumOff val="50000"/>
                </a:schemeClr>
              </a:solidFill>
            </a:endParaRPr>
          </a:p>
        </p:txBody>
      </p:sp>
      <p:sp>
        <p:nvSpPr>
          <p:cNvPr id="6" name="Rectangle 5"/>
          <p:cNvSpPr/>
          <p:nvPr/>
        </p:nvSpPr>
        <p:spPr>
          <a:xfrm>
            <a:off x="5166021" y="1655195"/>
            <a:ext cx="742080" cy="182460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7244976" y="1655195"/>
            <a:ext cx="742080" cy="182460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70687644"/>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smtClean="0"/>
              <a:t>Pragmatic Reasoning about a Novel Word’s Meaning</a:t>
            </a:r>
            <a:endParaRPr lang="en-US" dirty="0"/>
          </a:p>
        </p:txBody>
      </p:sp>
      <p:sp>
        <p:nvSpPr>
          <p:cNvPr id="3" name="Content Placeholder 2"/>
          <p:cNvSpPr>
            <a:spLocks noGrp="1"/>
          </p:cNvSpPr>
          <p:nvPr>
            <p:ph idx="1"/>
          </p:nvPr>
        </p:nvSpPr>
        <p:spPr>
          <a:xfrm>
            <a:off x="457200" y="3454212"/>
            <a:ext cx="8229600" cy="4525963"/>
          </a:xfrm>
        </p:spPr>
        <p:txBody>
          <a:bodyPr/>
          <a:lstStyle/>
          <a:p>
            <a:pPr marL="0" indent="0">
              <a:buNone/>
            </a:pPr>
            <a:r>
              <a:rPr lang="en-US" dirty="0" smtClean="0"/>
              <a:t>What is a </a:t>
            </a:r>
            <a:r>
              <a:rPr lang="en-US" b="1" dirty="0" err="1" smtClean="0"/>
              <a:t>wug</a:t>
            </a:r>
            <a:r>
              <a:rPr lang="en-US" dirty="0" smtClean="0"/>
              <a:t>?</a:t>
            </a:r>
          </a:p>
          <a:p>
            <a:pPr marL="0" indent="0">
              <a:buNone/>
            </a:pPr>
            <a:r>
              <a:rPr lang="en-US" dirty="0"/>
              <a:t>	</a:t>
            </a:r>
            <a:r>
              <a:rPr lang="en-US" dirty="0" smtClean="0"/>
              <a:t>				- a flower with uniquely this rare 						feature?</a:t>
            </a:r>
          </a:p>
          <a:p>
            <a:pPr marL="0" indent="0">
              <a:buNone/>
            </a:pPr>
            <a:r>
              <a:rPr lang="en-US" dirty="0" smtClean="0"/>
              <a:t>					-a flower with at least this rare 						feature? </a:t>
            </a:r>
            <a:endParaRPr lang="en-US" dirty="0"/>
          </a:p>
        </p:txBody>
      </p:sp>
      <p:pic>
        <p:nvPicPr>
          <p:cNvPr id="8" name="Picture 7" descr="00.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6087" y="1814752"/>
            <a:ext cx="1228986" cy="1356122"/>
          </a:xfrm>
          <a:prstGeom prst="rect">
            <a:avLst/>
          </a:prstGeom>
        </p:spPr>
      </p:pic>
      <p:pic>
        <p:nvPicPr>
          <p:cNvPr id="9" name="Picture 8" descr="10.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85652" y="1818616"/>
            <a:ext cx="1231900" cy="1352258"/>
          </a:xfrm>
          <a:prstGeom prst="rect">
            <a:avLst/>
          </a:prstGeom>
        </p:spPr>
      </p:pic>
      <p:pic>
        <p:nvPicPr>
          <p:cNvPr id="4" name="Picture 3" descr="Screen Shot 2013-12-02 at 4.09.07 P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94682" y="1900746"/>
            <a:ext cx="1186052" cy="1254809"/>
          </a:xfrm>
          <a:prstGeom prst="rect">
            <a:avLst/>
          </a:prstGeom>
        </p:spPr>
      </p:pic>
      <p:pic>
        <p:nvPicPr>
          <p:cNvPr id="10" name="Picture 9" descr="Screen Shot 2013-12-02 at 4.09.00 PM.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44012" y="1874527"/>
            <a:ext cx="1091611" cy="1251154"/>
          </a:xfrm>
          <a:prstGeom prst="rect">
            <a:avLst/>
          </a:prstGeom>
        </p:spPr>
      </p:pic>
      <p:pic>
        <p:nvPicPr>
          <p:cNvPr id="11" name="Picture 10" descr="Screen Shot 2013-12-02 at 4.09.07 P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2480" y="4271808"/>
            <a:ext cx="1808844" cy="1913705"/>
          </a:xfrm>
          <a:prstGeom prst="rect">
            <a:avLst/>
          </a:prstGeom>
        </p:spPr>
      </p:pic>
      <p:sp>
        <p:nvSpPr>
          <p:cNvPr id="12" name="TextBox 11"/>
          <p:cNvSpPr txBox="1"/>
          <p:nvPr/>
        </p:nvSpPr>
        <p:spPr>
          <a:xfrm>
            <a:off x="1700102" y="2787272"/>
            <a:ext cx="860291" cy="369332"/>
          </a:xfrm>
          <a:prstGeom prst="rect">
            <a:avLst/>
          </a:prstGeom>
          <a:noFill/>
        </p:spPr>
        <p:txBody>
          <a:bodyPr wrap="square" rtlCol="0">
            <a:spAutoFit/>
          </a:bodyPr>
          <a:lstStyle/>
          <a:p>
            <a:r>
              <a:rPr lang="en-US" dirty="0" smtClean="0"/>
              <a:t>[ 0  0 ]</a:t>
            </a:r>
            <a:endParaRPr lang="en-US" dirty="0"/>
          </a:p>
        </p:txBody>
      </p:sp>
      <p:sp>
        <p:nvSpPr>
          <p:cNvPr id="13" name="TextBox 12"/>
          <p:cNvSpPr txBox="1"/>
          <p:nvPr/>
        </p:nvSpPr>
        <p:spPr>
          <a:xfrm>
            <a:off x="7168927" y="2779799"/>
            <a:ext cx="860291" cy="369332"/>
          </a:xfrm>
          <a:prstGeom prst="rect">
            <a:avLst/>
          </a:prstGeom>
          <a:noFill/>
        </p:spPr>
        <p:txBody>
          <a:bodyPr wrap="square" rtlCol="0">
            <a:spAutoFit/>
          </a:bodyPr>
          <a:lstStyle/>
          <a:p>
            <a:r>
              <a:rPr lang="en-US" dirty="0" smtClean="0"/>
              <a:t>[ 1  1 ]</a:t>
            </a:r>
            <a:endParaRPr lang="en-US" dirty="0"/>
          </a:p>
        </p:txBody>
      </p:sp>
      <p:sp>
        <p:nvSpPr>
          <p:cNvPr id="14" name="TextBox 13"/>
          <p:cNvSpPr txBox="1"/>
          <p:nvPr/>
        </p:nvSpPr>
        <p:spPr>
          <a:xfrm>
            <a:off x="3582581" y="2793454"/>
            <a:ext cx="860291" cy="369332"/>
          </a:xfrm>
          <a:prstGeom prst="rect">
            <a:avLst/>
          </a:prstGeom>
          <a:noFill/>
        </p:spPr>
        <p:txBody>
          <a:bodyPr wrap="square" rtlCol="0">
            <a:spAutoFit/>
          </a:bodyPr>
          <a:lstStyle/>
          <a:p>
            <a:r>
              <a:rPr lang="en-US" dirty="0" smtClean="0"/>
              <a:t>[ 1  0 ]</a:t>
            </a:r>
            <a:endParaRPr lang="en-US" dirty="0"/>
          </a:p>
        </p:txBody>
      </p:sp>
      <p:sp>
        <p:nvSpPr>
          <p:cNvPr id="15" name="TextBox 14"/>
          <p:cNvSpPr txBox="1"/>
          <p:nvPr/>
        </p:nvSpPr>
        <p:spPr>
          <a:xfrm>
            <a:off x="5400383" y="2778046"/>
            <a:ext cx="860291" cy="369332"/>
          </a:xfrm>
          <a:prstGeom prst="rect">
            <a:avLst/>
          </a:prstGeom>
          <a:noFill/>
        </p:spPr>
        <p:txBody>
          <a:bodyPr wrap="square" rtlCol="0">
            <a:spAutoFit/>
          </a:bodyPr>
          <a:lstStyle/>
          <a:p>
            <a:r>
              <a:rPr lang="en-US" dirty="0" smtClean="0"/>
              <a:t>[ 0  1 ]</a:t>
            </a:r>
            <a:endParaRPr lang="en-US" dirty="0"/>
          </a:p>
        </p:txBody>
      </p:sp>
    </p:spTree>
    <p:extLst>
      <p:ext uri="{BB962C8B-B14F-4D97-AF65-F5344CB8AC3E}">
        <p14:creationId xmlns:p14="http://schemas.microsoft.com/office/powerpoint/2010/main" val="3757492845"/>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Directions Forward</a:t>
            </a:r>
            <a:endParaRPr lang="en-US" dirty="0"/>
          </a:p>
        </p:txBody>
      </p:sp>
      <p:sp>
        <p:nvSpPr>
          <p:cNvPr id="3" name="Content Placeholder 2"/>
          <p:cNvSpPr>
            <a:spLocks noGrp="1"/>
          </p:cNvSpPr>
          <p:nvPr>
            <p:ph idx="1"/>
          </p:nvPr>
        </p:nvSpPr>
        <p:spPr>
          <a:xfrm>
            <a:off x="457200" y="2299381"/>
            <a:ext cx="8229600" cy="4525963"/>
          </a:xfrm>
        </p:spPr>
        <p:txBody>
          <a:bodyPr/>
          <a:lstStyle/>
          <a:p>
            <a:r>
              <a:rPr lang="en-US" dirty="0" smtClean="0"/>
              <a:t>Allow participants opportunity to express </a:t>
            </a:r>
            <a:r>
              <a:rPr lang="en-US" dirty="0"/>
              <a:t>u</a:t>
            </a:r>
            <a:r>
              <a:rPr lang="en-US" dirty="0" smtClean="0"/>
              <a:t>ncertainty </a:t>
            </a:r>
          </a:p>
          <a:p>
            <a:pPr lvl="1"/>
            <a:r>
              <a:rPr lang="en-US" dirty="0" smtClean="0"/>
              <a:t>Graded responses (betting from 0 to 100) instead of binary variable from checkboxes</a:t>
            </a:r>
          </a:p>
        </p:txBody>
      </p:sp>
    </p:spTree>
    <p:extLst>
      <p:ext uri="{BB962C8B-B14F-4D97-AF65-F5344CB8AC3E}">
        <p14:creationId xmlns:p14="http://schemas.microsoft.com/office/powerpoint/2010/main" val="4231089408"/>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034781" y="341993"/>
            <a:ext cx="7772400" cy="1470025"/>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dirty="0" smtClean="0"/>
              <a:t>Special Thanks to: </a:t>
            </a:r>
          </a:p>
          <a:p>
            <a:endParaRPr lang="en-US" dirty="0"/>
          </a:p>
        </p:txBody>
      </p:sp>
      <p:sp>
        <p:nvSpPr>
          <p:cNvPr id="3" name="Title 1"/>
          <p:cNvSpPr txBox="1">
            <a:spLocks/>
          </p:cNvSpPr>
          <p:nvPr/>
        </p:nvSpPr>
        <p:spPr>
          <a:xfrm>
            <a:off x="1152272" y="1641376"/>
            <a:ext cx="7204834" cy="3561009"/>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marL="571500" indent="-571500" algn="l">
              <a:buFont typeface="Arial"/>
              <a:buChar char="•"/>
            </a:pPr>
            <a:r>
              <a:rPr lang="en-US" sz="3600" dirty="0" smtClean="0"/>
              <a:t>Molly Lewis and Professor Michael Frank</a:t>
            </a:r>
          </a:p>
          <a:p>
            <a:pPr marL="571500" indent="-571500" algn="l">
              <a:buFont typeface="Arial"/>
              <a:buChar char="•"/>
            </a:pPr>
            <a:r>
              <a:rPr lang="en-US" sz="3600" dirty="0" smtClean="0"/>
              <a:t>PSYCH204 Teaching team: Professor Noah Goodman and TAs</a:t>
            </a:r>
          </a:p>
          <a:p>
            <a:pPr marL="571500" indent="-571500" algn="l">
              <a:buFont typeface="Arial"/>
              <a:buChar char="•"/>
            </a:pPr>
            <a:r>
              <a:rPr lang="en-US" sz="3600" dirty="0" smtClean="0"/>
              <a:t>Erin for the awesome stimuli</a:t>
            </a:r>
          </a:p>
          <a:p>
            <a:pPr marL="571500" indent="-571500" algn="l">
              <a:buFont typeface="Arial"/>
              <a:buChar char="•"/>
            </a:pPr>
            <a:endParaRPr lang="en-US" sz="3600" dirty="0" smtClean="0"/>
          </a:p>
          <a:p>
            <a:endParaRPr lang="en-US" dirty="0" smtClean="0"/>
          </a:p>
          <a:p>
            <a:endParaRPr lang="en-US" dirty="0"/>
          </a:p>
        </p:txBody>
      </p:sp>
    </p:spTree>
    <p:extLst>
      <p:ext uri="{BB962C8B-B14F-4D97-AF65-F5344CB8AC3E}">
        <p14:creationId xmlns:p14="http://schemas.microsoft.com/office/powerpoint/2010/main" val="3679613190"/>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2570912"/>
            <a:ext cx="8229600" cy="4525963"/>
          </a:xfrm>
        </p:spPr>
        <p:txBody>
          <a:bodyPr/>
          <a:lstStyle/>
          <a:p>
            <a:r>
              <a:rPr lang="en-US" b="1" i="1" dirty="0" smtClean="0"/>
              <a:t>Without </a:t>
            </a:r>
            <a:r>
              <a:rPr lang="en-US" dirty="0" smtClean="0"/>
              <a:t>a speaker:</a:t>
            </a:r>
            <a:endParaRPr lang="en-US" dirty="0"/>
          </a:p>
        </p:txBody>
      </p:sp>
      <p:sp>
        <p:nvSpPr>
          <p:cNvPr id="4" name="Content Placeholder 2"/>
          <p:cNvSpPr txBox="1">
            <a:spLocks/>
          </p:cNvSpPr>
          <p:nvPr/>
        </p:nvSpPr>
        <p:spPr>
          <a:xfrm>
            <a:off x="914400" y="825654"/>
            <a:ext cx="8229600" cy="452596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b="1" i="1" dirty="0"/>
              <a:t>W</a:t>
            </a:r>
            <a:r>
              <a:rPr lang="en-US" b="1" i="1" dirty="0" smtClean="0"/>
              <a:t>ith</a:t>
            </a:r>
            <a:r>
              <a:rPr lang="en-US" dirty="0" smtClean="0"/>
              <a:t> a speaker:</a:t>
            </a:r>
            <a:endParaRPr lang="en-US" dirty="0"/>
          </a:p>
        </p:txBody>
      </p:sp>
      <p:pic>
        <p:nvPicPr>
          <p:cNvPr id="5" name="Picture 4" descr="Screen Shot 2013-12-02 at 4.09.00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90194" y="500813"/>
            <a:ext cx="1302099" cy="1492407"/>
          </a:xfrm>
          <a:prstGeom prst="rect">
            <a:avLst/>
          </a:prstGeom>
        </p:spPr>
      </p:pic>
      <p:pic>
        <p:nvPicPr>
          <p:cNvPr id="9" name="Picture 8" descr="Screen Shot 2013-12-02 at 4.09.00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25936" y="2381598"/>
            <a:ext cx="1245036" cy="1427003"/>
          </a:xfrm>
          <a:prstGeom prst="rect">
            <a:avLst/>
          </a:prstGeom>
        </p:spPr>
      </p:pic>
      <p:sp>
        <p:nvSpPr>
          <p:cNvPr id="11" name="Content Placeholder 2"/>
          <p:cNvSpPr txBox="1">
            <a:spLocks/>
          </p:cNvSpPr>
          <p:nvPr/>
        </p:nvSpPr>
        <p:spPr>
          <a:xfrm>
            <a:off x="551542" y="3826745"/>
            <a:ext cx="8229600" cy="452596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Sampling process important : how is observed data generated?</a:t>
            </a:r>
          </a:p>
          <a:p>
            <a:pPr lvl="1"/>
            <a:r>
              <a:rPr lang="en-US" dirty="0" smtClean="0"/>
              <a:t>Shafto and Goodman 2012</a:t>
            </a:r>
          </a:p>
          <a:p>
            <a:pPr lvl="1"/>
            <a:r>
              <a:rPr lang="en-US" dirty="0" err="1" smtClean="0"/>
              <a:t>Xu</a:t>
            </a:r>
            <a:r>
              <a:rPr lang="en-US" dirty="0" smtClean="0"/>
              <a:t> and </a:t>
            </a:r>
            <a:r>
              <a:rPr lang="en-US" dirty="0" err="1" smtClean="0"/>
              <a:t>Tenenbaum</a:t>
            </a:r>
            <a:r>
              <a:rPr lang="en-US" dirty="0" smtClean="0"/>
              <a:t> 2007</a:t>
            </a:r>
          </a:p>
        </p:txBody>
      </p:sp>
      <p:pic>
        <p:nvPicPr>
          <p:cNvPr id="13" name="Picture 12" descr="Screen Shot 2013-12-02 at 4.09.07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03499" y="2381599"/>
            <a:ext cx="1348810" cy="1427003"/>
          </a:xfrm>
          <a:prstGeom prst="rect">
            <a:avLst/>
          </a:prstGeom>
        </p:spPr>
      </p:pic>
      <p:pic>
        <p:nvPicPr>
          <p:cNvPr id="14" name="Picture 13" descr="Screen Shot 2013-12-02 at 4.09.07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29615" y="566218"/>
            <a:ext cx="1348810" cy="1427003"/>
          </a:xfrm>
          <a:prstGeom prst="rect">
            <a:avLst/>
          </a:prstGeom>
        </p:spPr>
      </p:pic>
    </p:spTree>
    <p:extLst>
      <p:ext uri="{BB962C8B-B14F-4D97-AF65-F5344CB8AC3E}">
        <p14:creationId xmlns:p14="http://schemas.microsoft.com/office/powerpoint/2010/main" val="3311790836"/>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159000"/>
            <a:ext cx="8229600" cy="4525963"/>
          </a:xfrm>
        </p:spPr>
        <p:txBody>
          <a:bodyPr/>
          <a:lstStyle/>
          <a:p>
            <a:pPr marL="0" indent="0">
              <a:buNone/>
            </a:pPr>
            <a:r>
              <a:rPr lang="en-US" b="1" dirty="0" smtClean="0"/>
              <a:t>Hypothesis</a:t>
            </a:r>
            <a:r>
              <a:rPr lang="en-US" dirty="0" smtClean="0"/>
              <a:t>: Word learners who receive  information about </a:t>
            </a:r>
            <a:r>
              <a:rPr lang="en-US" b="1" dirty="0" smtClean="0"/>
              <a:t>speaker</a:t>
            </a:r>
            <a:r>
              <a:rPr lang="en-US" dirty="0" smtClean="0"/>
              <a:t>-given </a:t>
            </a:r>
            <a:r>
              <a:rPr lang="en-US" b="1" dirty="0" smtClean="0"/>
              <a:t>context </a:t>
            </a:r>
            <a:r>
              <a:rPr lang="en-US" dirty="0" smtClean="0"/>
              <a:t>will be more likely to guess in line with the more conservation definition </a:t>
            </a:r>
            <a:endParaRPr lang="en-US" dirty="0"/>
          </a:p>
        </p:txBody>
      </p:sp>
    </p:spTree>
    <p:extLst>
      <p:ext uri="{BB962C8B-B14F-4D97-AF65-F5344CB8AC3E}">
        <p14:creationId xmlns:p14="http://schemas.microsoft.com/office/powerpoint/2010/main" val="3597180598"/>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Experimental Design</a:t>
            </a:r>
            <a:endParaRPr lang="en-US" dirty="0"/>
          </a:p>
        </p:txBody>
      </p:sp>
      <p:sp>
        <p:nvSpPr>
          <p:cNvPr id="3" name="Content Placeholder 2"/>
          <p:cNvSpPr>
            <a:spLocks noGrp="1"/>
          </p:cNvSpPr>
          <p:nvPr>
            <p:ph idx="1"/>
          </p:nvPr>
        </p:nvSpPr>
        <p:spPr>
          <a:xfrm>
            <a:off x="457200" y="1518270"/>
            <a:ext cx="8229600" cy="4525963"/>
          </a:xfrm>
        </p:spPr>
        <p:txBody>
          <a:bodyPr/>
          <a:lstStyle/>
          <a:p>
            <a:r>
              <a:rPr lang="en-US" dirty="0" smtClean="0"/>
              <a:t>Two by two between subjects design</a:t>
            </a:r>
          </a:p>
          <a:p>
            <a:pPr lvl="1"/>
            <a:r>
              <a:rPr lang="en-US" dirty="0" smtClean="0"/>
              <a:t>Varying presence of context and of an informative speaker</a:t>
            </a:r>
          </a:p>
          <a:p>
            <a:r>
              <a:rPr lang="en-US" dirty="0" smtClean="0"/>
              <a:t>Coded in JavaScript, HTML, CSS environment</a:t>
            </a:r>
          </a:p>
          <a:p>
            <a:pPr lvl="1"/>
            <a:r>
              <a:rPr lang="en-US" dirty="0" smtClean="0"/>
              <a:t>responses solicited through email and social media </a:t>
            </a:r>
          </a:p>
          <a:p>
            <a:pPr lvl="1"/>
            <a:r>
              <a:rPr lang="en-US" dirty="0" smtClean="0"/>
              <a:t>Data logged to lab server through a PHP script</a:t>
            </a:r>
          </a:p>
          <a:p>
            <a:pPr lvl="1"/>
            <a:r>
              <a:rPr lang="en-US" dirty="0" err="1">
                <a:solidFill>
                  <a:schemeClr val="tx1">
                    <a:lumMod val="75000"/>
                    <a:lumOff val="25000"/>
                  </a:schemeClr>
                </a:solidFill>
              </a:rPr>
              <a:t>langcog.stanford.edu</a:t>
            </a:r>
            <a:r>
              <a:rPr lang="en-US" dirty="0">
                <a:solidFill>
                  <a:schemeClr val="tx1">
                    <a:lumMod val="75000"/>
                    <a:lumOff val="25000"/>
                  </a:schemeClr>
                </a:solidFill>
              </a:rPr>
              <a:t>/</a:t>
            </a:r>
            <a:r>
              <a:rPr lang="en-US" dirty="0" err="1">
                <a:solidFill>
                  <a:schemeClr val="tx1">
                    <a:lumMod val="75000"/>
                    <a:lumOff val="25000"/>
                  </a:schemeClr>
                </a:solidFill>
              </a:rPr>
              <a:t>expts</a:t>
            </a:r>
            <a:r>
              <a:rPr lang="en-US" dirty="0">
                <a:solidFill>
                  <a:schemeClr val="tx1">
                    <a:lumMod val="75000"/>
                    <a:lumOff val="25000"/>
                  </a:schemeClr>
                </a:solidFill>
              </a:rPr>
              <a:t>/MLL/</a:t>
            </a:r>
            <a:r>
              <a:rPr lang="en-US" dirty="0" err="1">
                <a:solidFill>
                  <a:schemeClr val="tx1">
                    <a:lumMod val="75000"/>
                    <a:lumOff val="25000"/>
                  </a:schemeClr>
                </a:solidFill>
              </a:rPr>
              <a:t>ES_contextandspeaker</a:t>
            </a:r>
            <a:r>
              <a:rPr lang="en-US" dirty="0">
                <a:solidFill>
                  <a:schemeClr val="tx1">
                    <a:lumMod val="75000"/>
                    <a:lumOff val="25000"/>
                  </a:schemeClr>
                </a:solidFill>
              </a:rPr>
              <a:t>/final204.</a:t>
            </a:r>
            <a:r>
              <a:rPr lang="en-US" dirty="0" smtClean="0">
                <a:solidFill>
                  <a:schemeClr val="tx1">
                    <a:lumMod val="75000"/>
                    <a:lumOff val="25000"/>
                  </a:schemeClr>
                </a:solidFill>
              </a:rPr>
              <a:t>html</a:t>
            </a:r>
          </a:p>
        </p:txBody>
      </p:sp>
    </p:spTree>
    <p:extLst>
      <p:ext uri="{BB962C8B-B14F-4D97-AF65-F5344CB8AC3E}">
        <p14:creationId xmlns:p14="http://schemas.microsoft.com/office/powerpoint/2010/main" val="1227322899"/>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465800"/>
            <a:ext cx="8459779" cy="1336599"/>
          </a:xfrm>
        </p:spPr>
        <p:txBody>
          <a:bodyPr>
            <a:normAutofit fontScale="90000"/>
          </a:bodyPr>
          <a:lstStyle/>
          <a:p>
            <a:pPr algn="l"/>
            <a:r>
              <a:rPr lang="en-US" dirty="0"/>
              <a:t>1) Exposure to base rate </a:t>
            </a:r>
            <a:r>
              <a:rPr lang="en-US" dirty="0" smtClean="0"/>
              <a:t>probabilities of features</a:t>
            </a:r>
            <a:r>
              <a:rPr lang="en-US" dirty="0"/>
              <a:t/>
            </a:r>
            <a:br>
              <a:rPr lang="en-US" dirty="0"/>
            </a:br>
            <a:endParaRPr lang="en-US" dirty="0"/>
          </a:p>
        </p:txBody>
      </p:sp>
      <p:pic>
        <p:nvPicPr>
          <p:cNvPr id="3" name="Picture 2" descr="Screen Shot 2013-12-01 at 10.38.53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199" y="1857018"/>
            <a:ext cx="2148954" cy="2133522"/>
          </a:xfrm>
          <a:prstGeom prst="rect">
            <a:avLst/>
          </a:prstGeom>
        </p:spPr>
      </p:pic>
      <p:pic>
        <p:nvPicPr>
          <p:cNvPr id="4" name="Picture 3" descr="Screen Shot 2013-12-01 at 10.39.36 A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19101" y="1488438"/>
            <a:ext cx="4787926" cy="4686056"/>
          </a:xfrm>
          <a:prstGeom prst="rect">
            <a:avLst/>
          </a:prstGeom>
        </p:spPr>
      </p:pic>
      <p:cxnSp>
        <p:nvCxnSpPr>
          <p:cNvPr id="6" name="Straight Arrow Connector 5"/>
          <p:cNvCxnSpPr/>
          <p:nvPr/>
        </p:nvCxnSpPr>
        <p:spPr>
          <a:xfrm>
            <a:off x="2826669" y="2785530"/>
            <a:ext cx="1092432" cy="0"/>
          </a:xfrm>
          <a:prstGeom prst="straightConnector1">
            <a:avLst/>
          </a:prstGeom>
          <a:ln w="76200" cmpd="sng">
            <a:solidFill>
              <a:schemeClr val="tx1">
                <a:lumMod val="90000"/>
                <a:lumOff val="10000"/>
              </a:schemeClr>
            </a:solidFill>
            <a:tailEnd type="arrow"/>
          </a:ln>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457199" y="4697167"/>
            <a:ext cx="2929341" cy="1477327"/>
          </a:xfrm>
          <a:prstGeom prst="rect">
            <a:avLst/>
          </a:prstGeom>
          <a:solidFill>
            <a:schemeClr val="lt1">
              <a:alpha val="0"/>
            </a:schemeClr>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smtClean="0"/>
              <a:t>P = 0.25 for both blue </a:t>
            </a:r>
            <a:r>
              <a:rPr lang="en-US" sz="2400" b="1" dirty="0" smtClean="0"/>
              <a:t>petal</a:t>
            </a:r>
            <a:r>
              <a:rPr lang="en-US" sz="2400" dirty="0" smtClean="0"/>
              <a:t> feature and </a:t>
            </a:r>
            <a:r>
              <a:rPr lang="en-US" sz="2400" b="1" dirty="0" smtClean="0"/>
              <a:t>thorn</a:t>
            </a:r>
            <a:r>
              <a:rPr lang="en-US" sz="2400" dirty="0" smtClean="0"/>
              <a:t> feature</a:t>
            </a:r>
          </a:p>
          <a:p>
            <a:endParaRPr lang="en-US" dirty="0"/>
          </a:p>
        </p:txBody>
      </p:sp>
    </p:spTree>
    <p:extLst>
      <p:ext uri="{BB962C8B-B14F-4D97-AF65-F5344CB8AC3E}">
        <p14:creationId xmlns:p14="http://schemas.microsoft.com/office/powerpoint/2010/main" val="3029402386"/>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957365"/>
            <a:ext cx="8459779" cy="872346"/>
          </a:xfrm>
        </p:spPr>
        <p:txBody>
          <a:bodyPr>
            <a:normAutofit fontScale="90000"/>
          </a:bodyPr>
          <a:lstStyle/>
          <a:p>
            <a:pPr algn="l"/>
            <a:r>
              <a:rPr lang="en-US" dirty="0"/>
              <a:t>2) Word </a:t>
            </a:r>
            <a:r>
              <a:rPr lang="en-US" dirty="0" smtClean="0"/>
              <a:t>learning</a:t>
            </a:r>
            <a:r>
              <a:rPr lang="en-US" dirty="0"/>
              <a:t> </a:t>
            </a:r>
            <a:r>
              <a:rPr lang="en-US" dirty="0" smtClean="0"/>
              <a:t>varied </a:t>
            </a:r>
            <a:r>
              <a:rPr lang="en-US" dirty="0"/>
              <a:t>across </a:t>
            </a:r>
            <a:r>
              <a:rPr lang="en-US" dirty="0" smtClean="0"/>
              <a:t>conditions: No Context Cases</a:t>
            </a:r>
            <a:r>
              <a:rPr lang="en-US" dirty="0"/>
              <a:t/>
            </a:r>
            <a:br>
              <a:rPr lang="en-US" dirty="0"/>
            </a:br>
            <a:r>
              <a:rPr lang="en-US" dirty="0"/>
              <a:t/>
            </a:r>
            <a:br>
              <a:rPr lang="en-US" dirty="0"/>
            </a:br>
            <a:endParaRPr lang="en-US" dirty="0"/>
          </a:p>
        </p:txBody>
      </p:sp>
      <p:pic>
        <p:nvPicPr>
          <p:cNvPr id="4" name="Picture 3" descr="Screen Shot 2013-12-01 at 1.44.29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0845" y="1464414"/>
            <a:ext cx="4691482" cy="518049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3" name="Picture 2" descr="Screen Shot 2013-12-01 at 1.42.16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42095" y="2490723"/>
            <a:ext cx="5474883" cy="283216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8" name="TextBox 7"/>
          <p:cNvSpPr txBox="1"/>
          <p:nvPr/>
        </p:nvSpPr>
        <p:spPr>
          <a:xfrm>
            <a:off x="3423952" y="6183246"/>
            <a:ext cx="2818222" cy="461665"/>
          </a:xfrm>
          <a:prstGeom prst="rect">
            <a:avLst/>
          </a:prstGeom>
          <a:noFill/>
        </p:spPr>
        <p:txBody>
          <a:bodyPr wrap="square" rtlCol="0">
            <a:spAutoFit/>
          </a:bodyPr>
          <a:lstStyle/>
          <a:p>
            <a:r>
              <a:rPr lang="en-US" sz="2400" dirty="0" smtClean="0">
                <a:solidFill>
                  <a:srgbClr val="FF0000"/>
                </a:solidFill>
              </a:rPr>
              <a:t>No Speaker</a:t>
            </a:r>
            <a:endParaRPr lang="en-US" sz="2400" dirty="0">
              <a:solidFill>
                <a:srgbClr val="FF0000"/>
              </a:solidFill>
            </a:endParaRPr>
          </a:p>
        </p:txBody>
      </p:sp>
      <p:sp>
        <p:nvSpPr>
          <p:cNvPr id="9" name="TextBox 8"/>
          <p:cNvSpPr txBox="1"/>
          <p:nvPr/>
        </p:nvSpPr>
        <p:spPr>
          <a:xfrm>
            <a:off x="7734889" y="4861221"/>
            <a:ext cx="2818222" cy="461665"/>
          </a:xfrm>
          <a:prstGeom prst="rect">
            <a:avLst/>
          </a:prstGeom>
          <a:noFill/>
        </p:spPr>
        <p:txBody>
          <a:bodyPr wrap="square" rtlCol="0">
            <a:spAutoFit/>
          </a:bodyPr>
          <a:lstStyle/>
          <a:p>
            <a:r>
              <a:rPr lang="en-US" sz="2400" dirty="0" smtClean="0">
                <a:solidFill>
                  <a:srgbClr val="FF0000"/>
                </a:solidFill>
              </a:rPr>
              <a:t> Speaker</a:t>
            </a:r>
            <a:endParaRPr lang="en-US" sz="2400" dirty="0">
              <a:solidFill>
                <a:srgbClr val="FF0000"/>
              </a:solidFill>
            </a:endParaRPr>
          </a:p>
        </p:txBody>
      </p:sp>
    </p:spTree>
    <p:extLst>
      <p:ext uri="{BB962C8B-B14F-4D97-AF65-F5344CB8AC3E}">
        <p14:creationId xmlns:p14="http://schemas.microsoft.com/office/powerpoint/2010/main" val="31632215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679045"/>
            <a:ext cx="8459779" cy="872346"/>
          </a:xfrm>
        </p:spPr>
        <p:txBody>
          <a:bodyPr>
            <a:normAutofit fontScale="90000"/>
          </a:bodyPr>
          <a:lstStyle/>
          <a:p>
            <a:pPr algn="l"/>
            <a:r>
              <a:rPr lang="en-US" dirty="0"/>
              <a:t>2) Word </a:t>
            </a:r>
            <a:r>
              <a:rPr lang="en-US" dirty="0" smtClean="0"/>
              <a:t>learning </a:t>
            </a:r>
            <a:r>
              <a:rPr lang="en-US" dirty="0"/>
              <a:t>varied across </a:t>
            </a:r>
            <a:r>
              <a:rPr lang="en-US" dirty="0" smtClean="0"/>
              <a:t>conditions: Context Cases</a:t>
            </a:r>
            <a:r>
              <a:rPr lang="en-US" dirty="0"/>
              <a:t/>
            </a:r>
            <a:br>
              <a:rPr lang="en-US" dirty="0"/>
            </a:br>
            <a:endParaRPr lang="en-US" dirty="0"/>
          </a:p>
        </p:txBody>
      </p:sp>
      <p:pic>
        <p:nvPicPr>
          <p:cNvPr id="6" name="Picture 5" descr="Screen Shot 2013-12-01 at 1.45.12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361" y="1551409"/>
            <a:ext cx="6283807" cy="317675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Picture 4" descr="Screen Shot 2013-12-01 at 1.43.46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87107" y="3721254"/>
            <a:ext cx="6129871" cy="288867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TextBox 6"/>
          <p:cNvSpPr txBox="1"/>
          <p:nvPr/>
        </p:nvSpPr>
        <p:spPr>
          <a:xfrm>
            <a:off x="4929811" y="3062675"/>
            <a:ext cx="2818222" cy="461665"/>
          </a:xfrm>
          <a:prstGeom prst="rect">
            <a:avLst/>
          </a:prstGeom>
          <a:noFill/>
        </p:spPr>
        <p:txBody>
          <a:bodyPr wrap="square" rtlCol="0">
            <a:spAutoFit/>
          </a:bodyPr>
          <a:lstStyle/>
          <a:p>
            <a:r>
              <a:rPr lang="en-US" sz="2400" dirty="0" smtClean="0">
                <a:solidFill>
                  <a:srgbClr val="FF0000"/>
                </a:solidFill>
              </a:rPr>
              <a:t>No Speaker</a:t>
            </a:r>
            <a:endParaRPr lang="en-US" sz="2400" dirty="0">
              <a:solidFill>
                <a:srgbClr val="FF0000"/>
              </a:solidFill>
            </a:endParaRPr>
          </a:p>
        </p:txBody>
      </p:sp>
      <p:sp>
        <p:nvSpPr>
          <p:cNvPr id="8" name="TextBox 7"/>
          <p:cNvSpPr txBox="1"/>
          <p:nvPr/>
        </p:nvSpPr>
        <p:spPr>
          <a:xfrm>
            <a:off x="7734889" y="6148267"/>
            <a:ext cx="2818222" cy="461665"/>
          </a:xfrm>
          <a:prstGeom prst="rect">
            <a:avLst/>
          </a:prstGeom>
          <a:noFill/>
        </p:spPr>
        <p:txBody>
          <a:bodyPr wrap="square" rtlCol="0">
            <a:spAutoFit/>
          </a:bodyPr>
          <a:lstStyle/>
          <a:p>
            <a:r>
              <a:rPr lang="en-US" sz="2400" dirty="0" smtClean="0">
                <a:solidFill>
                  <a:srgbClr val="FF0000"/>
                </a:solidFill>
              </a:rPr>
              <a:t> Speaker</a:t>
            </a:r>
            <a:endParaRPr lang="en-US" sz="2400" dirty="0">
              <a:solidFill>
                <a:srgbClr val="FF0000"/>
              </a:solidFill>
            </a:endParaRPr>
          </a:p>
        </p:txBody>
      </p:sp>
    </p:spTree>
    <p:extLst>
      <p:ext uri="{BB962C8B-B14F-4D97-AF65-F5344CB8AC3E}">
        <p14:creationId xmlns:p14="http://schemas.microsoft.com/office/powerpoint/2010/main" val="4133991448"/>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1469890" y="1670670"/>
            <a:ext cx="5863061" cy="432131"/>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457200" lvl="1" indent="0">
              <a:buFont typeface="Arial"/>
              <a:buNone/>
            </a:pPr>
            <a:endParaRPr lang="en-US" dirty="0" smtClean="0"/>
          </a:p>
        </p:txBody>
      </p:sp>
      <p:sp>
        <p:nvSpPr>
          <p:cNvPr id="11" name="Title 1"/>
          <p:cNvSpPr>
            <a:spLocks noGrp="1"/>
          </p:cNvSpPr>
          <p:nvPr>
            <p:ph type="title"/>
          </p:nvPr>
        </p:nvSpPr>
        <p:spPr>
          <a:xfrm>
            <a:off x="457199" y="957365"/>
            <a:ext cx="8459779" cy="872346"/>
          </a:xfrm>
        </p:spPr>
        <p:txBody>
          <a:bodyPr>
            <a:normAutofit fontScale="90000"/>
          </a:bodyPr>
          <a:lstStyle/>
          <a:p>
            <a:pPr algn="l"/>
            <a:r>
              <a:rPr lang="en-US" dirty="0" smtClean="0"/>
              <a:t>3) Query</a:t>
            </a:r>
            <a:br>
              <a:rPr lang="en-US" dirty="0" smtClean="0"/>
            </a:br>
            <a:r>
              <a:rPr lang="en-US" dirty="0"/>
              <a:t/>
            </a:r>
            <a:br>
              <a:rPr lang="en-US" dirty="0"/>
            </a:br>
            <a:r>
              <a:rPr lang="en-US" dirty="0"/>
              <a:t/>
            </a:r>
            <a:br>
              <a:rPr lang="en-US" dirty="0"/>
            </a:br>
            <a:endParaRPr lang="en-US" dirty="0"/>
          </a:p>
        </p:txBody>
      </p:sp>
      <p:pic>
        <p:nvPicPr>
          <p:cNvPr id="4" name="Picture 3" descr="Screen Shot 2013-12-01 at 10.44.15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453741"/>
            <a:ext cx="9165418" cy="3639407"/>
          </a:xfrm>
          <a:prstGeom prst="rect">
            <a:avLst/>
          </a:prstGeom>
        </p:spPr>
      </p:pic>
    </p:spTree>
    <p:extLst>
      <p:ext uri="{BB962C8B-B14F-4D97-AF65-F5344CB8AC3E}">
        <p14:creationId xmlns:p14="http://schemas.microsoft.com/office/powerpoint/2010/main" val="577786397"/>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Pixel">
      <a:dk1>
        <a:srgbClr val="103154"/>
      </a:dk1>
      <a:lt1>
        <a:srgbClr val="FFFFFF"/>
      </a:lt1>
      <a:dk2>
        <a:srgbClr val="00BFC3"/>
      </a:dk2>
      <a:lt2>
        <a:srgbClr val="0096FF"/>
      </a:lt2>
      <a:accent1>
        <a:srgbClr val="FF7F01"/>
      </a:accent1>
      <a:accent2>
        <a:srgbClr val="F1B015"/>
      </a:accent2>
      <a:accent3>
        <a:srgbClr val="FBEC85"/>
      </a:accent3>
      <a:accent4>
        <a:srgbClr val="D2C2F1"/>
      </a:accent4>
      <a:accent5>
        <a:srgbClr val="DA5AF4"/>
      </a:accent5>
      <a:accent6>
        <a:srgbClr val="9D09D1"/>
      </a:accent6>
      <a:hlink>
        <a:srgbClr val="1286C9"/>
      </a:hlink>
      <a:folHlink>
        <a:srgbClr val="A8C2E7"/>
      </a:folHlink>
    </a:clrScheme>
    <a:fontScheme name="Adjacency">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Props1.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7D2A1B0-FF3E-4009-940D-AED0EB70AA20}">
  <ds:schemaRefs>
    <ds:schemaRef ds:uri="http://schemas.microsoft.com/sharepoint/v3/contenttype/forms"/>
  </ds:schemaRefs>
</ds:datastoreItem>
</file>

<file path=customXml/itemProps3.xml><?xml version="1.0" encoding="utf-8"?>
<ds:datastoreItem xmlns:ds="http://schemas.openxmlformats.org/officeDocument/2006/customXml" ds:itemID="{7B6F2769-7194-4217-93D3-3AF3A4742282}">
  <ds:schemaRefs>
    <ds:schemaRef ds:uri="http://schemas.microsoft.com/office/2006/metadata/properties"/>
    <ds:schemaRef ds:uri="http://schemas.microsoft.com/office/infopath/2007/PartnerControls"/>
    <ds:schemaRef ds:uri="http://schemas.microsoft.com/sharepoint/v3/fields"/>
  </ds:schemaRefs>
</ds:datastoreItem>
</file>

<file path=docProps/app.xml><?xml version="1.0" encoding="utf-8"?>
<Properties xmlns="http://schemas.openxmlformats.org/officeDocument/2006/extended-properties" xmlns:vt="http://schemas.openxmlformats.org/officeDocument/2006/docPropsVTypes">
  <Template>FNEMasterTemplateForThemePreview.pptx</Template>
  <TotalTime>760</TotalTime>
  <Words>2108</Words>
  <Application>Microsoft Macintosh PowerPoint</Application>
  <PresentationFormat>On-screen Show (4:3)</PresentationFormat>
  <Paragraphs>157</Paragraphs>
  <Slides>21</Slides>
  <Notes>18</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Pragmatic Reasoning about Novel Words: The Effect of Context and Speaker</vt:lpstr>
      <vt:lpstr>Pragmatic Reasoning about a Novel Word’s Meaning</vt:lpstr>
      <vt:lpstr>PowerPoint Presentation</vt:lpstr>
      <vt:lpstr>PowerPoint Presentation</vt:lpstr>
      <vt:lpstr>Experimental Design</vt:lpstr>
      <vt:lpstr>1) Exposure to base rate probabilities of features </vt:lpstr>
      <vt:lpstr>2) Word learning varied across conditions: No Context Cases  </vt:lpstr>
      <vt:lpstr>2) Word learning varied across conditions: Context Cases </vt:lpstr>
      <vt:lpstr>3) Query   </vt:lpstr>
      <vt:lpstr>PowerPoint Presentation</vt:lpstr>
      <vt:lpstr>Results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Directions Forward</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FileNewTemplate</dc:title>
  <dc:creator>Diana</dc:creator>
  <cp:lastModifiedBy>Molly</cp:lastModifiedBy>
  <cp:revision>87</cp:revision>
  <dcterms:created xsi:type="dcterms:W3CDTF">2010-04-12T23:12:02Z</dcterms:created>
  <dcterms:modified xsi:type="dcterms:W3CDTF">2013-12-10T21:18:16Z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