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A91B758-118D-456D-BB6A-328410DE11F2}">
  <a:tblStyle styleId="{6A91B758-118D-456D-BB6A-328410DE11F2}"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38" autoAdjust="0"/>
    <p:restoredTop sz="94660"/>
  </p:normalViewPr>
  <p:slideViewPr>
    <p:cSldViewPr>
      <p:cViewPr>
        <p:scale>
          <a:sx n="20" d="100"/>
          <a:sy n="20" d="100"/>
        </p:scale>
        <p:origin x="-954" y="1110"/>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rtl="0">
              <a:spcBef>
                <a:spcPts val="0"/>
              </a:spcBef>
              <a:buNone/>
            </a:pPr>
            <a:r>
              <a:rPr lang="en-US"/>
              <a:t>should I include the excluded participants or just say that? - How about: Learning context influences generalization in word learning?</a:t>
            </a:r>
          </a:p>
          <a:p>
            <a:pPr rtl="0">
              <a:spcBef>
                <a:spcPts val="0"/>
              </a:spcBef>
              <a:buNone/>
            </a:pPr>
            <a:r>
              <a:rPr lang="en-US"/>
              <a:t>Do you want to stop by real quick and we can chat about this?</a:t>
            </a:r>
          </a:p>
          <a:p>
            <a:pPr rtl="0">
              <a:spcBef>
                <a:spcPts val="0"/>
              </a:spcBef>
              <a:buNone/>
            </a:pPr>
            <a:endParaRPr/>
          </a:p>
          <a:p>
            <a:pPr marL="457200" lvl="0" indent="-317500" rtl="0">
              <a:spcBef>
                <a:spcPts val="0"/>
              </a:spcBef>
              <a:buClr>
                <a:srgbClr val="000000"/>
              </a:buClr>
              <a:buSzPct val="100000"/>
              <a:buFont typeface="Arial"/>
              <a:buChar char="-"/>
            </a:pPr>
            <a:r>
              <a:rPr lang="en-US"/>
              <a:t>fix the aspect ratio of teacher </a:t>
            </a:r>
          </a:p>
          <a:p>
            <a:pPr algn="ctr" rtl="0">
              <a:spcBef>
                <a:spcPts val="0"/>
              </a:spcBef>
              <a:buNone/>
            </a:pPr>
            <a:r>
              <a:rPr lang="en-US" sz="2400">
                <a:solidFill>
                  <a:schemeClr val="dk1"/>
                </a:solidFill>
              </a:rPr>
              <a:t>Figure 1: The results from the original and online data strongly show that those in the teacher’s condition generalize to the subordinate level more. The results  of the original and in lab show that those in the learner’s condition generalize to the basic level more often.</a:t>
            </a:r>
          </a:p>
          <a:p>
            <a:pPr lvl="0" rtl="0">
              <a:spcBef>
                <a:spcPts val="0"/>
              </a:spcBef>
              <a:buNone/>
            </a:pPr>
            <a:endParaRPr/>
          </a:p>
        </p:txBody>
      </p:sp>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
        <p:cNvGrpSpPr/>
        <p:nvPr/>
      </p:nvGrpSpPr>
      <p:grpSpPr>
        <a:xfrm>
          <a:off x="0" y="0"/>
          <a:ext cx="0" cy="0"/>
          <a:chOff x="0" y="0"/>
          <a:chExt cx="0" cy="0"/>
        </a:xfrm>
      </p:grpSpPr>
      <p:sp>
        <p:nvSpPr>
          <p:cNvPr id="11" name="Shape 11"/>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292475" y="2927350"/>
            <a:ext cx="37306248"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9" name="Shape 69"/>
          <p:cNvSpPr txBox="1">
            <a:spLocks noGrp="1"/>
          </p:cNvSpPr>
          <p:nvPr>
            <p:ph type="body" idx="1"/>
          </p:nvPr>
        </p:nvSpPr>
        <p:spPr>
          <a:xfrm rot="5400000">
            <a:off x="12069762" y="731838"/>
            <a:ext cx="19751675" cy="37306248"/>
          </a:xfrm>
          <a:prstGeom prst="rect">
            <a:avLst/>
          </a:prstGeom>
          <a:noFill/>
          <a:ln>
            <a:noFill/>
          </a:ln>
        </p:spPr>
        <p:txBody>
          <a:bodyPr lIns="91425" tIns="91425" rIns="91425" bIns="91425" anchor="t" anchorCtr="0"/>
          <a:lstStyle>
            <a:lvl1pPr marL="1636713" indent="-665163" algn="l" rtl="0">
              <a:spcBef>
                <a:spcPts val="3060"/>
              </a:spcBef>
              <a:spcAft>
                <a:spcPts val="0"/>
              </a:spcAft>
              <a:buClr>
                <a:schemeClr val="dk1"/>
              </a:buClr>
              <a:buFont typeface="Times New Roman"/>
              <a:buChar char="•"/>
              <a:defRPr/>
            </a:lvl1pPr>
            <a:lvl2pPr marL="3544888" indent="-522287" algn="l" rtl="0">
              <a:spcBef>
                <a:spcPts val="2680"/>
              </a:spcBef>
              <a:spcAft>
                <a:spcPts val="0"/>
              </a:spcAft>
              <a:buClr>
                <a:schemeClr val="dk1"/>
              </a:buClr>
              <a:buFont typeface="Times New Roman"/>
              <a:buChar char="–"/>
              <a:defRPr/>
            </a:lvl2pPr>
            <a:lvl3pPr marL="5453063" indent="-366712" algn="l" rtl="0">
              <a:spcBef>
                <a:spcPts val="2300"/>
              </a:spcBef>
              <a:spcAft>
                <a:spcPts val="0"/>
              </a:spcAft>
              <a:buClr>
                <a:schemeClr val="dk1"/>
              </a:buClr>
              <a:buFont typeface="Times New Roman"/>
              <a:buChar char="•"/>
              <a:defRPr/>
            </a:lvl3pPr>
            <a:lvl4pPr marL="7635875" indent="-492125" algn="l" rtl="0">
              <a:spcBef>
                <a:spcPts val="1900"/>
              </a:spcBef>
              <a:spcAft>
                <a:spcPts val="0"/>
              </a:spcAft>
              <a:buClr>
                <a:schemeClr val="dk1"/>
              </a:buClr>
              <a:buFont typeface="Times New Roman"/>
              <a:buChar char="–"/>
              <a:defRPr/>
            </a:lvl4pPr>
            <a:lvl5pPr marL="9817100" indent="-488950" algn="l" rtl="0">
              <a:spcBef>
                <a:spcPts val="1900"/>
              </a:spcBef>
              <a:spcAft>
                <a:spcPts val="0"/>
              </a:spcAft>
              <a:buClr>
                <a:schemeClr val="dk1"/>
              </a:buClr>
              <a:buFont typeface="Times New Roman"/>
              <a:buChar char="»"/>
              <a:defRPr/>
            </a:lvl5pPr>
            <a:lvl6pPr marL="10274300" indent="-488950" algn="l" rtl="0">
              <a:spcBef>
                <a:spcPts val="1900"/>
              </a:spcBef>
              <a:spcAft>
                <a:spcPts val="0"/>
              </a:spcAft>
              <a:buClr>
                <a:schemeClr val="dk1"/>
              </a:buClr>
              <a:buFont typeface="Times New Roman"/>
              <a:buChar char="»"/>
              <a:defRPr/>
            </a:lvl6pPr>
            <a:lvl7pPr marL="10731500" indent="-488950" algn="l" rtl="0">
              <a:spcBef>
                <a:spcPts val="1900"/>
              </a:spcBef>
              <a:spcAft>
                <a:spcPts val="0"/>
              </a:spcAft>
              <a:buClr>
                <a:schemeClr val="dk1"/>
              </a:buClr>
              <a:buFont typeface="Times New Roman"/>
              <a:buChar char="»"/>
              <a:defRPr/>
            </a:lvl7pPr>
            <a:lvl8pPr marL="11188700" indent="-488950" algn="l" rtl="0">
              <a:spcBef>
                <a:spcPts val="1900"/>
              </a:spcBef>
              <a:spcAft>
                <a:spcPts val="0"/>
              </a:spcAft>
              <a:buClr>
                <a:schemeClr val="dk1"/>
              </a:buClr>
              <a:buFont typeface="Times New Roman"/>
              <a:buChar char="»"/>
              <a:defRPr/>
            </a:lvl8pPr>
            <a:lvl9pPr marL="11645900" indent="-488950" algn="l" rtl="0">
              <a:spcBef>
                <a:spcPts val="1900"/>
              </a:spcBef>
              <a:spcAft>
                <a:spcPts val="0"/>
              </a:spcAft>
              <a:buClr>
                <a:schemeClr val="dk1"/>
              </a:buClr>
              <a:buFont typeface="Times New Roman"/>
              <a:buChar char="»"/>
              <a:defRPr/>
            </a:lvl9pPr>
          </a:lstStyle>
          <a:p>
            <a:endParaRPr/>
          </a:p>
        </p:txBody>
      </p:sp>
      <p:sp>
        <p:nvSpPr>
          <p:cNvPr id="70" name="Shape 70"/>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1" name="Shape 71"/>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2" name="Shape 72"/>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22768718" y="11430794"/>
            <a:ext cx="26333450" cy="9326562"/>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5" name="Shape 75"/>
          <p:cNvSpPr txBox="1">
            <a:spLocks noGrp="1"/>
          </p:cNvSpPr>
          <p:nvPr>
            <p:ph type="body" idx="1"/>
          </p:nvPr>
        </p:nvSpPr>
        <p:spPr>
          <a:xfrm rot="5400000">
            <a:off x="4039393" y="2180431"/>
            <a:ext cx="26333450" cy="27827287"/>
          </a:xfrm>
          <a:prstGeom prst="rect">
            <a:avLst/>
          </a:prstGeom>
          <a:noFill/>
          <a:ln>
            <a:noFill/>
          </a:ln>
        </p:spPr>
        <p:txBody>
          <a:bodyPr lIns="91425" tIns="91425" rIns="91425" bIns="91425" anchor="t" anchorCtr="0"/>
          <a:lstStyle>
            <a:lvl1pPr marL="1636713" indent="-665163" algn="l" rtl="0">
              <a:spcBef>
                <a:spcPts val="3060"/>
              </a:spcBef>
              <a:spcAft>
                <a:spcPts val="0"/>
              </a:spcAft>
              <a:buClr>
                <a:schemeClr val="dk1"/>
              </a:buClr>
              <a:buFont typeface="Times New Roman"/>
              <a:buChar char="•"/>
              <a:defRPr/>
            </a:lvl1pPr>
            <a:lvl2pPr marL="3544888" indent="-522287" algn="l" rtl="0">
              <a:spcBef>
                <a:spcPts val="2680"/>
              </a:spcBef>
              <a:spcAft>
                <a:spcPts val="0"/>
              </a:spcAft>
              <a:buClr>
                <a:schemeClr val="dk1"/>
              </a:buClr>
              <a:buFont typeface="Times New Roman"/>
              <a:buChar char="–"/>
              <a:defRPr/>
            </a:lvl2pPr>
            <a:lvl3pPr marL="5453063" indent="-366712" algn="l" rtl="0">
              <a:spcBef>
                <a:spcPts val="2300"/>
              </a:spcBef>
              <a:spcAft>
                <a:spcPts val="0"/>
              </a:spcAft>
              <a:buClr>
                <a:schemeClr val="dk1"/>
              </a:buClr>
              <a:buFont typeface="Times New Roman"/>
              <a:buChar char="•"/>
              <a:defRPr/>
            </a:lvl3pPr>
            <a:lvl4pPr marL="7635875" indent="-492125" algn="l" rtl="0">
              <a:spcBef>
                <a:spcPts val="1900"/>
              </a:spcBef>
              <a:spcAft>
                <a:spcPts val="0"/>
              </a:spcAft>
              <a:buClr>
                <a:schemeClr val="dk1"/>
              </a:buClr>
              <a:buFont typeface="Times New Roman"/>
              <a:buChar char="–"/>
              <a:defRPr/>
            </a:lvl4pPr>
            <a:lvl5pPr marL="9817100" indent="-488950" algn="l" rtl="0">
              <a:spcBef>
                <a:spcPts val="1900"/>
              </a:spcBef>
              <a:spcAft>
                <a:spcPts val="0"/>
              </a:spcAft>
              <a:buClr>
                <a:schemeClr val="dk1"/>
              </a:buClr>
              <a:buFont typeface="Times New Roman"/>
              <a:buChar char="»"/>
              <a:defRPr/>
            </a:lvl5pPr>
            <a:lvl6pPr marL="10274300" indent="-488950" algn="l" rtl="0">
              <a:spcBef>
                <a:spcPts val="1900"/>
              </a:spcBef>
              <a:spcAft>
                <a:spcPts val="0"/>
              </a:spcAft>
              <a:buClr>
                <a:schemeClr val="dk1"/>
              </a:buClr>
              <a:buFont typeface="Times New Roman"/>
              <a:buChar char="»"/>
              <a:defRPr/>
            </a:lvl6pPr>
            <a:lvl7pPr marL="10731500" indent="-488950" algn="l" rtl="0">
              <a:spcBef>
                <a:spcPts val="1900"/>
              </a:spcBef>
              <a:spcAft>
                <a:spcPts val="0"/>
              </a:spcAft>
              <a:buClr>
                <a:schemeClr val="dk1"/>
              </a:buClr>
              <a:buFont typeface="Times New Roman"/>
              <a:buChar char="»"/>
              <a:defRPr/>
            </a:lvl7pPr>
            <a:lvl8pPr marL="11188700" indent="-488950" algn="l" rtl="0">
              <a:spcBef>
                <a:spcPts val="1900"/>
              </a:spcBef>
              <a:spcAft>
                <a:spcPts val="0"/>
              </a:spcAft>
              <a:buClr>
                <a:schemeClr val="dk1"/>
              </a:buClr>
              <a:buFont typeface="Times New Roman"/>
              <a:buChar char="»"/>
              <a:defRPr/>
            </a:lvl8pPr>
            <a:lvl9pPr marL="11645900" indent="-488950" algn="l" rtl="0">
              <a:spcBef>
                <a:spcPts val="1900"/>
              </a:spcBef>
              <a:spcAft>
                <a:spcPts val="0"/>
              </a:spcAft>
              <a:buClr>
                <a:schemeClr val="dk1"/>
              </a:buClr>
              <a:buFont typeface="Times New Roman"/>
              <a:buChar char="»"/>
              <a:defRPr/>
            </a:lvl9pPr>
          </a:lstStyle>
          <a:p>
            <a:endParaRPr/>
          </a:p>
        </p:txBody>
      </p:sp>
      <p:sp>
        <p:nvSpPr>
          <p:cNvPr id="76" name="Shape 76"/>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7" name="Shape 77"/>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8" name="Shape 78"/>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2475" y="10226675"/>
            <a:ext cx="37306248" cy="705484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6" name="Shape 16"/>
          <p:cNvSpPr txBox="1">
            <a:spLocks noGrp="1"/>
          </p:cNvSpPr>
          <p:nvPr>
            <p:ph type="subTitle" idx="1"/>
          </p:nvPr>
        </p:nvSpPr>
        <p:spPr>
          <a:xfrm>
            <a:off x="6583363" y="18653125"/>
            <a:ext cx="30724473" cy="8413749"/>
          </a:xfrm>
          <a:prstGeom prst="rect">
            <a:avLst/>
          </a:prstGeom>
          <a:noFill/>
          <a:ln>
            <a:noFill/>
          </a:ln>
        </p:spPr>
        <p:txBody>
          <a:bodyPr lIns="91425" tIns="91425" rIns="91425" bIns="91425" anchor="t" anchorCtr="0"/>
          <a:lstStyle>
            <a:lvl1pPr marL="0" marR="0" indent="0" algn="ctr" rtl="0">
              <a:spcBef>
                <a:spcPts val="3060"/>
              </a:spcBef>
              <a:spcAft>
                <a:spcPts val="0"/>
              </a:spcAft>
              <a:buClr>
                <a:schemeClr val="dk1"/>
              </a:buClr>
              <a:buFont typeface="Times New Roman"/>
              <a:buNone/>
              <a:defRPr/>
            </a:lvl1pPr>
            <a:lvl2pPr marL="457200" marR="0" indent="0" algn="ctr" rtl="0">
              <a:spcBef>
                <a:spcPts val="2680"/>
              </a:spcBef>
              <a:spcAft>
                <a:spcPts val="0"/>
              </a:spcAft>
              <a:buClr>
                <a:schemeClr val="dk1"/>
              </a:buClr>
              <a:buFont typeface="Times New Roman"/>
              <a:buNone/>
              <a:defRPr/>
            </a:lvl2pPr>
            <a:lvl3pPr marL="914400" marR="0" indent="0" algn="ctr" rtl="0">
              <a:spcBef>
                <a:spcPts val="2300"/>
              </a:spcBef>
              <a:spcAft>
                <a:spcPts val="0"/>
              </a:spcAft>
              <a:buClr>
                <a:schemeClr val="dk1"/>
              </a:buClr>
              <a:buFont typeface="Times New Roman"/>
              <a:buNone/>
              <a:defRPr/>
            </a:lvl3pPr>
            <a:lvl4pPr marL="1371600" marR="0" indent="0" algn="ctr" rtl="0">
              <a:spcBef>
                <a:spcPts val="1900"/>
              </a:spcBef>
              <a:spcAft>
                <a:spcPts val="0"/>
              </a:spcAft>
              <a:buClr>
                <a:schemeClr val="dk1"/>
              </a:buClr>
              <a:buFont typeface="Times New Roman"/>
              <a:buNone/>
              <a:defRPr/>
            </a:lvl4pPr>
            <a:lvl5pPr marL="1828800" marR="0" indent="0" algn="ctr" rtl="0">
              <a:spcBef>
                <a:spcPts val="1900"/>
              </a:spcBef>
              <a:spcAft>
                <a:spcPts val="0"/>
              </a:spcAft>
              <a:buClr>
                <a:schemeClr val="dk1"/>
              </a:buClr>
              <a:buFont typeface="Times New Roman"/>
              <a:buNone/>
              <a:defRPr/>
            </a:lvl5pPr>
            <a:lvl6pPr marL="2286000" marR="0" indent="0" algn="ctr" rtl="0">
              <a:spcBef>
                <a:spcPts val="1900"/>
              </a:spcBef>
              <a:spcAft>
                <a:spcPts val="0"/>
              </a:spcAft>
              <a:buClr>
                <a:schemeClr val="dk1"/>
              </a:buClr>
              <a:buFont typeface="Times New Roman"/>
              <a:buNone/>
              <a:defRPr/>
            </a:lvl6pPr>
            <a:lvl7pPr marL="2743200" marR="0" indent="0" algn="ctr" rtl="0">
              <a:spcBef>
                <a:spcPts val="1900"/>
              </a:spcBef>
              <a:spcAft>
                <a:spcPts val="0"/>
              </a:spcAft>
              <a:buClr>
                <a:schemeClr val="dk1"/>
              </a:buClr>
              <a:buFont typeface="Times New Roman"/>
              <a:buNone/>
              <a:defRPr/>
            </a:lvl7pPr>
            <a:lvl8pPr marL="3200400" marR="0" indent="0" algn="ctr" rtl="0">
              <a:spcBef>
                <a:spcPts val="1900"/>
              </a:spcBef>
              <a:spcAft>
                <a:spcPts val="0"/>
              </a:spcAft>
              <a:buClr>
                <a:schemeClr val="dk1"/>
              </a:buClr>
              <a:buFont typeface="Times New Roman"/>
              <a:buNone/>
              <a:defRPr/>
            </a:lvl8pPr>
            <a:lvl9pPr marL="3657600" marR="0" indent="0" algn="ctr" rtl="0">
              <a:spcBef>
                <a:spcPts val="1900"/>
              </a:spcBef>
              <a:spcAft>
                <a:spcPts val="0"/>
              </a:spcAft>
              <a:buClr>
                <a:schemeClr val="dk1"/>
              </a:buClr>
              <a:buFont typeface="Times New Roman"/>
              <a:buNone/>
              <a:defRPr/>
            </a:lvl9pPr>
          </a:lstStyle>
          <a:p>
            <a:endParaRPr/>
          </a:p>
        </p:txBody>
      </p:sp>
      <p:sp>
        <p:nvSpPr>
          <p:cNvPr id="17" name="Shape 17"/>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292475" y="2927350"/>
            <a:ext cx="37306248"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2" name="Shape 22"/>
          <p:cNvSpPr txBox="1">
            <a:spLocks noGrp="1"/>
          </p:cNvSpPr>
          <p:nvPr>
            <p:ph type="body" idx="1"/>
          </p:nvPr>
        </p:nvSpPr>
        <p:spPr>
          <a:xfrm>
            <a:off x="3292475" y="9509125"/>
            <a:ext cx="37306248" cy="19751675"/>
          </a:xfrm>
          <a:prstGeom prst="rect">
            <a:avLst/>
          </a:prstGeom>
          <a:noFill/>
          <a:ln>
            <a:noFill/>
          </a:ln>
        </p:spPr>
        <p:txBody>
          <a:bodyPr lIns="91425" tIns="91425" rIns="91425" bIns="91425" anchor="t" anchorCtr="0"/>
          <a:lstStyle>
            <a:lvl1pPr marL="1636713" indent="-665163" algn="l" rtl="0">
              <a:spcBef>
                <a:spcPts val="3060"/>
              </a:spcBef>
              <a:spcAft>
                <a:spcPts val="0"/>
              </a:spcAft>
              <a:buClr>
                <a:schemeClr val="dk1"/>
              </a:buClr>
              <a:buFont typeface="Times New Roman"/>
              <a:buChar char="•"/>
              <a:defRPr/>
            </a:lvl1pPr>
            <a:lvl2pPr marL="3544888" indent="-522287" algn="l" rtl="0">
              <a:spcBef>
                <a:spcPts val="2680"/>
              </a:spcBef>
              <a:spcAft>
                <a:spcPts val="0"/>
              </a:spcAft>
              <a:buClr>
                <a:schemeClr val="dk1"/>
              </a:buClr>
              <a:buFont typeface="Times New Roman"/>
              <a:buChar char="–"/>
              <a:defRPr/>
            </a:lvl2pPr>
            <a:lvl3pPr marL="5453063" indent="-366712" algn="l" rtl="0">
              <a:spcBef>
                <a:spcPts val="2300"/>
              </a:spcBef>
              <a:spcAft>
                <a:spcPts val="0"/>
              </a:spcAft>
              <a:buClr>
                <a:schemeClr val="dk1"/>
              </a:buClr>
              <a:buFont typeface="Times New Roman"/>
              <a:buChar char="•"/>
              <a:defRPr/>
            </a:lvl3pPr>
            <a:lvl4pPr marL="7635875" indent="-492125" algn="l" rtl="0">
              <a:spcBef>
                <a:spcPts val="1900"/>
              </a:spcBef>
              <a:spcAft>
                <a:spcPts val="0"/>
              </a:spcAft>
              <a:buClr>
                <a:schemeClr val="dk1"/>
              </a:buClr>
              <a:buFont typeface="Times New Roman"/>
              <a:buChar char="–"/>
              <a:defRPr/>
            </a:lvl4pPr>
            <a:lvl5pPr marL="9817100" indent="-488950" algn="l" rtl="0">
              <a:spcBef>
                <a:spcPts val="1900"/>
              </a:spcBef>
              <a:spcAft>
                <a:spcPts val="0"/>
              </a:spcAft>
              <a:buClr>
                <a:schemeClr val="dk1"/>
              </a:buClr>
              <a:buFont typeface="Times New Roman"/>
              <a:buChar char="»"/>
              <a:defRPr/>
            </a:lvl5pPr>
            <a:lvl6pPr marL="10274300" indent="-488950" algn="l" rtl="0">
              <a:spcBef>
                <a:spcPts val="1900"/>
              </a:spcBef>
              <a:spcAft>
                <a:spcPts val="0"/>
              </a:spcAft>
              <a:buClr>
                <a:schemeClr val="dk1"/>
              </a:buClr>
              <a:buFont typeface="Times New Roman"/>
              <a:buChar char="»"/>
              <a:defRPr/>
            </a:lvl6pPr>
            <a:lvl7pPr marL="10731500" indent="-488950" algn="l" rtl="0">
              <a:spcBef>
                <a:spcPts val="1900"/>
              </a:spcBef>
              <a:spcAft>
                <a:spcPts val="0"/>
              </a:spcAft>
              <a:buClr>
                <a:schemeClr val="dk1"/>
              </a:buClr>
              <a:buFont typeface="Times New Roman"/>
              <a:buChar char="»"/>
              <a:defRPr/>
            </a:lvl7pPr>
            <a:lvl8pPr marL="11188700" indent="-488950" algn="l" rtl="0">
              <a:spcBef>
                <a:spcPts val="1900"/>
              </a:spcBef>
              <a:spcAft>
                <a:spcPts val="0"/>
              </a:spcAft>
              <a:buClr>
                <a:schemeClr val="dk1"/>
              </a:buClr>
              <a:buFont typeface="Times New Roman"/>
              <a:buChar char="»"/>
              <a:defRPr/>
            </a:lvl8pPr>
            <a:lvl9pPr marL="11645900" indent="-488950" algn="l" rtl="0">
              <a:spcBef>
                <a:spcPts val="1900"/>
              </a:spcBef>
              <a:spcAft>
                <a:spcPts val="0"/>
              </a:spcAft>
              <a:buClr>
                <a:schemeClr val="dk1"/>
              </a:buClr>
              <a:buFont typeface="Times New Roman"/>
              <a:buChar char="»"/>
              <a:defRPr/>
            </a:lvl9pPr>
          </a:lstStyle>
          <a:p>
            <a:endParaRPr/>
          </a:p>
        </p:txBody>
      </p:sp>
      <p:sp>
        <p:nvSpPr>
          <p:cNvPr id="23" name="Shape 23"/>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 name="Shape 24"/>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 name="Shape 25"/>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467100" y="21153437"/>
            <a:ext cx="37307839" cy="653732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3467100" y="13952537"/>
            <a:ext cx="37307839" cy="7200900"/>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29" name="Shape 29"/>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292475" y="2927350"/>
            <a:ext cx="37306248"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4" name="Shape 34"/>
          <p:cNvSpPr txBox="1">
            <a:spLocks noGrp="1"/>
          </p:cNvSpPr>
          <p:nvPr>
            <p:ph type="body" idx="1"/>
          </p:nvPr>
        </p:nvSpPr>
        <p:spPr>
          <a:xfrm>
            <a:off x="3292475" y="9509125"/>
            <a:ext cx="18576925" cy="19751675"/>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22021800" y="9509125"/>
            <a:ext cx="18576925" cy="19751675"/>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3925" y="1317625"/>
            <a:ext cx="39503351"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3925" y="7369175"/>
            <a:ext cx="19392900" cy="3070224"/>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42" name="Shape 42"/>
          <p:cNvSpPr txBox="1">
            <a:spLocks noGrp="1"/>
          </p:cNvSpPr>
          <p:nvPr>
            <p:ph type="body" idx="2"/>
          </p:nvPr>
        </p:nvSpPr>
        <p:spPr>
          <a:xfrm>
            <a:off x="2193925" y="10439400"/>
            <a:ext cx="19392900" cy="189658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437" y="7369175"/>
            <a:ext cx="19400836" cy="3070224"/>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44" name="Shape 44"/>
          <p:cNvSpPr txBox="1">
            <a:spLocks noGrp="1"/>
          </p:cNvSpPr>
          <p:nvPr>
            <p:ph type="body" idx="4"/>
          </p:nvPr>
        </p:nvSpPr>
        <p:spPr>
          <a:xfrm>
            <a:off x="22296437" y="10439400"/>
            <a:ext cx="19400836" cy="189658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 name="Shape 46"/>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292475" y="2927350"/>
            <a:ext cx="37306248" cy="54863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0" name="Shape 50"/>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193925" y="1311275"/>
            <a:ext cx="14439900" cy="557688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17160875" y="1311275"/>
            <a:ext cx="24536398" cy="2809398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2193925" y="6888163"/>
            <a:ext cx="14439900" cy="22517100"/>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57" name="Shape 57"/>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602663" y="23042562"/>
            <a:ext cx="26335038" cy="2720974"/>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8602663" y="2941638"/>
            <a:ext cx="26335038" cy="19750086"/>
          </a:xfrm>
          <a:prstGeom prst="rect">
            <a:avLst/>
          </a:prstGeom>
          <a:noFill/>
          <a:ln>
            <a:noFill/>
          </a:ln>
        </p:spPr>
      </p:sp>
      <p:sp>
        <p:nvSpPr>
          <p:cNvPr id="63" name="Shape 63"/>
          <p:cNvSpPr txBox="1">
            <a:spLocks noGrp="1"/>
          </p:cNvSpPr>
          <p:nvPr>
            <p:ph type="body" idx="1"/>
          </p:nvPr>
        </p:nvSpPr>
        <p:spPr>
          <a:xfrm>
            <a:off x="8602663" y="25763537"/>
            <a:ext cx="26335038" cy="3862387"/>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64" name="Shape 64"/>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292475" y="2927350"/>
            <a:ext cx="37306248" cy="54863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6" name="Shape 6"/>
          <p:cNvSpPr txBox="1">
            <a:spLocks noGrp="1"/>
          </p:cNvSpPr>
          <p:nvPr>
            <p:ph type="body" idx="1"/>
          </p:nvPr>
        </p:nvSpPr>
        <p:spPr>
          <a:xfrm>
            <a:off x="3292475" y="9509125"/>
            <a:ext cx="37306248" cy="19751675"/>
          </a:xfrm>
          <a:prstGeom prst="rect">
            <a:avLst/>
          </a:prstGeom>
          <a:noFill/>
          <a:ln>
            <a:noFill/>
          </a:ln>
        </p:spPr>
        <p:txBody>
          <a:bodyPr lIns="91425" tIns="91425" rIns="91425" bIns="91425" anchor="t" anchorCtr="0"/>
          <a:lstStyle>
            <a:lvl1pPr marL="1636713" marR="0" indent="-665163" algn="l" rtl="0">
              <a:spcBef>
                <a:spcPts val="3060"/>
              </a:spcBef>
              <a:spcAft>
                <a:spcPts val="0"/>
              </a:spcAft>
              <a:buClr>
                <a:schemeClr val="dk1"/>
              </a:buClr>
              <a:buFont typeface="Times New Roman"/>
              <a:buChar char="•"/>
              <a:defRPr/>
            </a:lvl1pPr>
            <a:lvl2pPr marL="3544888" marR="0" indent="-522287" algn="l" rtl="0">
              <a:spcBef>
                <a:spcPts val="2680"/>
              </a:spcBef>
              <a:spcAft>
                <a:spcPts val="0"/>
              </a:spcAft>
              <a:buClr>
                <a:schemeClr val="dk1"/>
              </a:buClr>
              <a:buFont typeface="Times New Roman"/>
              <a:buChar char="–"/>
              <a:defRPr/>
            </a:lvl2pPr>
            <a:lvl3pPr marL="5453063" marR="0" indent="-366712" algn="l" rtl="0">
              <a:spcBef>
                <a:spcPts val="2300"/>
              </a:spcBef>
              <a:spcAft>
                <a:spcPts val="0"/>
              </a:spcAft>
              <a:buClr>
                <a:schemeClr val="dk1"/>
              </a:buClr>
              <a:buFont typeface="Times New Roman"/>
              <a:buChar char="•"/>
              <a:defRPr/>
            </a:lvl3pPr>
            <a:lvl4pPr marL="7635875" marR="0" indent="-492125" algn="l" rtl="0">
              <a:spcBef>
                <a:spcPts val="1900"/>
              </a:spcBef>
              <a:spcAft>
                <a:spcPts val="0"/>
              </a:spcAft>
              <a:buClr>
                <a:schemeClr val="dk1"/>
              </a:buClr>
              <a:buFont typeface="Times New Roman"/>
              <a:buChar char="–"/>
              <a:defRPr/>
            </a:lvl4pPr>
            <a:lvl5pPr marL="9817100" marR="0" indent="-488950" algn="l" rtl="0">
              <a:spcBef>
                <a:spcPts val="1900"/>
              </a:spcBef>
              <a:spcAft>
                <a:spcPts val="0"/>
              </a:spcAft>
              <a:buClr>
                <a:schemeClr val="dk1"/>
              </a:buClr>
              <a:buFont typeface="Times New Roman"/>
              <a:buChar char="»"/>
              <a:defRPr/>
            </a:lvl5pPr>
            <a:lvl6pPr marL="10274300" marR="0" indent="-488950" algn="l" rtl="0">
              <a:spcBef>
                <a:spcPts val="1900"/>
              </a:spcBef>
              <a:spcAft>
                <a:spcPts val="0"/>
              </a:spcAft>
              <a:buClr>
                <a:schemeClr val="dk1"/>
              </a:buClr>
              <a:buFont typeface="Times New Roman"/>
              <a:buChar char="»"/>
              <a:defRPr/>
            </a:lvl6pPr>
            <a:lvl7pPr marL="10731500" marR="0" indent="-488950" algn="l" rtl="0">
              <a:spcBef>
                <a:spcPts val="1900"/>
              </a:spcBef>
              <a:spcAft>
                <a:spcPts val="0"/>
              </a:spcAft>
              <a:buClr>
                <a:schemeClr val="dk1"/>
              </a:buClr>
              <a:buFont typeface="Times New Roman"/>
              <a:buChar char="»"/>
              <a:defRPr/>
            </a:lvl7pPr>
            <a:lvl8pPr marL="11188700" marR="0" indent="-488950" algn="l" rtl="0">
              <a:spcBef>
                <a:spcPts val="1900"/>
              </a:spcBef>
              <a:spcAft>
                <a:spcPts val="0"/>
              </a:spcAft>
              <a:buClr>
                <a:schemeClr val="dk1"/>
              </a:buClr>
              <a:buFont typeface="Times New Roman"/>
              <a:buChar char="»"/>
              <a:defRPr/>
            </a:lvl8pPr>
            <a:lvl9pPr marL="11645900" marR="0" indent="-488950" algn="l" rtl="0">
              <a:spcBef>
                <a:spcPts val="1900"/>
              </a:spcBef>
              <a:spcAft>
                <a:spcPts val="0"/>
              </a:spcAft>
              <a:buClr>
                <a:schemeClr val="dk1"/>
              </a:buClr>
              <a:buFont typeface="Times New Roman"/>
              <a:buChar char="»"/>
              <a:defRPr/>
            </a:lvl9pPr>
          </a:lstStyle>
          <a:p>
            <a:endParaRPr/>
          </a:p>
        </p:txBody>
      </p:sp>
      <p:sp>
        <p:nvSpPr>
          <p:cNvPr id="7" name="Shape 7"/>
          <p:cNvSpPr txBox="1">
            <a:spLocks noGrp="1"/>
          </p:cNvSpPr>
          <p:nvPr>
            <p:ph type="dt" idx="10"/>
          </p:nvPr>
        </p:nvSpPr>
        <p:spPr>
          <a:xfrm>
            <a:off x="3292475" y="29991050"/>
            <a:ext cx="9144000" cy="21971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 name="Shape 8"/>
          <p:cNvSpPr txBox="1">
            <a:spLocks noGrp="1"/>
          </p:cNvSpPr>
          <p:nvPr>
            <p:ph type="ftr" idx="11"/>
          </p:nvPr>
        </p:nvSpPr>
        <p:spPr>
          <a:xfrm>
            <a:off x="14995525" y="29991050"/>
            <a:ext cx="13900149" cy="2197100"/>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 name="Shape 9"/>
          <p:cNvSpPr txBox="1">
            <a:spLocks noGrp="1"/>
          </p:cNvSpPr>
          <p:nvPr>
            <p:ph type="sldNum" idx="12"/>
          </p:nvPr>
        </p:nvSpPr>
        <p:spPr>
          <a:xfrm>
            <a:off x="31454725" y="29991050"/>
            <a:ext cx="9144000" cy="2197100"/>
          </a:xfrm>
          <a:prstGeom prst="rect">
            <a:avLst/>
          </a:prstGeom>
          <a:noFill/>
          <a:ln>
            <a:noFill/>
          </a:ln>
        </p:spPr>
        <p:txBody>
          <a:bodyPr lIns="436275" tIns="218125" rIns="436275" bIns="218125" anchor="t" anchorCtr="0">
            <a:noAutofit/>
          </a:bodyPr>
          <a:lstStyle/>
          <a:p>
            <a:pPr marL="0" marR="0" lvl="0" indent="0" algn="r" rtl="0">
              <a:spcBef>
                <a:spcPts val="0"/>
              </a:spcBef>
              <a:buSzPct val="25000"/>
              <a:buNone/>
            </a:pPr>
            <a:fld id="{00000000-1234-1234-1234-123412341234}" type="slidenum">
              <a:rPr lang="en-US" sz="6700" b="0" i="0" u="none" strike="noStrike" cap="none" baseline="0">
                <a:solidFill>
                  <a:schemeClr val="dk1"/>
                </a:solidFill>
                <a:latin typeface="Times New Roman"/>
                <a:ea typeface="Times New Roman"/>
                <a:cs typeface="Times New Roman"/>
                <a:sym typeface="Times New Roman"/>
              </a:rPr>
              <a:pPr marL="0" marR="0" lvl="0" indent="0" algn="r" rtl="0">
                <a:spcBef>
                  <a:spcPts val="0"/>
                </a:spcBef>
                <a:buSzPct val="25000"/>
                <a:buNone/>
              </a:pPr>
              <a:t>‹#›</a:t>
            </a:fld>
            <a:endParaRPr lang="en-US" sz="6700" b="0" i="0" u="none" strike="noStrike" cap="none" baseline="0">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7031550" y="1307700"/>
            <a:ext cx="29828100" cy="1587900"/>
          </a:xfrm>
          <a:prstGeom prst="rect">
            <a:avLst/>
          </a:prstGeom>
          <a:noFill/>
          <a:ln>
            <a:noFill/>
          </a:ln>
        </p:spPr>
        <p:txBody>
          <a:bodyPr lIns="91425" tIns="45700" rIns="91425" bIns="45700" anchor="ctr" anchorCtr="0">
            <a:noAutofit/>
          </a:bodyPr>
          <a:lstStyle/>
          <a:p>
            <a:pPr lvl="0" algn="ctr" rtl="0">
              <a:spcBef>
                <a:spcPts val="0"/>
              </a:spcBef>
              <a:buClr>
                <a:schemeClr val="dk1"/>
              </a:buClr>
              <a:buSzPct val="25000"/>
              <a:buFont typeface="Arial"/>
              <a:buNone/>
            </a:pPr>
            <a:r>
              <a:rPr lang="en-US" sz="7500" dirty="0">
                <a:solidFill>
                  <a:schemeClr val="dk1"/>
                </a:solidFill>
                <a:latin typeface="Times New Roman"/>
                <a:ea typeface="Times New Roman"/>
                <a:cs typeface="Times New Roman"/>
                <a:sym typeface="Times New Roman"/>
              </a:rPr>
              <a:t>Learning </a:t>
            </a:r>
            <a:r>
              <a:rPr lang="en-US" sz="7500" dirty="0">
                <a:solidFill>
                  <a:schemeClr val="dk1"/>
                </a:solidFill>
                <a:latin typeface="Times New Roman"/>
                <a:ea typeface="Times New Roman"/>
                <a:cs typeface="Times New Roman"/>
                <a:sym typeface="Times New Roman"/>
              </a:rPr>
              <a:t>C</a:t>
            </a:r>
            <a:r>
              <a:rPr lang="en-US" sz="7500" dirty="0" smtClean="0">
                <a:solidFill>
                  <a:schemeClr val="dk1"/>
                </a:solidFill>
                <a:latin typeface="Times New Roman"/>
                <a:ea typeface="Times New Roman"/>
                <a:cs typeface="Times New Roman"/>
                <a:sym typeface="Times New Roman"/>
              </a:rPr>
              <a:t>ontext </a:t>
            </a:r>
            <a:r>
              <a:rPr lang="en-US" sz="7500" dirty="0">
                <a:solidFill>
                  <a:schemeClr val="dk1"/>
                </a:solidFill>
                <a:latin typeface="Times New Roman"/>
                <a:ea typeface="Times New Roman"/>
                <a:cs typeface="Times New Roman"/>
                <a:sym typeface="Times New Roman"/>
              </a:rPr>
              <a:t>I</a:t>
            </a:r>
            <a:r>
              <a:rPr lang="en-US" sz="7500" dirty="0" smtClean="0">
                <a:solidFill>
                  <a:schemeClr val="dk1"/>
                </a:solidFill>
                <a:latin typeface="Times New Roman"/>
                <a:ea typeface="Times New Roman"/>
                <a:cs typeface="Times New Roman"/>
                <a:sym typeface="Times New Roman"/>
              </a:rPr>
              <a:t>nfluences </a:t>
            </a:r>
            <a:r>
              <a:rPr lang="en-US" sz="7500" dirty="0" smtClean="0">
                <a:solidFill>
                  <a:schemeClr val="dk1"/>
                </a:solidFill>
                <a:latin typeface="Times New Roman"/>
                <a:ea typeface="Times New Roman"/>
                <a:cs typeface="Times New Roman"/>
                <a:sym typeface="Times New Roman"/>
              </a:rPr>
              <a:t>G</a:t>
            </a:r>
            <a:r>
              <a:rPr lang="en-US" sz="7500" dirty="0" smtClean="0">
                <a:solidFill>
                  <a:schemeClr val="dk1"/>
                </a:solidFill>
                <a:latin typeface="Times New Roman"/>
                <a:ea typeface="Times New Roman"/>
                <a:cs typeface="Times New Roman"/>
                <a:sym typeface="Times New Roman"/>
              </a:rPr>
              <a:t>eneralizations </a:t>
            </a:r>
            <a:r>
              <a:rPr lang="en-US" sz="7500" dirty="0">
                <a:solidFill>
                  <a:schemeClr val="dk1"/>
                </a:solidFill>
                <a:latin typeface="Times New Roman"/>
                <a:ea typeface="Times New Roman"/>
                <a:cs typeface="Times New Roman"/>
                <a:sym typeface="Times New Roman"/>
              </a:rPr>
              <a:t>in </a:t>
            </a:r>
            <a:r>
              <a:rPr lang="en-US" sz="7500" dirty="0" smtClean="0">
                <a:solidFill>
                  <a:schemeClr val="dk1"/>
                </a:solidFill>
                <a:latin typeface="Times New Roman"/>
                <a:ea typeface="Times New Roman"/>
                <a:cs typeface="Times New Roman"/>
                <a:sym typeface="Times New Roman"/>
              </a:rPr>
              <a:t>Word </a:t>
            </a:r>
            <a:r>
              <a:rPr lang="en-US" sz="7500" dirty="0">
                <a:solidFill>
                  <a:schemeClr val="dk1"/>
                </a:solidFill>
                <a:latin typeface="Times New Roman"/>
                <a:ea typeface="Times New Roman"/>
                <a:cs typeface="Times New Roman"/>
                <a:sym typeface="Times New Roman"/>
              </a:rPr>
              <a:t>L</a:t>
            </a:r>
            <a:r>
              <a:rPr lang="en-US" sz="7500" dirty="0" smtClean="0">
                <a:solidFill>
                  <a:schemeClr val="dk1"/>
                </a:solidFill>
                <a:latin typeface="Times New Roman"/>
                <a:ea typeface="Times New Roman"/>
                <a:cs typeface="Times New Roman"/>
                <a:sym typeface="Times New Roman"/>
              </a:rPr>
              <a:t>earning</a:t>
            </a:r>
            <a:endParaRPr lang="en-US" sz="7500" dirty="0">
              <a:solidFill>
                <a:schemeClr val="dk1"/>
              </a:solidFill>
              <a:latin typeface="Times New Roman"/>
              <a:ea typeface="Times New Roman"/>
              <a:cs typeface="Times New Roman"/>
              <a:sym typeface="Times New Roman"/>
            </a:endParaRPr>
          </a:p>
        </p:txBody>
      </p:sp>
      <p:sp>
        <p:nvSpPr>
          <p:cNvPr id="81" name="Shape 81"/>
          <p:cNvSpPr txBox="1"/>
          <p:nvPr/>
        </p:nvSpPr>
        <p:spPr>
          <a:xfrm>
            <a:off x="12824761" y="2556900"/>
            <a:ext cx="17111699" cy="19389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6000" b="0" i="0" u="none" strike="noStrike" cap="none" baseline="0" dirty="0">
                <a:solidFill>
                  <a:schemeClr val="dk1"/>
                </a:solidFill>
                <a:latin typeface="Times New Roman"/>
                <a:ea typeface="Times New Roman"/>
                <a:cs typeface="Times New Roman"/>
                <a:sym typeface="Times New Roman"/>
              </a:rPr>
              <a:t>Marlene Ade, Molly Lewis, Michael C. Frank</a:t>
            </a:r>
          </a:p>
          <a:p>
            <a:pPr marL="0" marR="0" lvl="0" indent="0" algn="ctr" rtl="0">
              <a:spcBef>
                <a:spcPts val="0"/>
              </a:spcBef>
              <a:spcAft>
                <a:spcPts val="0"/>
              </a:spcAft>
              <a:buSzPct val="25000"/>
              <a:buNone/>
            </a:pPr>
            <a:r>
              <a:rPr lang="en-US" sz="6000" b="0" i="0" u="none" strike="noStrike" cap="none" baseline="0" dirty="0">
                <a:solidFill>
                  <a:schemeClr val="dk1"/>
                </a:solidFill>
                <a:latin typeface="Times New Roman"/>
                <a:ea typeface="Times New Roman"/>
                <a:cs typeface="Times New Roman"/>
                <a:sym typeface="Times New Roman"/>
              </a:rPr>
              <a:t>Language and Cognition Lab, </a:t>
            </a:r>
            <a:r>
              <a:rPr lang="en-US" sz="6000" dirty="0">
                <a:solidFill>
                  <a:schemeClr val="dk1"/>
                </a:solidFill>
                <a:latin typeface="Times New Roman"/>
                <a:ea typeface="Times New Roman"/>
                <a:cs typeface="Times New Roman"/>
                <a:sym typeface="Times New Roman"/>
              </a:rPr>
              <a:t>Psychology Department</a:t>
            </a:r>
          </a:p>
        </p:txBody>
      </p:sp>
      <p:pic>
        <p:nvPicPr>
          <p:cNvPr id="82" name="Shape 82"/>
          <p:cNvPicPr preferRelativeResize="0"/>
          <p:nvPr/>
        </p:nvPicPr>
        <p:blipFill rotWithShape="1">
          <a:blip r:embed="rId3">
            <a:alphaModFix/>
          </a:blip>
          <a:srcRect/>
          <a:stretch/>
        </p:blipFill>
        <p:spPr>
          <a:xfrm>
            <a:off x="35433000" y="1295400"/>
            <a:ext cx="3737100" cy="3787799"/>
          </a:xfrm>
          <a:prstGeom prst="rect">
            <a:avLst/>
          </a:prstGeom>
          <a:noFill/>
          <a:ln>
            <a:noFill/>
          </a:ln>
        </p:spPr>
      </p:pic>
      <p:pic>
        <p:nvPicPr>
          <p:cNvPr id="83" name="Shape 83"/>
          <p:cNvPicPr preferRelativeResize="0"/>
          <p:nvPr/>
        </p:nvPicPr>
        <p:blipFill rotWithShape="1">
          <a:blip r:embed="rId4">
            <a:alphaModFix/>
          </a:blip>
          <a:srcRect/>
          <a:stretch/>
        </p:blipFill>
        <p:spPr>
          <a:xfrm>
            <a:off x="21729700" y="16027400"/>
            <a:ext cx="431700" cy="863700"/>
          </a:xfrm>
          <a:prstGeom prst="rect">
            <a:avLst/>
          </a:prstGeom>
          <a:noFill/>
          <a:ln>
            <a:noFill/>
          </a:ln>
        </p:spPr>
      </p:pic>
      <p:pic>
        <p:nvPicPr>
          <p:cNvPr id="84" name="Shape 84"/>
          <p:cNvPicPr preferRelativeResize="0"/>
          <p:nvPr/>
        </p:nvPicPr>
        <p:blipFill rotWithShape="1">
          <a:blip r:embed="rId4">
            <a:alphaModFix/>
          </a:blip>
          <a:srcRect/>
          <a:stretch/>
        </p:blipFill>
        <p:spPr>
          <a:xfrm>
            <a:off x="21729700" y="16027400"/>
            <a:ext cx="431700" cy="863700"/>
          </a:xfrm>
          <a:prstGeom prst="rect">
            <a:avLst/>
          </a:prstGeom>
          <a:noFill/>
          <a:ln>
            <a:noFill/>
          </a:ln>
        </p:spPr>
      </p:pic>
      <p:pic>
        <p:nvPicPr>
          <p:cNvPr id="85" name="Shape 85"/>
          <p:cNvPicPr preferRelativeResize="0"/>
          <p:nvPr/>
        </p:nvPicPr>
        <p:blipFill rotWithShape="1">
          <a:blip r:embed="rId5">
            <a:alphaModFix/>
          </a:blip>
          <a:srcRect/>
          <a:stretch/>
        </p:blipFill>
        <p:spPr>
          <a:xfrm>
            <a:off x="36271200" y="30556200"/>
            <a:ext cx="6705575" cy="1182874"/>
          </a:xfrm>
          <a:prstGeom prst="rect">
            <a:avLst/>
          </a:prstGeom>
          <a:noFill/>
          <a:ln>
            <a:noFill/>
          </a:ln>
        </p:spPr>
      </p:pic>
      <p:pic>
        <p:nvPicPr>
          <p:cNvPr id="86" name="Shape 86"/>
          <p:cNvPicPr preferRelativeResize="0"/>
          <p:nvPr/>
        </p:nvPicPr>
        <p:blipFill rotWithShape="1">
          <a:blip r:embed="rId6">
            <a:alphaModFix/>
          </a:blip>
          <a:srcRect/>
          <a:stretch/>
        </p:blipFill>
        <p:spPr>
          <a:xfrm>
            <a:off x="39852600" y="26517600"/>
            <a:ext cx="2962799" cy="3471600"/>
          </a:xfrm>
          <a:prstGeom prst="rect">
            <a:avLst/>
          </a:prstGeom>
          <a:noFill/>
          <a:ln>
            <a:noFill/>
          </a:ln>
        </p:spPr>
      </p:pic>
      <p:pic>
        <p:nvPicPr>
          <p:cNvPr id="87" name="Shape 87"/>
          <p:cNvPicPr preferRelativeResize="0"/>
          <p:nvPr/>
        </p:nvPicPr>
        <p:blipFill rotWithShape="1">
          <a:blip r:embed="rId7">
            <a:alphaModFix/>
          </a:blip>
          <a:srcRect l="7111"/>
          <a:stretch/>
        </p:blipFill>
        <p:spPr>
          <a:xfrm>
            <a:off x="35737800" y="26746200"/>
            <a:ext cx="3981599" cy="3467099"/>
          </a:xfrm>
          <a:prstGeom prst="rect">
            <a:avLst/>
          </a:prstGeom>
          <a:noFill/>
          <a:ln>
            <a:noFill/>
          </a:ln>
        </p:spPr>
      </p:pic>
      <p:sp>
        <p:nvSpPr>
          <p:cNvPr id="88" name="Shape 88"/>
          <p:cNvSpPr txBox="1"/>
          <p:nvPr/>
        </p:nvSpPr>
        <p:spPr>
          <a:xfrm>
            <a:off x="11836800" y="16256000"/>
            <a:ext cx="11512799" cy="8716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800" b="1" dirty="0">
                <a:solidFill>
                  <a:schemeClr val="dk1"/>
                </a:solidFill>
                <a:latin typeface="Times New Roman"/>
                <a:ea typeface="Times New Roman"/>
                <a:cs typeface="Times New Roman"/>
                <a:sym typeface="Times New Roman"/>
              </a:rPr>
              <a:t>Participants:</a:t>
            </a:r>
          </a:p>
          <a:p>
            <a:pPr marL="457200" lvl="0" indent="-533400" rtl="0">
              <a:spcBef>
                <a:spcPts val="1800"/>
              </a:spcBef>
              <a:buClr>
                <a:schemeClr val="dk1"/>
              </a:buClr>
              <a:buSzPct val="100000"/>
              <a:buFont typeface="Times New Roman"/>
              <a:buChar char="-"/>
            </a:pPr>
            <a:r>
              <a:rPr lang="en-US" sz="4800" dirty="0">
                <a:solidFill>
                  <a:schemeClr val="dk1"/>
                </a:solidFill>
                <a:latin typeface="Times New Roman"/>
                <a:ea typeface="Times New Roman"/>
                <a:cs typeface="Times New Roman"/>
                <a:sym typeface="Times New Roman"/>
              </a:rPr>
              <a:t>42 participants </a:t>
            </a:r>
            <a:r>
              <a:rPr lang="en-US" sz="4800" dirty="0" smtClean="0">
                <a:solidFill>
                  <a:schemeClr val="dk1"/>
                </a:solidFill>
                <a:latin typeface="Times New Roman"/>
                <a:ea typeface="Times New Roman"/>
                <a:cs typeface="Times New Roman"/>
                <a:sym typeface="Times New Roman"/>
              </a:rPr>
              <a:t>recruited </a:t>
            </a:r>
            <a:r>
              <a:rPr lang="en-US" sz="4800" dirty="0">
                <a:solidFill>
                  <a:schemeClr val="dk1"/>
                </a:solidFill>
                <a:latin typeface="Times New Roman"/>
                <a:ea typeface="Times New Roman"/>
                <a:cs typeface="Times New Roman"/>
                <a:sym typeface="Times New Roman"/>
              </a:rPr>
              <a:t>in lab</a:t>
            </a:r>
          </a:p>
          <a:p>
            <a:pPr marL="457200" lvl="0" indent="-533400" rtl="0">
              <a:spcBef>
                <a:spcPts val="1800"/>
              </a:spcBef>
              <a:buClr>
                <a:schemeClr val="dk1"/>
              </a:buClr>
              <a:buSzPct val="100000"/>
              <a:buFont typeface="Times New Roman"/>
              <a:buChar char="-"/>
            </a:pPr>
            <a:r>
              <a:rPr lang="en-US" sz="4800" dirty="0">
                <a:solidFill>
                  <a:schemeClr val="dk1"/>
                </a:solidFill>
                <a:latin typeface="Times New Roman"/>
                <a:ea typeface="Times New Roman"/>
                <a:cs typeface="Times New Roman"/>
                <a:sym typeface="Times New Roman"/>
              </a:rPr>
              <a:t>200 participants on Amazon Mechanical Turk</a:t>
            </a:r>
          </a:p>
          <a:p>
            <a:pPr marL="0" marR="0" lvl="0" indent="0" algn="l" rtl="0">
              <a:spcBef>
                <a:spcPts val="0"/>
              </a:spcBef>
              <a:spcAft>
                <a:spcPts val="0"/>
              </a:spcAft>
              <a:buSzPct val="25000"/>
              <a:buNone/>
            </a:pPr>
            <a:r>
              <a:rPr lang="en-US" sz="4800" b="1" dirty="0">
                <a:solidFill>
                  <a:schemeClr val="dk1"/>
                </a:solidFill>
                <a:latin typeface="Times New Roman"/>
                <a:ea typeface="Times New Roman"/>
                <a:cs typeface="Times New Roman"/>
                <a:sym typeface="Times New Roman"/>
              </a:rPr>
              <a:t>Procedure:</a:t>
            </a:r>
          </a:p>
          <a:p>
            <a:pPr marL="457200" marR="0" lvl="0" indent="-533400" algn="l" rtl="0">
              <a:spcBef>
                <a:spcPts val="0"/>
              </a:spcBef>
              <a:spcAft>
                <a:spcPts val="0"/>
              </a:spcAft>
              <a:buClr>
                <a:schemeClr val="dk1"/>
              </a:buClr>
              <a:buSzPct val="100000"/>
              <a:buFont typeface="Times New Roman"/>
              <a:buChar char="-"/>
            </a:pPr>
            <a:r>
              <a:rPr lang="en-US" sz="4800" u="sng" dirty="0">
                <a:latin typeface="Times New Roman"/>
                <a:ea typeface="Times New Roman"/>
                <a:cs typeface="Times New Roman"/>
                <a:sym typeface="Times New Roman"/>
              </a:rPr>
              <a:t>Training Phase:</a:t>
            </a:r>
            <a:r>
              <a:rPr lang="en-US" sz="4800" dirty="0">
                <a:latin typeface="Times New Roman"/>
                <a:ea typeface="Times New Roman"/>
                <a:cs typeface="Times New Roman"/>
                <a:sym typeface="Times New Roman"/>
              </a:rPr>
              <a:t> Participant sees three exemplars of novel word then awarded a sticker. Presentation context depends on sampling condition</a:t>
            </a:r>
          </a:p>
          <a:p>
            <a:pPr marL="457200" marR="0" lvl="0" indent="-533400" algn="l" rtl="0">
              <a:spcBef>
                <a:spcPts val="0"/>
              </a:spcBef>
              <a:spcAft>
                <a:spcPts val="0"/>
              </a:spcAft>
              <a:buClr>
                <a:srgbClr val="000000"/>
              </a:buClr>
              <a:buSzPct val="100000"/>
              <a:buFont typeface="Times New Roman"/>
              <a:buChar char="-"/>
            </a:pPr>
            <a:r>
              <a:rPr lang="en-US" sz="4800" u="sng" dirty="0">
                <a:latin typeface="Times New Roman"/>
                <a:ea typeface="Times New Roman"/>
                <a:cs typeface="Times New Roman"/>
                <a:sym typeface="Times New Roman"/>
              </a:rPr>
              <a:t>Testing Phase</a:t>
            </a:r>
            <a:r>
              <a:rPr lang="en-US" sz="4800" dirty="0">
                <a:latin typeface="Times New Roman"/>
                <a:ea typeface="Times New Roman"/>
                <a:cs typeface="Times New Roman"/>
                <a:sym typeface="Times New Roman"/>
              </a:rPr>
              <a:t>: Participant asked </a:t>
            </a:r>
            <a:r>
              <a:rPr lang="en-US" sz="4800" b="0" i="0" u="none" strike="noStrike" cap="none" baseline="0" dirty="0">
                <a:solidFill>
                  <a:schemeClr val="dk1"/>
                </a:solidFill>
                <a:latin typeface="Times New Roman"/>
                <a:ea typeface="Times New Roman"/>
                <a:cs typeface="Times New Roman"/>
                <a:sym typeface="Times New Roman"/>
              </a:rPr>
              <a:t>“Is this a </a:t>
            </a:r>
            <a:r>
              <a:rPr lang="en-US" sz="4800" dirty="0">
                <a:solidFill>
                  <a:schemeClr val="dk1"/>
                </a:solidFill>
                <a:latin typeface="Times New Roman"/>
                <a:ea typeface="Times New Roman"/>
                <a:cs typeface="Times New Roman"/>
                <a:sym typeface="Times New Roman"/>
              </a:rPr>
              <a:t>fep?</a:t>
            </a:r>
            <a:r>
              <a:rPr lang="en-US" sz="4800" b="0" i="0" u="none" strike="noStrike" cap="none" baseline="0" dirty="0">
                <a:solidFill>
                  <a:schemeClr val="dk1"/>
                </a:solidFill>
                <a:latin typeface="Times New Roman"/>
                <a:ea typeface="Times New Roman"/>
                <a:cs typeface="Times New Roman"/>
                <a:sym typeface="Times New Roman"/>
              </a:rPr>
              <a:t>” </a:t>
            </a:r>
            <a:r>
              <a:rPr lang="en-US" sz="4800" dirty="0">
                <a:solidFill>
                  <a:schemeClr val="dk1"/>
                </a:solidFill>
                <a:latin typeface="Times New Roman"/>
                <a:ea typeface="Times New Roman"/>
                <a:cs typeface="Times New Roman"/>
                <a:sym typeface="Times New Roman"/>
              </a:rPr>
              <a:t>for 3 exemplar types:</a:t>
            </a:r>
          </a:p>
          <a:p>
            <a:pPr marR="0" lvl="0" algn="l" rtl="0">
              <a:spcBef>
                <a:spcPts val="0"/>
              </a:spcBef>
              <a:spcAft>
                <a:spcPts val="0"/>
              </a:spcAft>
              <a:buNone/>
            </a:pPr>
            <a:endParaRPr sz="4800">
              <a:solidFill>
                <a:schemeClr val="dk1"/>
              </a:solidFill>
              <a:latin typeface="Times New Roman"/>
              <a:ea typeface="Times New Roman"/>
              <a:cs typeface="Times New Roman"/>
              <a:sym typeface="Times New Roman"/>
            </a:endParaRPr>
          </a:p>
          <a:p>
            <a:pPr marR="0" lvl="0" algn="l" rtl="0">
              <a:spcBef>
                <a:spcPts val="0"/>
              </a:spcBef>
              <a:spcAft>
                <a:spcPts val="0"/>
              </a:spcAft>
              <a:buNone/>
            </a:pPr>
            <a:r>
              <a:rPr lang="en-US" sz="4800" dirty="0">
                <a:solidFill>
                  <a:schemeClr val="dk1"/>
                </a:solidFill>
                <a:latin typeface="Times New Roman"/>
                <a:ea typeface="Times New Roman"/>
                <a:cs typeface="Times New Roman"/>
                <a:sym typeface="Times New Roman"/>
              </a:rPr>
              <a:t>  </a:t>
            </a:r>
            <a:r>
              <a:rPr lang="en-US" sz="4800" b="0" i="0" u="none" strike="noStrike" cap="none" baseline="0" dirty="0">
                <a:solidFill>
                  <a:schemeClr val="dk1"/>
                </a:solidFill>
                <a:latin typeface="Times New Roman"/>
                <a:ea typeface="Times New Roman"/>
                <a:cs typeface="Times New Roman"/>
                <a:sym typeface="Times New Roman"/>
              </a:rPr>
              <a:t>subordinate</a:t>
            </a:r>
            <a:r>
              <a:rPr lang="en-US" sz="4800" dirty="0">
                <a:solidFill>
                  <a:schemeClr val="dk1"/>
                </a:solidFill>
                <a:latin typeface="Times New Roman"/>
                <a:ea typeface="Times New Roman"/>
                <a:cs typeface="Times New Roman"/>
                <a:sym typeface="Times New Roman"/>
              </a:rPr>
              <a:t>           basic 	           non-match</a:t>
            </a:r>
          </a:p>
          <a:p>
            <a:pPr marR="0" lvl="0" algn="l" rtl="0">
              <a:spcBef>
                <a:spcPts val="0"/>
              </a:spcBef>
              <a:spcAft>
                <a:spcPts val="0"/>
              </a:spcAft>
              <a:buNone/>
            </a:pPr>
            <a:endParaRPr sz="4800" b="0" i="0" u="none" strike="noStrike" cap="none" baseline="0">
              <a:solidFill>
                <a:schemeClr val="dk1"/>
              </a:solidFill>
              <a:latin typeface="Times New Roman"/>
              <a:ea typeface="Times New Roman"/>
              <a:cs typeface="Times New Roman"/>
              <a:sym typeface="Times New Roman"/>
            </a:endParaRPr>
          </a:p>
          <a:p>
            <a:pPr marR="0" algn="l" rtl="0">
              <a:spcBef>
                <a:spcPts val="0"/>
              </a:spcBef>
              <a:spcAft>
                <a:spcPts val="0"/>
              </a:spcAft>
              <a:buNone/>
            </a:pPr>
            <a:endParaRPr sz="4700">
              <a:solidFill>
                <a:schemeClr val="dk1"/>
              </a:solidFill>
              <a:latin typeface="Times New Roman"/>
              <a:ea typeface="Times New Roman"/>
              <a:cs typeface="Times New Roman"/>
              <a:sym typeface="Times New Roman"/>
            </a:endParaRPr>
          </a:p>
          <a:p>
            <a:pPr marR="0" algn="l" rtl="0">
              <a:spcBef>
                <a:spcPts val="0"/>
              </a:spcBef>
              <a:spcAft>
                <a:spcPts val="0"/>
              </a:spcAft>
              <a:buNone/>
            </a:pPr>
            <a:endParaRPr sz="4700">
              <a:solidFill>
                <a:schemeClr val="dk1"/>
              </a:solidFill>
              <a:latin typeface="Times New Roman"/>
              <a:ea typeface="Times New Roman"/>
              <a:cs typeface="Times New Roman"/>
              <a:sym typeface="Times New Roman"/>
            </a:endParaRPr>
          </a:p>
          <a:p>
            <a:pPr marR="0" algn="l" rtl="0">
              <a:spcBef>
                <a:spcPts val="0"/>
              </a:spcBef>
              <a:spcAft>
                <a:spcPts val="0"/>
              </a:spcAft>
              <a:buNone/>
            </a:pPr>
            <a:endParaRPr sz="4700">
              <a:solidFill>
                <a:schemeClr val="dk1"/>
              </a:solidFill>
              <a:latin typeface="Times New Roman"/>
              <a:ea typeface="Times New Roman"/>
              <a:cs typeface="Times New Roman"/>
              <a:sym typeface="Times New Roman"/>
            </a:endParaRPr>
          </a:p>
          <a:p>
            <a:pPr marR="0" lvl="0" algn="l" rtl="0">
              <a:spcBef>
                <a:spcPts val="0"/>
              </a:spcBef>
              <a:spcAft>
                <a:spcPts val="0"/>
              </a:spcAft>
              <a:buNone/>
            </a:pPr>
            <a:endParaRPr sz="4700">
              <a:solidFill>
                <a:schemeClr val="dk1"/>
              </a:solidFill>
              <a:latin typeface="Times New Roman"/>
              <a:ea typeface="Times New Roman"/>
              <a:cs typeface="Times New Roman"/>
              <a:sym typeface="Times New Roman"/>
            </a:endParaRPr>
          </a:p>
          <a:p>
            <a:pPr marL="0" marR="0" lvl="0" indent="0" algn="ctr" rtl="0">
              <a:spcBef>
                <a:spcPts val="1800"/>
              </a:spcBef>
              <a:spcAft>
                <a:spcPts val="0"/>
              </a:spcAft>
              <a:buSzPct val="25000"/>
              <a:buNone/>
            </a:pPr>
            <a:r>
              <a:rPr lang="en-US" sz="4700" dirty="0">
                <a:solidFill>
                  <a:schemeClr val="dk1"/>
                </a:solidFill>
                <a:latin typeface="Times New Roman"/>
                <a:ea typeface="Times New Roman"/>
                <a:cs typeface="Times New Roman"/>
                <a:sym typeface="Times New Roman"/>
              </a:rPr>
              <a:t>The online replication included an additional 10 stimuli-type questions and 4 filter questions. </a:t>
            </a:r>
          </a:p>
        </p:txBody>
      </p:sp>
      <p:sp>
        <p:nvSpPr>
          <p:cNvPr id="89" name="Shape 89"/>
          <p:cNvSpPr/>
          <p:nvPr/>
        </p:nvSpPr>
        <p:spPr>
          <a:xfrm>
            <a:off x="273575" y="14195250"/>
            <a:ext cx="10585199" cy="94502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4600" b="0" i="0" u="none" strike="noStrike" cap="none" baseline="0" dirty="0">
                <a:solidFill>
                  <a:srgbClr val="000000"/>
                </a:solidFill>
                <a:latin typeface="Times New Roman"/>
                <a:ea typeface="Times New Roman"/>
                <a:cs typeface="Times New Roman"/>
                <a:sym typeface="Times New Roman"/>
              </a:rPr>
              <a:t>Two common </a:t>
            </a:r>
            <a:r>
              <a:rPr lang="en-US" sz="4600" dirty="0">
                <a:latin typeface="Times New Roman"/>
                <a:ea typeface="Times New Roman"/>
                <a:cs typeface="Times New Roman"/>
                <a:sym typeface="Times New Roman"/>
              </a:rPr>
              <a:t>word learning models:</a:t>
            </a:r>
          </a:p>
          <a:p>
            <a:pPr marL="0" marR="0" lvl="0" indent="0" algn="l" rtl="0">
              <a:spcBef>
                <a:spcPts val="0"/>
              </a:spcBef>
              <a:spcAft>
                <a:spcPts val="0"/>
              </a:spcAft>
              <a:buSzPct val="25000"/>
              <a:buNone/>
            </a:pPr>
            <a:r>
              <a:rPr lang="en-US" sz="4600" b="0" i="0" u="none" strike="noStrike" cap="none" baseline="0" dirty="0">
                <a:solidFill>
                  <a:srgbClr val="000000"/>
                </a:solidFill>
                <a:latin typeface="Times New Roman"/>
                <a:ea typeface="Times New Roman"/>
                <a:cs typeface="Times New Roman"/>
                <a:sym typeface="Times New Roman"/>
              </a:rPr>
              <a:t>Associate inference</a:t>
            </a:r>
            <a:r>
              <a:rPr lang="en-US" sz="4600" dirty="0">
                <a:latin typeface="Times New Roman"/>
                <a:ea typeface="Times New Roman"/>
                <a:cs typeface="Times New Roman"/>
                <a:sym typeface="Times New Roman"/>
              </a:rPr>
              <a:t> and </a:t>
            </a:r>
            <a:r>
              <a:rPr lang="en-US" sz="4600" b="0" i="0" u="none" strike="noStrike" cap="none" baseline="0" dirty="0">
                <a:solidFill>
                  <a:srgbClr val="000000"/>
                </a:solidFill>
                <a:latin typeface="Times New Roman"/>
                <a:ea typeface="Times New Roman"/>
                <a:cs typeface="Times New Roman"/>
                <a:sym typeface="Times New Roman"/>
              </a:rPr>
              <a:t>Rational inference</a:t>
            </a:r>
          </a:p>
          <a:p>
            <a:pPr marL="0" marR="0" lvl="0" indent="0" algn="l" rtl="0">
              <a:spcBef>
                <a:spcPts val="0"/>
              </a:spcBef>
              <a:spcAft>
                <a:spcPts val="0"/>
              </a:spcAft>
              <a:buNone/>
            </a:pPr>
            <a:endParaRPr sz="4600">
              <a:latin typeface="Times New Roman"/>
              <a:ea typeface="Times New Roman"/>
              <a:cs typeface="Times New Roman"/>
              <a:sym typeface="Times New Roman"/>
            </a:endParaRPr>
          </a:p>
          <a:p>
            <a:pPr marR="0" algn="l" rtl="0">
              <a:spcBef>
                <a:spcPts val="0"/>
              </a:spcBef>
              <a:spcAft>
                <a:spcPts val="0"/>
              </a:spcAft>
              <a:buNone/>
            </a:pPr>
            <a:r>
              <a:rPr lang="en-US" sz="4600" dirty="0">
                <a:latin typeface="Times New Roman"/>
                <a:ea typeface="Times New Roman"/>
                <a:cs typeface="Times New Roman"/>
                <a:sym typeface="Times New Roman"/>
              </a:rPr>
              <a:t>Xu and Tenenbaum 2007b found that how examples were generated (“sampled”) influenced how children and adults generalized word meanings.</a:t>
            </a:r>
          </a:p>
          <a:p>
            <a:pPr marR="0" algn="l" rtl="0">
              <a:spcBef>
                <a:spcPts val="0"/>
              </a:spcBef>
              <a:spcAft>
                <a:spcPts val="0"/>
              </a:spcAft>
              <a:buNone/>
            </a:pPr>
            <a:endParaRPr sz="4600">
              <a:latin typeface="Times New Roman"/>
              <a:ea typeface="Times New Roman"/>
              <a:cs typeface="Times New Roman"/>
              <a:sym typeface="Times New Roman"/>
            </a:endParaRPr>
          </a:p>
          <a:p>
            <a:pPr marR="0" algn="l" rtl="0">
              <a:spcBef>
                <a:spcPts val="0"/>
              </a:spcBef>
              <a:spcAft>
                <a:spcPts val="0"/>
              </a:spcAft>
              <a:buNone/>
            </a:pPr>
            <a:r>
              <a:rPr lang="en-US" sz="4600" dirty="0">
                <a:latin typeface="Times New Roman"/>
                <a:ea typeface="Times New Roman"/>
                <a:cs typeface="Times New Roman"/>
                <a:sym typeface="Times New Roman"/>
              </a:rPr>
              <a:t>In particular, generalized more narrowly when the examples came from a knowledgeable teacher, than when generated  by a learner. </a:t>
            </a:r>
          </a:p>
          <a:p>
            <a:pPr lvl="0" rtl="0">
              <a:spcBef>
                <a:spcPts val="0"/>
              </a:spcBef>
              <a:buClr>
                <a:schemeClr val="dk1"/>
              </a:buClr>
              <a:buFont typeface="Arial"/>
              <a:buNone/>
            </a:pPr>
            <a:endParaRPr sz="5400" b="0" i="0" u="none" strike="noStrike" cap="none" baseline="0">
              <a:solidFill>
                <a:srgbClr val="000000"/>
              </a:solidFill>
              <a:latin typeface="Arial"/>
              <a:ea typeface="Arial"/>
              <a:cs typeface="Arial"/>
              <a:sym typeface="Arial"/>
            </a:endParaRPr>
          </a:p>
        </p:txBody>
      </p:sp>
      <p:sp>
        <p:nvSpPr>
          <p:cNvPr id="90" name="Shape 90"/>
          <p:cNvSpPr/>
          <p:nvPr/>
        </p:nvSpPr>
        <p:spPr>
          <a:xfrm>
            <a:off x="7648500" y="26969725"/>
            <a:ext cx="5408999" cy="2920799"/>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500"/>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0"/>
              </a:spcAft>
              <a:buClr>
                <a:schemeClr val="dk1"/>
              </a:buClr>
              <a:buFont typeface="Times New Roman"/>
              <a:buNone/>
            </a:pPr>
            <a:endParaRPr sz="3600" b="0" i="0" u="none" strike="noStrike" cap="none" baseline="0">
              <a:solidFill>
                <a:schemeClr val="dk1"/>
              </a:solidFill>
              <a:latin typeface="Times New Roman"/>
              <a:ea typeface="Times New Roman"/>
              <a:cs typeface="Times New Roman"/>
              <a:sym typeface="Times New Roman"/>
            </a:endParaRPr>
          </a:p>
          <a:p>
            <a:pPr marL="228600" marR="0" lvl="2" indent="114300" algn="l" rtl="0">
              <a:lnSpc>
                <a:spcPct val="75000"/>
              </a:lnSpc>
              <a:spcBef>
                <a:spcPts val="360"/>
              </a:spcBef>
              <a:spcAft>
                <a:spcPts val="0"/>
              </a:spcAft>
              <a:buClr>
                <a:schemeClr val="dk1"/>
              </a:buClr>
              <a:buFont typeface="Times New Roman"/>
              <a:buNone/>
            </a:pPr>
            <a:endParaRPr sz="3600" b="0" i="0" u="none" strike="noStrike" cap="none" baseline="0">
              <a:solidFill>
                <a:schemeClr val="dk1"/>
              </a:solidFill>
              <a:latin typeface="Times New Roman"/>
              <a:ea typeface="Times New Roman"/>
              <a:cs typeface="Times New Roman"/>
              <a:sym typeface="Times New Roman"/>
            </a:endParaRPr>
          </a:p>
          <a:p>
            <a:pPr marL="228600" marR="0" lvl="2" indent="114300" algn="l" rtl="0">
              <a:lnSpc>
                <a:spcPct val="75000"/>
              </a:lnSpc>
              <a:spcBef>
                <a:spcPts val="360"/>
              </a:spcBef>
              <a:spcAft>
                <a:spcPts val="0"/>
              </a:spcAft>
              <a:buClr>
                <a:schemeClr val="dk1"/>
              </a:buClr>
              <a:buFont typeface="Times New Roman"/>
              <a:buNone/>
            </a:pPr>
            <a:endParaRPr sz="3600" b="0" i="0" u="none" strike="noStrike" cap="none" baseline="0">
              <a:solidFill>
                <a:schemeClr val="dk1"/>
              </a:solidFill>
              <a:latin typeface="Times New Roman"/>
              <a:ea typeface="Times New Roman"/>
              <a:cs typeface="Times New Roman"/>
              <a:sym typeface="Times New Roman"/>
            </a:endParaRPr>
          </a:p>
          <a:p>
            <a:pPr marL="228600" marR="0" lvl="2" indent="114300" algn="l" rtl="0">
              <a:lnSpc>
                <a:spcPct val="75000"/>
              </a:lnSpc>
              <a:spcBef>
                <a:spcPts val="360"/>
              </a:spcBef>
              <a:spcAft>
                <a:spcPts val="0"/>
              </a:spcAft>
              <a:buClr>
                <a:schemeClr val="dk1"/>
              </a:buClr>
              <a:buFont typeface="Times New Roman"/>
              <a:buNone/>
            </a:pPr>
            <a:endParaRPr sz="3600" b="0" i="0" u="none" strike="noStrike" cap="none" baseline="0">
              <a:solidFill>
                <a:schemeClr val="dk1"/>
              </a:solidFill>
              <a:latin typeface="Times New Roman"/>
              <a:ea typeface="Times New Roman"/>
              <a:cs typeface="Times New Roman"/>
              <a:sym typeface="Times New Roman"/>
            </a:endParaRPr>
          </a:p>
          <a:p>
            <a:pPr marL="228600" marR="0" lvl="2" indent="114300" algn="l" rtl="0">
              <a:lnSpc>
                <a:spcPct val="75000"/>
              </a:lnSpc>
              <a:spcBef>
                <a:spcPts val="360"/>
              </a:spcBef>
              <a:spcAft>
                <a:spcPts val="0"/>
              </a:spcAft>
              <a:buClr>
                <a:schemeClr val="dk1"/>
              </a:buClr>
              <a:buFont typeface="Times New Roman"/>
              <a:buNone/>
            </a:pPr>
            <a:endParaRPr sz="3600" b="0" i="0" u="none" strike="noStrike" cap="none" baseline="0">
              <a:solidFill>
                <a:schemeClr val="dk1"/>
              </a:solidFill>
              <a:latin typeface="Times New Roman"/>
              <a:ea typeface="Times New Roman"/>
              <a:cs typeface="Times New Roman"/>
              <a:sym typeface="Times New Roman"/>
            </a:endParaRPr>
          </a:p>
          <a:p>
            <a:pPr marL="228600" marR="0" lvl="2" indent="114300" algn="l" rtl="0">
              <a:lnSpc>
                <a:spcPct val="75000"/>
              </a:lnSpc>
              <a:spcBef>
                <a:spcPts val="360"/>
              </a:spcBef>
              <a:spcAft>
                <a:spcPts val="0"/>
              </a:spcAft>
              <a:buClr>
                <a:schemeClr val="dk1"/>
              </a:buClr>
              <a:buFont typeface="Times New Roman"/>
              <a:buNone/>
            </a:pPr>
            <a:endParaRPr sz="3600" b="0" i="0" u="none" strike="noStrike" cap="none" baseline="0">
              <a:solidFill>
                <a:schemeClr val="dk1"/>
              </a:solidFill>
              <a:latin typeface="Times New Roman"/>
              <a:ea typeface="Times New Roman"/>
              <a:cs typeface="Times New Roman"/>
              <a:sym typeface="Times New Roman"/>
            </a:endParaRPr>
          </a:p>
          <a:p>
            <a:pPr marL="228600" marR="0" lvl="2" indent="114300" algn="l" rtl="0">
              <a:lnSpc>
                <a:spcPct val="75000"/>
              </a:lnSpc>
              <a:spcBef>
                <a:spcPts val="360"/>
              </a:spcBef>
              <a:spcAft>
                <a:spcPts val="360"/>
              </a:spcAft>
              <a:buClr>
                <a:schemeClr val="dk1"/>
              </a:buClr>
              <a:buFont typeface="Times New Roman"/>
              <a:buNone/>
            </a:pPr>
            <a:endParaRPr sz="3600" b="0" i="0" u="none" strike="noStrike" cap="none" baseline="0">
              <a:solidFill>
                <a:schemeClr val="dk1"/>
              </a:solidFill>
              <a:latin typeface="Times New Roman"/>
              <a:ea typeface="Times New Roman"/>
              <a:cs typeface="Times New Roman"/>
              <a:sym typeface="Times New Roman"/>
            </a:endParaRPr>
          </a:p>
        </p:txBody>
      </p:sp>
      <p:pic>
        <p:nvPicPr>
          <p:cNvPr id="91" name="Shape 91"/>
          <p:cNvPicPr preferRelativeResize="0"/>
          <p:nvPr/>
        </p:nvPicPr>
        <p:blipFill rotWithShape="1">
          <a:blip r:embed="rId8">
            <a:alphaModFix/>
          </a:blip>
          <a:srcRect l="27008" t="6424" r="32481" b="14159"/>
          <a:stretch/>
        </p:blipFill>
        <p:spPr>
          <a:xfrm>
            <a:off x="11633400" y="6043450"/>
            <a:ext cx="9634200" cy="10045500"/>
          </a:xfrm>
          <a:prstGeom prst="rect">
            <a:avLst/>
          </a:prstGeom>
          <a:noFill/>
          <a:ln>
            <a:noFill/>
          </a:ln>
        </p:spPr>
      </p:pic>
      <p:sp>
        <p:nvSpPr>
          <p:cNvPr id="92" name="Shape 92"/>
          <p:cNvSpPr txBox="1"/>
          <p:nvPr/>
        </p:nvSpPr>
        <p:spPr>
          <a:xfrm>
            <a:off x="24778250" y="18590900"/>
            <a:ext cx="18570599" cy="8094899"/>
          </a:xfrm>
          <a:prstGeom prst="rect">
            <a:avLst/>
          </a:prstGeom>
          <a:noFill/>
          <a:ln>
            <a:noFill/>
          </a:ln>
        </p:spPr>
        <p:txBody>
          <a:bodyPr lIns="91425" tIns="45700" rIns="91425" bIns="45700" anchor="t" anchorCtr="0">
            <a:noAutofit/>
          </a:bodyPr>
          <a:lstStyle/>
          <a:p>
            <a:pPr marL="457200" marR="0" lvl="0" indent="-501650" algn="l" rtl="0">
              <a:spcBef>
                <a:spcPts val="1800"/>
              </a:spcBef>
              <a:spcAft>
                <a:spcPts val="0"/>
              </a:spcAft>
              <a:buClr>
                <a:schemeClr val="dk1"/>
              </a:buClr>
              <a:buSzPct val="100000"/>
              <a:buFont typeface="Times New Roman"/>
              <a:buChar char="●"/>
            </a:pPr>
            <a:r>
              <a:rPr lang="en-US" sz="4300" dirty="0">
                <a:solidFill>
                  <a:schemeClr val="dk1"/>
                </a:solidFill>
                <a:latin typeface="Times New Roman"/>
                <a:ea typeface="Times New Roman"/>
                <a:cs typeface="Times New Roman"/>
                <a:sym typeface="Times New Roman"/>
              </a:rPr>
              <a:t>We replicate the original finding suggesting that sampling context influences  generalization patterns in word learning</a:t>
            </a:r>
          </a:p>
          <a:p>
            <a:pPr marL="457200" marR="0" lvl="0" indent="-501650" algn="l" rtl="0">
              <a:spcBef>
                <a:spcPts val="1800"/>
              </a:spcBef>
              <a:spcAft>
                <a:spcPts val="0"/>
              </a:spcAft>
              <a:buClr>
                <a:schemeClr val="dk1"/>
              </a:buClr>
              <a:buSzPct val="100000"/>
              <a:buFont typeface="Times New Roman"/>
              <a:buChar char="●"/>
            </a:pPr>
            <a:r>
              <a:rPr lang="en-US" sz="4300" dirty="0">
                <a:solidFill>
                  <a:schemeClr val="dk1"/>
                </a:solidFill>
                <a:latin typeface="Times New Roman"/>
                <a:ea typeface="Times New Roman"/>
                <a:cs typeface="Times New Roman"/>
                <a:sym typeface="Times New Roman"/>
              </a:rPr>
              <a:t>We replicate the effect both in an in lab and online study</a:t>
            </a:r>
          </a:p>
          <a:p>
            <a:pPr marL="457200" marR="0" lvl="0" indent="-501650" algn="l" rtl="0">
              <a:spcBef>
                <a:spcPts val="1800"/>
              </a:spcBef>
              <a:spcAft>
                <a:spcPts val="0"/>
              </a:spcAft>
              <a:buClr>
                <a:schemeClr val="dk1"/>
              </a:buClr>
              <a:buSzPct val="100000"/>
              <a:buFont typeface="Times New Roman"/>
              <a:buChar char="●"/>
            </a:pPr>
            <a:r>
              <a:rPr lang="en-US" sz="4300" dirty="0">
                <a:solidFill>
                  <a:schemeClr val="dk1"/>
                </a:solidFill>
                <a:latin typeface="Times New Roman"/>
                <a:ea typeface="Times New Roman"/>
                <a:cs typeface="Times New Roman"/>
                <a:sym typeface="Times New Roman"/>
              </a:rPr>
              <a:t>However, the effect size was much smaller than the original study</a:t>
            </a:r>
          </a:p>
          <a:p>
            <a:pPr marL="457200" marR="0" lvl="0" indent="-501650" algn="l" rtl="0">
              <a:spcBef>
                <a:spcPts val="1800"/>
              </a:spcBef>
              <a:spcAft>
                <a:spcPts val="0"/>
              </a:spcAft>
              <a:buClr>
                <a:schemeClr val="dk1"/>
              </a:buClr>
              <a:buSzPct val="100000"/>
              <a:buFont typeface="Times New Roman"/>
              <a:buChar char="●"/>
            </a:pPr>
            <a:r>
              <a:rPr lang="en-US" sz="4300" dirty="0">
                <a:solidFill>
                  <a:schemeClr val="dk1"/>
                </a:solidFill>
                <a:latin typeface="Times New Roman"/>
                <a:ea typeface="Times New Roman"/>
                <a:cs typeface="Times New Roman"/>
                <a:sym typeface="Times New Roman"/>
              </a:rPr>
              <a:t>Higher-rate of </a:t>
            </a:r>
            <a:r>
              <a:rPr lang="en-US" sz="4300" dirty="0" smtClean="0">
                <a:solidFill>
                  <a:schemeClr val="dk1"/>
                </a:solidFill>
                <a:latin typeface="Times New Roman"/>
                <a:ea typeface="Times New Roman"/>
                <a:cs typeface="Times New Roman"/>
                <a:sym typeface="Times New Roman"/>
              </a:rPr>
              <a:t>non-subordinate </a:t>
            </a:r>
            <a:r>
              <a:rPr lang="en-US" sz="4300" dirty="0">
                <a:solidFill>
                  <a:schemeClr val="dk1"/>
                </a:solidFill>
                <a:latin typeface="Times New Roman"/>
                <a:ea typeface="Times New Roman"/>
                <a:cs typeface="Times New Roman"/>
                <a:sym typeface="Times New Roman"/>
              </a:rPr>
              <a:t>selections in learner condition</a:t>
            </a:r>
          </a:p>
          <a:p>
            <a:pPr marL="0" marR="0" lvl="0" indent="0" algn="l" rtl="0">
              <a:spcBef>
                <a:spcPts val="1800"/>
              </a:spcBef>
              <a:spcAft>
                <a:spcPts val="0"/>
              </a:spcAft>
              <a:buSzPct val="25000"/>
              <a:buNone/>
            </a:pPr>
            <a:r>
              <a:rPr lang="en-US" sz="4300" b="0" i="0" u="sng" strike="noStrike" cap="none" baseline="0" dirty="0">
                <a:solidFill>
                  <a:schemeClr val="dk1"/>
                </a:solidFill>
                <a:latin typeface="Times New Roman"/>
                <a:ea typeface="Times New Roman"/>
                <a:cs typeface="Times New Roman"/>
                <a:sym typeface="Times New Roman"/>
              </a:rPr>
              <a:t>Future Directions:</a:t>
            </a:r>
          </a:p>
          <a:p>
            <a:pPr marL="0" marR="0" lvl="0" indent="-44450" algn="l" rtl="0">
              <a:spcBef>
                <a:spcPts val="1800"/>
              </a:spcBef>
              <a:spcAft>
                <a:spcPts val="0"/>
              </a:spcAft>
              <a:buClr>
                <a:schemeClr val="dk1"/>
              </a:buClr>
              <a:buSzPct val="100000"/>
              <a:buFont typeface="Times New Roman"/>
              <a:buChar char="•"/>
            </a:pPr>
            <a:r>
              <a:rPr lang="en-US" sz="4300" dirty="0">
                <a:solidFill>
                  <a:schemeClr val="dk1"/>
                </a:solidFill>
                <a:latin typeface="Times New Roman"/>
                <a:ea typeface="Times New Roman"/>
                <a:cs typeface="Times New Roman"/>
                <a:sym typeface="Times New Roman"/>
              </a:rPr>
              <a:t>Manipulate spatial </a:t>
            </a:r>
            <a:r>
              <a:rPr lang="en-US" sz="4300" dirty="0" smtClean="0">
                <a:solidFill>
                  <a:schemeClr val="dk1"/>
                </a:solidFill>
                <a:latin typeface="Times New Roman"/>
                <a:ea typeface="Times New Roman"/>
                <a:cs typeface="Times New Roman"/>
                <a:sym typeface="Times New Roman"/>
              </a:rPr>
              <a:t>organization </a:t>
            </a:r>
            <a:r>
              <a:rPr lang="en-US" sz="4300" dirty="0">
                <a:solidFill>
                  <a:schemeClr val="dk1"/>
                </a:solidFill>
                <a:latin typeface="Times New Roman"/>
                <a:ea typeface="Times New Roman"/>
                <a:cs typeface="Times New Roman"/>
                <a:sym typeface="Times New Roman"/>
              </a:rPr>
              <a:t>of two basic level categories</a:t>
            </a:r>
          </a:p>
          <a:p>
            <a:pPr marL="0" marR="0" lvl="0" indent="-44450" algn="l" rtl="0">
              <a:spcBef>
                <a:spcPts val="1800"/>
              </a:spcBef>
              <a:spcAft>
                <a:spcPts val="0"/>
              </a:spcAft>
              <a:buClr>
                <a:schemeClr val="dk1"/>
              </a:buClr>
              <a:buSzPct val="100000"/>
              <a:buFont typeface="Times New Roman"/>
              <a:buChar char="•"/>
            </a:pPr>
            <a:r>
              <a:rPr lang="en-US" sz="4300" b="0" i="0" u="none" strike="noStrike" cap="none" baseline="0" dirty="0">
                <a:solidFill>
                  <a:schemeClr val="dk1"/>
                </a:solidFill>
                <a:latin typeface="Times New Roman"/>
                <a:ea typeface="Times New Roman"/>
                <a:cs typeface="Times New Roman"/>
                <a:sym typeface="Times New Roman"/>
              </a:rPr>
              <a:t>Prevent feedback from the experimenter in the learner-driven condition</a:t>
            </a:r>
          </a:p>
          <a:p>
            <a:pPr marL="0" marR="0" lvl="0" indent="-44450" algn="l" rtl="0">
              <a:spcBef>
                <a:spcPts val="1800"/>
              </a:spcBef>
              <a:spcAft>
                <a:spcPts val="0"/>
              </a:spcAft>
              <a:buClr>
                <a:schemeClr val="dk1"/>
              </a:buClr>
              <a:buSzPct val="100000"/>
              <a:buFont typeface="Times New Roman"/>
              <a:buChar char="•"/>
            </a:pPr>
            <a:r>
              <a:rPr lang="en-US" sz="4300" b="0" i="0" u="none" strike="noStrike" cap="none" baseline="0" dirty="0">
                <a:solidFill>
                  <a:schemeClr val="dk1"/>
                </a:solidFill>
                <a:latin typeface="Times New Roman"/>
                <a:ea typeface="Times New Roman"/>
                <a:cs typeface="Times New Roman"/>
                <a:sym typeface="Times New Roman"/>
              </a:rPr>
              <a:t>Include a within subject replication </a:t>
            </a:r>
          </a:p>
        </p:txBody>
      </p:sp>
      <p:graphicFrame>
        <p:nvGraphicFramePr>
          <p:cNvPr id="93" name="Shape 93"/>
          <p:cNvGraphicFramePr/>
          <p:nvPr/>
        </p:nvGraphicFramePr>
        <p:xfrm>
          <a:off x="461925" y="23956137"/>
          <a:ext cx="10741300" cy="5693525"/>
        </p:xfrm>
        <a:graphic>
          <a:graphicData uri="http://schemas.openxmlformats.org/drawingml/2006/table">
            <a:tbl>
              <a:tblPr>
                <a:noFill/>
                <a:tableStyleId>{6A91B758-118D-456D-BB6A-328410DE11F2}</a:tableStyleId>
              </a:tblPr>
              <a:tblGrid>
                <a:gridCol w="4574700"/>
                <a:gridCol w="869175"/>
                <a:gridCol w="5297425"/>
              </a:tblGrid>
              <a:tr h="5693525">
                <a:tc>
                  <a:txBody>
                    <a:bodyPr/>
                    <a:lstStyle/>
                    <a:p>
                      <a:pPr marL="0" marR="0" lvl="0" indent="0" algn="ctr" rtl="0">
                        <a:lnSpc>
                          <a:spcPct val="115000"/>
                        </a:lnSpc>
                        <a:spcBef>
                          <a:spcPts val="0"/>
                        </a:spcBef>
                        <a:spcAft>
                          <a:spcPts val="0"/>
                        </a:spcAft>
                        <a:buSzPct val="25000"/>
                        <a:buNone/>
                      </a:pPr>
                      <a:r>
                        <a:rPr lang="en-US" sz="4800" b="1" u="sng" strike="noStrike" cap="none" baseline="0" dirty="0">
                          <a:solidFill>
                            <a:srgbClr val="FF888F"/>
                          </a:solidFill>
                          <a:latin typeface="Times New Roman"/>
                          <a:ea typeface="Times New Roman"/>
                          <a:cs typeface="Times New Roman"/>
                          <a:sym typeface="Times New Roman"/>
                        </a:rPr>
                        <a:t>Teacher-driven</a:t>
                      </a:r>
                    </a:p>
                    <a:p>
                      <a:pPr marL="0" marR="0" lvl="0" indent="0" algn="ctr" rtl="0">
                        <a:lnSpc>
                          <a:spcPct val="115000"/>
                        </a:lnSpc>
                        <a:spcBef>
                          <a:spcPts val="0"/>
                        </a:spcBef>
                        <a:spcAft>
                          <a:spcPts val="0"/>
                        </a:spcAft>
                        <a:buSzPct val="25000"/>
                        <a:buNone/>
                      </a:pPr>
                      <a:r>
                        <a:rPr lang="en-US" sz="3800" u="none" strike="noStrike" cap="none" baseline="0" dirty="0">
                          <a:latin typeface="Times New Roman"/>
                          <a:ea typeface="Times New Roman"/>
                          <a:cs typeface="Times New Roman"/>
                          <a:sym typeface="Times New Roman"/>
                        </a:rPr>
                        <a:t>Strong sampling; teacher points to three different examples of stimuli in the same subordinate group.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endParaRPr sz="3800" u="none" strike="noStrike" cap="none" baseline="0">
                        <a:solidFill>
                          <a:srgbClr val="000000"/>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SzPct val="25000"/>
                        <a:buNone/>
                      </a:pPr>
                      <a:r>
                        <a:rPr lang="en-US" sz="3800" u="none" strike="noStrike" cap="none" baseline="0" dirty="0">
                          <a:solidFill>
                            <a:srgbClr val="000000"/>
                          </a:solidFill>
                          <a:latin typeface="Times New Roman"/>
                          <a:ea typeface="Times New Roman"/>
                          <a:cs typeface="Times New Roman"/>
                          <a:sym typeface="Times New Roman"/>
                        </a:rPr>
                        <a:t>OR</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SzPct val="25000"/>
                        <a:buNone/>
                      </a:pPr>
                      <a:r>
                        <a:rPr lang="en-US" sz="4800" b="1" u="sng" strike="noStrike" cap="none" baseline="0" dirty="0">
                          <a:solidFill>
                            <a:srgbClr val="00B0F0"/>
                          </a:solidFill>
                          <a:latin typeface="Times New Roman"/>
                          <a:ea typeface="Times New Roman"/>
                          <a:cs typeface="Times New Roman"/>
                          <a:sym typeface="Times New Roman"/>
                        </a:rPr>
                        <a:t>Learner-driven</a:t>
                      </a:r>
                    </a:p>
                    <a:p>
                      <a:pPr marL="0" marR="0" lvl="0" indent="0" algn="ctr" rtl="0">
                        <a:lnSpc>
                          <a:spcPct val="115000"/>
                        </a:lnSpc>
                        <a:spcBef>
                          <a:spcPts val="0"/>
                        </a:spcBef>
                        <a:spcAft>
                          <a:spcPts val="0"/>
                        </a:spcAft>
                        <a:buSzPct val="25000"/>
                        <a:buNone/>
                      </a:pPr>
                      <a:r>
                        <a:rPr lang="en-US" sz="3800" u="none" strike="noStrike" cap="none" baseline="0" dirty="0">
                          <a:latin typeface="Times New Roman"/>
                          <a:ea typeface="Times New Roman"/>
                          <a:cs typeface="Times New Roman"/>
                          <a:sym typeface="Times New Roman"/>
                        </a:rPr>
                        <a:t>Weak sampling; experimenter points to one example of the subordinate stimuli and the participant must point to the other two (subordinate) examples.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4" name="Shape 94"/>
          <p:cNvSpPr/>
          <p:nvPr/>
        </p:nvSpPr>
        <p:spPr>
          <a:xfrm>
            <a:off x="24778225" y="16972650"/>
            <a:ext cx="5408999" cy="1283100"/>
          </a:xfrm>
          <a:prstGeom prst="roundRect">
            <a:avLst>
              <a:gd name="adj" fmla="val 16667"/>
            </a:avLst>
          </a:prstGeom>
          <a:solidFill>
            <a:srgbClr val="8B1336"/>
          </a:solidFill>
          <a:ln w="9525" cap="flat" cmpd="sng">
            <a:solidFill>
              <a:srgbClr val="8B1336"/>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6000" dirty="0">
                <a:solidFill>
                  <a:schemeClr val="lt1"/>
                </a:solidFill>
                <a:latin typeface="Times New Roman"/>
                <a:ea typeface="Times New Roman"/>
                <a:cs typeface="Times New Roman"/>
                <a:sym typeface="Times New Roman"/>
              </a:rPr>
              <a:t>Conclusion</a:t>
            </a:r>
          </a:p>
        </p:txBody>
      </p:sp>
      <p:sp>
        <p:nvSpPr>
          <p:cNvPr id="95" name="Shape 95"/>
          <p:cNvSpPr/>
          <p:nvPr/>
        </p:nvSpPr>
        <p:spPr>
          <a:xfrm>
            <a:off x="23482775" y="4815487"/>
            <a:ext cx="5408999" cy="1283100"/>
          </a:xfrm>
          <a:prstGeom prst="roundRect">
            <a:avLst>
              <a:gd name="adj" fmla="val 16667"/>
            </a:avLst>
          </a:prstGeom>
          <a:solidFill>
            <a:srgbClr val="8B1336"/>
          </a:solidFill>
          <a:ln w="9525" cap="flat" cmpd="sng">
            <a:solidFill>
              <a:srgbClr val="8B1336"/>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6000" dirty="0">
                <a:solidFill>
                  <a:schemeClr val="lt1"/>
                </a:solidFill>
                <a:latin typeface="Times New Roman"/>
                <a:ea typeface="Times New Roman"/>
                <a:cs typeface="Times New Roman"/>
                <a:sym typeface="Times New Roman"/>
              </a:rPr>
              <a:t>Results</a:t>
            </a:r>
          </a:p>
        </p:txBody>
      </p:sp>
      <p:sp>
        <p:nvSpPr>
          <p:cNvPr id="96" name="Shape 96"/>
          <p:cNvSpPr/>
          <p:nvPr/>
        </p:nvSpPr>
        <p:spPr>
          <a:xfrm>
            <a:off x="11379587" y="4815500"/>
            <a:ext cx="5408999" cy="1283100"/>
          </a:xfrm>
          <a:prstGeom prst="roundRect">
            <a:avLst>
              <a:gd name="adj" fmla="val 16667"/>
            </a:avLst>
          </a:prstGeom>
          <a:solidFill>
            <a:srgbClr val="8B1336"/>
          </a:solidFill>
          <a:ln w="9525" cap="flat" cmpd="sng">
            <a:solidFill>
              <a:srgbClr val="8B1336"/>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6000" dirty="0">
                <a:solidFill>
                  <a:schemeClr val="lt1"/>
                </a:solidFill>
                <a:latin typeface="Times New Roman"/>
                <a:ea typeface="Times New Roman"/>
                <a:cs typeface="Times New Roman"/>
                <a:sym typeface="Times New Roman"/>
              </a:rPr>
              <a:t>Experiments</a:t>
            </a:r>
          </a:p>
        </p:txBody>
      </p:sp>
      <p:sp>
        <p:nvSpPr>
          <p:cNvPr id="97" name="Shape 97"/>
          <p:cNvSpPr/>
          <p:nvPr/>
        </p:nvSpPr>
        <p:spPr>
          <a:xfrm>
            <a:off x="533437" y="4967900"/>
            <a:ext cx="5408999" cy="1283100"/>
          </a:xfrm>
          <a:prstGeom prst="roundRect">
            <a:avLst>
              <a:gd name="adj" fmla="val 16667"/>
            </a:avLst>
          </a:prstGeom>
          <a:solidFill>
            <a:srgbClr val="8B1336"/>
          </a:solidFill>
          <a:ln w="9525" cap="flat" cmpd="sng">
            <a:solidFill>
              <a:srgbClr val="8B1336"/>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6000" dirty="0">
                <a:solidFill>
                  <a:schemeClr val="lt1"/>
                </a:solidFill>
                <a:latin typeface="Times New Roman"/>
                <a:ea typeface="Times New Roman"/>
                <a:cs typeface="Times New Roman"/>
                <a:sym typeface="Times New Roman"/>
              </a:rPr>
              <a:t>Introduction</a:t>
            </a:r>
          </a:p>
        </p:txBody>
      </p:sp>
      <p:sp>
        <p:nvSpPr>
          <p:cNvPr id="98" name="Shape 98"/>
          <p:cNvSpPr/>
          <p:nvPr/>
        </p:nvSpPr>
        <p:spPr>
          <a:xfrm>
            <a:off x="24929401" y="26593800"/>
            <a:ext cx="7684199" cy="1283100"/>
          </a:xfrm>
          <a:prstGeom prst="roundRect">
            <a:avLst>
              <a:gd name="adj" fmla="val 16667"/>
            </a:avLst>
          </a:prstGeom>
          <a:solidFill>
            <a:srgbClr val="8B1336"/>
          </a:solidFill>
          <a:ln w="9525" cap="flat" cmpd="sng">
            <a:solidFill>
              <a:srgbClr val="8B1336"/>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6000" dirty="0">
                <a:solidFill>
                  <a:schemeClr val="lt1"/>
                </a:solidFill>
                <a:latin typeface="Times New Roman"/>
                <a:ea typeface="Times New Roman"/>
                <a:cs typeface="Times New Roman"/>
                <a:sym typeface="Times New Roman"/>
              </a:rPr>
              <a:t>Acknowledgements</a:t>
            </a:r>
          </a:p>
        </p:txBody>
      </p:sp>
      <p:pic>
        <p:nvPicPr>
          <p:cNvPr id="99" name="Shape 99"/>
          <p:cNvPicPr preferRelativeResize="0"/>
          <p:nvPr/>
        </p:nvPicPr>
        <p:blipFill>
          <a:blip r:embed="rId9">
            <a:alphaModFix/>
          </a:blip>
          <a:stretch>
            <a:fillRect/>
          </a:stretch>
        </p:blipFill>
        <p:spPr>
          <a:xfrm>
            <a:off x="23870425" y="6344575"/>
            <a:ext cx="19021224" cy="10321831"/>
          </a:xfrm>
          <a:prstGeom prst="rect">
            <a:avLst/>
          </a:prstGeom>
          <a:noFill/>
          <a:ln>
            <a:noFill/>
          </a:ln>
        </p:spPr>
      </p:pic>
      <p:pic>
        <p:nvPicPr>
          <p:cNvPr id="100" name="Shape 100"/>
          <p:cNvPicPr preferRelativeResize="0"/>
          <p:nvPr/>
        </p:nvPicPr>
        <p:blipFill rotWithShape="1">
          <a:blip r:embed="rId10">
            <a:alphaModFix/>
          </a:blip>
          <a:srcRect l="13945" r="12270"/>
          <a:stretch/>
        </p:blipFill>
        <p:spPr>
          <a:xfrm>
            <a:off x="7648500" y="7188012"/>
            <a:ext cx="2903399" cy="2252025"/>
          </a:xfrm>
          <a:prstGeom prst="rect">
            <a:avLst/>
          </a:prstGeom>
          <a:noFill/>
          <a:ln>
            <a:noFill/>
          </a:ln>
        </p:spPr>
      </p:pic>
      <p:sp>
        <p:nvSpPr>
          <p:cNvPr id="101" name="Shape 101"/>
          <p:cNvSpPr txBox="1"/>
          <p:nvPr/>
        </p:nvSpPr>
        <p:spPr>
          <a:xfrm>
            <a:off x="197800" y="9440048"/>
            <a:ext cx="3622199" cy="863700"/>
          </a:xfrm>
          <a:prstGeom prst="rect">
            <a:avLst/>
          </a:prstGeom>
          <a:noFill/>
          <a:ln>
            <a:noFill/>
          </a:ln>
        </p:spPr>
        <p:txBody>
          <a:bodyPr lIns="91425" tIns="91425" rIns="91425" bIns="91425" anchor="t" anchorCtr="0">
            <a:noAutofit/>
          </a:bodyPr>
          <a:lstStyle/>
          <a:p>
            <a:pPr lvl="0" algn="ctr" rtl="0">
              <a:spcBef>
                <a:spcPts val="0"/>
              </a:spcBef>
              <a:buNone/>
            </a:pPr>
            <a:r>
              <a:rPr lang="en-US" sz="6000" dirty="0">
                <a:latin typeface="Times New Roman" pitchFamily="18" charset="0"/>
                <a:cs typeface="Times New Roman" pitchFamily="18" charset="0"/>
              </a:rPr>
              <a:t>Fep</a:t>
            </a:r>
          </a:p>
        </p:txBody>
      </p:sp>
      <p:sp>
        <p:nvSpPr>
          <p:cNvPr id="102" name="Shape 102"/>
          <p:cNvSpPr txBox="1"/>
          <p:nvPr/>
        </p:nvSpPr>
        <p:spPr>
          <a:xfrm>
            <a:off x="472175" y="29684850"/>
            <a:ext cx="10187999" cy="3000000"/>
          </a:xfrm>
          <a:prstGeom prst="rect">
            <a:avLst/>
          </a:prstGeom>
          <a:noFill/>
          <a:ln>
            <a:noFill/>
          </a:ln>
        </p:spPr>
        <p:txBody>
          <a:bodyPr lIns="91425" tIns="91425" rIns="91425" bIns="91425" anchor="ctr" anchorCtr="0">
            <a:noAutofit/>
          </a:bodyPr>
          <a:lstStyle/>
          <a:p>
            <a:pPr lvl="0" rtl="0">
              <a:spcBef>
                <a:spcPts val="0"/>
              </a:spcBef>
              <a:buNone/>
            </a:pPr>
            <a:r>
              <a:rPr lang="en-US" sz="4200" dirty="0">
                <a:solidFill>
                  <a:schemeClr val="dk1"/>
                </a:solidFill>
                <a:latin typeface="Times New Roman"/>
                <a:ea typeface="Times New Roman"/>
                <a:cs typeface="Times New Roman"/>
                <a:sym typeface="Times New Roman"/>
              </a:rPr>
              <a:t>The present  study was an in lab and online replication of Xu and Tenenbaum 2007b.</a:t>
            </a:r>
          </a:p>
        </p:txBody>
      </p:sp>
      <p:sp>
        <p:nvSpPr>
          <p:cNvPr id="103" name="Shape 103"/>
          <p:cNvSpPr txBox="1"/>
          <p:nvPr/>
        </p:nvSpPr>
        <p:spPr>
          <a:xfrm>
            <a:off x="195575" y="10846975"/>
            <a:ext cx="10741199" cy="3000000"/>
          </a:xfrm>
          <a:prstGeom prst="rect">
            <a:avLst/>
          </a:prstGeom>
          <a:noFill/>
          <a:ln>
            <a:noFill/>
          </a:ln>
        </p:spPr>
        <p:txBody>
          <a:bodyPr lIns="91425" tIns="91425" rIns="91425" bIns="91425" anchor="ctr" anchorCtr="0">
            <a:noAutofit/>
          </a:bodyPr>
          <a:lstStyle/>
          <a:p>
            <a:pPr lvl="0" rtl="0">
              <a:spcBef>
                <a:spcPts val="0"/>
              </a:spcBef>
              <a:buNone/>
            </a:pPr>
            <a:r>
              <a:rPr lang="en-US" sz="6300" dirty="0">
                <a:solidFill>
                  <a:schemeClr val="dk1"/>
                </a:solidFill>
                <a:latin typeface="Times New Roman"/>
                <a:ea typeface="Times New Roman"/>
                <a:cs typeface="Times New Roman"/>
                <a:sym typeface="Times New Roman"/>
              </a:rPr>
              <a:t>What do you think “fep” means?</a:t>
            </a:r>
          </a:p>
        </p:txBody>
      </p:sp>
      <p:pic>
        <p:nvPicPr>
          <p:cNvPr id="104" name="Shape 104"/>
          <p:cNvPicPr preferRelativeResize="0"/>
          <p:nvPr/>
        </p:nvPicPr>
        <p:blipFill>
          <a:blip r:embed="rId11">
            <a:alphaModFix/>
          </a:blip>
          <a:stretch>
            <a:fillRect/>
          </a:stretch>
        </p:blipFill>
        <p:spPr>
          <a:xfrm>
            <a:off x="4745087" y="7188025"/>
            <a:ext cx="2903400" cy="2252024"/>
          </a:xfrm>
          <a:prstGeom prst="rect">
            <a:avLst/>
          </a:prstGeom>
          <a:noFill/>
          <a:ln>
            <a:noFill/>
          </a:ln>
        </p:spPr>
      </p:pic>
      <p:pic>
        <p:nvPicPr>
          <p:cNvPr id="105" name="Shape 105"/>
          <p:cNvPicPr preferRelativeResize="0"/>
          <p:nvPr/>
        </p:nvPicPr>
        <p:blipFill rotWithShape="1">
          <a:blip r:embed="rId10">
            <a:alphaModFix/>
          </a:blip>
          <a:srcRect l="13945" r="12270"/>
          <a:stretch/>
        </p:blipFill>
        <p:spPr>
          <a:xfrm>
            <a:off x="557200" y="7188025"/>
            <a:ext cx="2903399" cy="2252025"/>
          </a:xfrm>
          <a:prstGeom prst="rect">
            <a:avLst/>
          </a:prstGeom>
          <a:noFill/>
          <a:ln>
            <a:noFill/>
          </a:ln>
        </p:spPr>
      </p:pic>
      <p:sp>
        <p:nvSpPr>
          <p:cNvPr id="106" name="Shape 106"/>
          <p:cNvSpPr txBox="1"/>
          <p:nvPr/>
        </p:nvSpPr>
        <p:spPr>
          <a:xfrm>
            <a:off x="6051525" y="9440048"/>
            <a:ext cx="3622199" cy="863700"/>
          </a:xfrm>
          <a:prstGeom prst="rect">
            <a:avLst/>
          </a:prstGeom>
          <a:noFill/>
          <a:ln>
            <a:noFill/>
          </a:ln>
        </p:spPr>
        <p:txBody>
          <a:bodyPr lIns="91425" tIns="91425" rIns="91425" bIns="91425" anchor="t" anchorCtr="0">
            <a:noAutofit/>
          </a:bodyPr>
          <a:lstStyle/>
          <a:p>
            <a:pPr lvl="0" algn="ctr" rtl="0">
              <a:spcBef>
                <a:spcPts val="0"/>
              </a:spcBef>
              <a:buNone/>
            </a:pPr>
            <a:r>
              <a:rPr lang="en-US" sz="6000" dirty="0" err="1">
                <a:latin typeface="Times New Roman" pitchFamily="18" charset="0"/>
                <a:cs typeface="Times New Roman" pitchFamily="18" charset="0"/>
              </a:rPr>
              <a:t>Feps</a:t>
            </a:r>
            <a:endParaRPr lang="en-US" sz="6000" dirty="0">
              <a:latin typeface="Times New Roman" pitchFamily="18" charset="0"/>
              <a:cs typeface="Times New Roman" pitchFamily="18" charset="0"/>
            </a:endParaRPr>
          </a:p>
        </p:txBody>
      </p:sp>
      <p:pic>
        <p:nvPicPr>
          <p:cNvPr id="107" name="Shape 107"/>
          <p:cNvPicPr preferRelativeResize="0"/>
          <p:nvPr/>
        </p:nvPicPr>
        <p:blipFill rotWithShape="1">
          <a:blip r:embed="rId12">
            <a:alphaModFix/>
          </a:blip>
          <a:srcRect t="16261"/>
          <a:stretch/>
        </p:blipFill>
        <p:spPr>
          <a:xfrm>
            <a:off x="19925300" y="26272450"/>
            <a:ext cx="3622199" cy="2903399"/>
          </a:xfrm>
          <a:prstGeom prst="rect">
            <a:avLst/>
          </a:prstGeom>
          <a:noFill/>
          <a:ln>
            <a:noFill/>
          </a:ln>
        </p:spPr>
      </p:pic>
      <p:pic>
        <p:nvPicPr>
          <p:cNvPr id="108" name="Shape 108"/>
          <p:cNvPicPr preferRelativeResize="0"/>
          <p:nvPr/>
        </p:nvPicPr>
        <p:blipFill>
          <a:blip r:embed="rId13">
            <a:alphaModFix/>
          </a:blip>
          <a:stretch>
            <a:fillRect/>
          </a:stretch>
        </p:blipFill>
        <p:spPr>
          <a:xfrm>
            <a:off x="12276587" y="26196250"/>
            <a:ext cx="2903399" cy="2903399"/>
          </a:xfrm>
          <a:prstGeom prst="rect">
            <a:avLst/>
          </a:prstGeom>
          <a:noFill/>
          <a:ln>
            <a:noFill/>
          </a:ln>
        </p:spPr>
      </p:pic>
      <p:pic>
        <p:nvPicPr>
          <p:cNvPr id="109" name="Shape 109"/>
          <p:cNvPicPr preferRelativeResize="0"/>
          <p:nvPr/>
        </p:nvPicPr>
        <p:blipFill>
          <a:blip r:embed="rId14">
            <a:alphaModFix/>
          </a:blip>
          <a:stretch>
            <a:fillRect/>
          </a:stretch>
        </p:blipFill>
        <p:spPr>
          <a:xfrm>
            <a:off x="16253337" y="26147950"/>
            <a:ext cx="2903399" cy="2999999"/>
          </a:xfrm>
          <a:prstGeom prst="rect">
            <a:avLst/>
          </a:prstGeom>
          <a:noFill/>
          <a:ln>
            <a:noFill/>
          </a:ln>
        </p:spPr>
      </p:pic>
      <p:sp>
        <p:nvSpPr>
          <p:cNvPr id="110" name="Shape 110"/>
          <p:cNvSpPr txBox="1"/>
          <p:nvPr/>
        </p:nvSpPr>
        <p:spPr>
          <a:xfrm>
            <a:off x="24778225" y="27758100"/>
            <a:ext cx="10959900" cy="5486399"/>
          </a:xfrm>
          <a:prstGeom prst="rect">
            <a:avLst/>
          </a:prstGeom>
          <a:noFill/>
          <a:ln>
            <a:noFill/>
          </a:ln>
        </p:spPr>
        <p:txBody>
          <a:bodyPr lIns="91425" tIns="91425" rIns="91425" bIns="91425" anchor="t" anchorCtr="0">
            <a:noAutofit/>
          </a:bodyPr>
          <a:lstStyle/>
          <a:p>
            <a:pPr lvl="0" algn="ctr" rtl="0">
              <a:spcBef>
                <a:spcPts val="0"/>
              </a:spcBef>
              <a:buNone/>
            </a:pPr>
            <a:r>
              <a:rPr lang="en-US" sz="4200">
                <a:latin typeface="Times New Roman"/>
                <a:ea typeface="Times New Roman"/>
                <a:cs typeface="Times New Roman"/>
                <a:sym typeface="Times New Roman"/>
              </a:rPr>
              <a:t>A very special thank you to my mentor Molly Lewis and my PI Michael C. Frank for taking their time to help me throughout the summer. Thank you to the American Psychology Association and Stanford University for funding and allowing me to take part in this research. </a:t>
            </a:r>
          </a:p>
        </p:txBody>
      </p:sp>
    </p:spTree>
  </p:cSld>
  <p:clrMapOvr>
    <a:masterClrMapping/>
  </p:clrMapOvr>
  <p:transition spd="slow">
    <p:cut/>
  </p:transition>
</p:sld>
</file>

<file path=ppt/theme/theme1.xml><?xml version="1.0" encoding="utf-8"?>
<a:theme xmlns:a="http://schemas.openxmlformats.org/drawingml/2006/main" name="3x4">
  <a:themeElements>
    <a:clrScheme name="3x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426</Words>
  <PresentationFormat>Custom</PresentationFormat>
  <Paragraphs>57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3x4</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Florence</dc:creator>
  <cp:lastModifiedBy>Jules Ade</cp:lastModifiedBy>
  <cp:revision>2</cp:revision>
  <dcterms:modified xsi:type="dcterms:W3CDTF">2015-08-04T06:02:54Z</dcterms:modified>
</cp:coreProperties>
</file>