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30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8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9977-C28E-D142-A374-1816BD5C70DD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D690-42E2-9040-8A16-571E5636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1 (“wug1”)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2007a, with extension to across category generalization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Design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Learning: Teacher (3pre-selected) vs. learner (selects 3 self)</a:t>
            </a:r>
          </a:p>
          <a:p>
            <a:pPr lvl="2"/>
            <a:r>
              <a:rPr lang="en-US" sz="1000" dirty="0" smtClean="0">
                <a:latin typeface="Times"/>
                <a:cs typeface="Times"/>
              </a:rPr>
              <a:t>learner: always receive positive feedback, answers recorded so can sort out </a:t>
            </a:r>
            <a:r>
              <a:rPr lang="en-US" sz="1000" dirty="0" err="1" smtClean="0">
                <a:latin typeface="Times"/>
                <a:cs typeface="Times"/>
              </a:rPr>
              <a:t>incorect</a:t>
            </a:r>
            <a:endParaRPr lang="en-US" sz="10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Generalization: Within category vs. between</a:t>
            </a:r>
            <a:endParaRPr lang="en-US" sz="1400" b="1" u="sng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Stimuli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Adopted from original paper, made in </a:t>
            </a:r>
            <a:r>
              <a:rPr lang="en-US" sz="1400" dirty="0" err="1" smtClean="0">
                <a:latin typeface="Times"/>
                <a:cs typeface="Times"/>
              </a:rPr>
              <a:t>powerpoint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4 different categories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15 shape in each category, 5 in each subordinate</a:t>
            </a:r>
          </a:p>
          <a:p>
            <a:pPr lvl="1"/>
            <a:r>
              <a:rPr lang="en-US" sz="1400" dirty="0">
                <a:latin typeface="Times"/>
                <a:cs typeface="Times"/>
              </a:rPr>
              <a:t>4</a:t>
            </a:r>
            <a:r>
              <a:rPr lang="en-US" sz="1400" dirty="0" smtClean="0">
                <a:latin typeface="Times"/>
                <a:cs typeface="Times"/>
              </a:rPr>
              <a:t> categories randomly mapped onto 4 category slots (</a:t>
            </a:r>
            <a:r>
              <a:rPr lang="en-US" sz="1400" dirty="0" err="1" smtClean="0">
                <a:latin typeface="Times"/>
                <a:cs typeface="Times"/>
              </a:rPr>
              <a:t>withinTarget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betweenTarget</a:t>
            </a:r>
            <a:r>
              <a:rPr lang="en-US" sz="1400" dirty="0" smtClean="0">
                <a:latin typeface="Times"/>
                <a:cs typeface="Times"/>
              </a:rPr>
              <a:t>, </a:t>
            </a:r>
            <a:r>
              <a:rPr lang="en-US" sz="1400" dirty="0" err="1" smtClean="0">
                <a:latin typeface="Times"/>
                <a:cs typeface="Times"/>
              </a:rPr>
              <a:t>withinOther</a:t>
            </a:r>
            <a:r>
              <a:rPr lang="en-US" sz="1400" dirty="0" smtClean="0">
                <a:latin typeface="Times"/>
                <a:cs typeface="Times"/>
              </a:rPr>
              <a:t>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4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wug1.html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10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Run 4 for pilot, 50 for main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Thoughts: </a:t>
            </a:r>
            <a:r>
              <a:rPr lang="en-US" sz="1400" dirty="0" smtClean="0">
                <a:latin typeface="Times"/>
                <a:cs typeface="Times"/>
              </a:rPr>
              <a:t>Just going too fast? Not good data?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6</a:t>
            </a:r>
            <a:r>
              <a:rPr lang="en-US" sz="2500" b="1" dirty="0" smtClean="0">
                <a:solidFill>
                  <a:srgbClr val="FF0000"/>
                </a:solidFill>
              </a:rPr>
              <a:t> (“wug6”)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Make several changes to Wug6 to try to shift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Picture of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Introduce teacher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Add more trials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Random order</a:t>
            </a:r>
          </a:p>
          <a:p>
            <a:pPr lvl="1"/>
            <a:r>
              <a:rPr lang="en-US" sz="1000" dirty="0" err="1" smtClean="0">
                <a:latin typeface="Times"/>
                <a:cs typeface="Times"/>
              </a:rPr>
              <a:t>Spinny</a:t>
            </a:r>
            <a:r>
              <a:rPr lang="en-US" sz="1000" dirty="0" smtClean="0">
                <a:latin typeface="Times"/>
                <a:cs typeface="Times"/>
              </a:rPr>
              <a:t> thing for learner</a:t>
            </a:r>
            <a:endParaRPr lang="en-US" sz="200" dirty="0" smtClean="0">
              <a:latin typeface="Times"/>
              <a:cs typeface="Time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234" y="2586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7</a:t>
            </a:r>
            <a:r>
              <a:rPr lang="en-US" sz="2500" b="1" dirty="0" smtClean="0">
                <a:solidFill>
                  <a:srgbClr val="FF0000"/>
                </a:solidFill>
              </a:rPr>
              <a:t> (“wug7”)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"/>
                <a:cs typeface="Times"/>
              </a:rPr>
              <a:t>Marlene’s summer experiment (2015)</a:t>
            </a:r>
          </a:p>
          <a:p>
            <a:r>
              <a:rPr lang="en-US" sz="2400" dirty="0" smtClean="0">
                <a:latin typeface="Times"/>
                <a:cs typeface="Times"/>
              </a:rPr>
              <a:t>new stimuli, very close to original,</a:t>
            </a:r>
          </a:p>
          <a:p>
            <a:r>
              <a:rPr lang="en-US" sz="2400" dirty="0" smtClean="0">
                <a:latin typeface="Times"/>
                <a:cs typeface="Times"/>
              </a:rPr>
              <a:t>changed picture </a:t>
            </a:r>
            <a:r>
              <a:rPr lang="en-US" sz="2400" smtClean="0">
                <a:latin typeface="Times"/>
                <a:cs typeface="Times"/>
              </a:rPr>
              <a:t>of teacher</a:t>
            </a:r>
            <a:endParaRPr lang="en-US" sz="2400" dirty="0" smtClean="0">
              <a:latin typeface="Times"/>
              <a:cs typeface="Times"/>
            </a:endParaRPr>
          </a:p>
          <a:p>
            <a:r>
              <a:rPr lang="en-US" sz="2400" dirty="0" smtClean="0">
                <a:latin typeface="Times"/>
                <a:cs typeface="Times"/>
              </a:rPr>
              <a:t>replicates!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2 (“wug2”)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</a:t>
            </a:r>
            <a:r>
              <a:rPr lang="en-US" sz="1400" dirty="0" err="1" smtClean="0">
                <a:latin typeface="Times"/>
                <a:cs typeface="Times"/>
              </a:rPr>
              <a:t>Xu</a:t>
            </a:r>
            <a:r>
              <a:rPr lang="en-US" sz="1400" dirty="0" smtClean="0">
                <a:latin typeface="Times"/>
                <a:cs typeface="Times"/>
              </a:rPr>
              <a:t> and </a:t>
            </a:r>
            <a:r>
              <a:rPr lang="en-US" sz="1400" dirty="0" err="1" smtClean="0">
                <a:latin typeface="Times"/>
                <a:cs typeface="Times"/>
              </a:rPr>
              <a:t>Tenenbaum</a:t>
            </a:r>
            <a:r>
              <a:rPr lang="en-US" sz="1400" dirty="0" smtClean="0">
                <a:latin typeface="Times"/>
                <a:cs typeface="Times"/>
              </a:rPr>
              <a:t> 2007b, with extension to across category generalization</a:t>
            </a:r>
          </a:p>
          <a:p>
            <a:r>
              <a:rPr lang="en-US" sz="1400" dirty="0" smtClean="0">
                <a:latin typeface="Times"/>
                <a:cs typeface="Times"/>
              </a:rPr>
              <a:t>Identical to wug1, except: add slow instructions (click to continue), add display in within training, and add filter questions at end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Slides</a:t>
            </a:r>
            <a:r>
              <a:rPr lang="en-US" sz="1400" b="1" dirty="0" smtClean="0">
                <a:latin typeface="Times"/>
                <a:cs typeface="Times"/>
              </a:rPr>
              <a:t>: </a:t>
            </a:r>
            <a:endParaRPr lang="en-US" sz="1000" b="1" dirty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Intro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very slow </a:t>
            </a:r>
            <a:r>
              <a:rPr lang="en-US" sz="1400" dirty="0" err="1" smtClean="0">
                <a:latin typeface="Times"/>
                <a:cs typeface="Times"/>
              </a:rPr>
              <a:t>intructions</a:t>
            </a:r>
            <a:endParaRPr lang="en-US" sz="1400" dirty="0" smtClean="0">
              <a:latin typeface="Times"/>
              <a:cs typeface="Times"/>
            </a:endParaRP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Training: learning or teacher 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Within Tests (x5, 2 </a:t>
            </a:r>
            <a:r>
              <a:rPr lang="en-US" sz="1400" dirty="0" err="1" smtClean="0">
                <a:latin typeface="Times"/>
                <a:cs typeface="Times"/>
              </a:rPr>
              <a:t>withinsub</a:t>
            </a:r>
            <a:r>
              <a:rPr lang="en-US" sz="1400" dirty="0" smtClean="0">
                <a:latin typeface="Times"/>
                <a:cs typeface="Times"/>
              </a:rPr>
              <a:t>, 2 </a:t>
            </a:r>
            <a:r>
              <a:rPr lang="en-US" sz="1400" dirty="0" err="1" smtClean="0">
                <a:latin typeface="Times"/>
                <a:cs typeface="Times"/>
              </a:rPr>
              <a:t>acrosssub</a:t>
            </a:r>
            <a:r>
              <a:rPr lang="en-US" sz="1400" dirty="0" smtClean="0">
                <a:latin typeface="Times"/>
                <a:cs typeface="Times"/>
              </a:rPr>
              <a:t>, and 1 mismatch), include training display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Train: new object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Across tests (x5)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questions at end</a:t>
            </a: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Method</a:t>
            </a:r>
            <a:r>
              <a:rPr lang="en-US" sz="1400" b="1" dirty="0">
                <a:latin typeface="Times"/>
                <a:cs typeface="Times"/>
              </a:rPr>
              <a:t>:</a:t>
            </a:r>
          </a:p>
          <a:p>
            <a:pPr lvl="1"/>
            <a:r>
              <a:rPr lang="en-US" sz="1400" dirty="0" smtClean="0">
                <a:latin typeface="Times"/>
                <a:cs typeface="Times"/>
              </a:rPr>
              <a:t>DV</a:t>
            </a:r>
            <a:r>
              <a:rPr lang="en-US" sz="1400" dirty="0"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binary response to categorization question</a:t>
            </a:r>
            <a:endParaRPr lang="en-US" sz="1400" dirty="0">
              <a:latin typeface="Times"/>
              <a:cs typeface="Times"/>
            </a:endParaRPr>
          </a:p>
          <a:p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Relevant 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wug2.html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</a:t>
            </a:r>
            <a:r>
              <a:rPr lang="en-US" sz="1400" dirty="0">
                <a:latin typeface="Times"/>
                <a:cs typeface="Times"/>
              </a:rPr>
              <a:t> </a:t>
            </a:r>
            <a:r>
              <a:rPr lang="en-US" sz="1400" dirty="0" smtClean="0">
                <a:latin typeface="Times"/>
                <a:cs typeface="Times"/>
              </a:rPr>
              <a:t>50 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Result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</a:t>
            </a:r>
            <a:r>
              <a:rPr lang="en-US" sz="1400" dirty="0" smtClean="0">
                <a:latin typeface="Times"/>
                <a:cs typeface="Times"/>
              </a:rPr>
              <a:t>Did not replicate – Mike thinks looks promising?</a:t>
            </a:r>
          </a:p>
          <a:p>
            <a:r>
              <a:rPr lang="en-US" sz="1400" dirty="0" smtClean="0">
                <a:latin typeface="Times"/>
                <a:cs typeface="Times"/>
              </a:rPr>
              <a:t>Filter results: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4 did not click correct learning items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did not answer same across two basic level questions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18 did not generalize to subordinate</a:t>
            </a:r>
          </a:p>
          <a:p>
            <a:pPr lvl="1"/>
            <a:r>
              <a:rPr lang="en-US" sz="1000" dirty="0" smtClean="0">
                <a:latin typeface="Times"/>
                <a:cs typeface="Times"/>
              </a:rPr>
              <a:t>2 missed check item</a:t>
            </a:r>
          </a:p>
          <a:p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1"/>
            <a:ext cx="6858000" cy="51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7433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3</a:t>
            </a:r>
            <a:r>
              <a:rPr lang="en-US" sz="2500" b="1" dirty="0" smtClean="0">
                <a:solidFill>
                  <a:srgbClr val="FF0000"/>
                </a:solidFill>
              </a:rPr>
              <a:t> (“wug3”)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wug3.html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033721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4</a:t>
            </a:r>
            <a:r>
              <a:rPr lang="en-US" sz="2500" b="1" dirty="0" smtClean="0">
                <a:solidFill>
                  <a:srgbClr val="FF0000"/>
                </a:solidFill>
              </a:rPr>
              <a:t> (“wug4”)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Replication of wug2 and wug3, and add no label condition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wug4.html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First_Year_Project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  <a:endParaRPr lang="en-US" sz="14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Exp.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894"/>
            <a:ext cx="6858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2155"/>
            <a:ext cx="68580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3311" y="4666791"/>
            <a:ext cx="344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LABEL  N=45 (Only from Wug4)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002" y="487576"/>
            <a:ext cx="560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 N=135 (Collapsed across, Wug2, </a:t>
            </a:r>
            <a:r>
              <a:rPr lang="en-US" dirty="0" err="1" smtClean="0"/>
              <a:t>Wug</a:t>
            </a:r>
            <a:r>
              <a:rPr lang="en-US" dirty="0" smtClean="0"/>
              <a:t> 3 and Wug4)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747" y="191017"/>
            <a:ext cx="5985456" cy="739527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Experiment </a:t>
            </a:r>
            <a:r>
              <a:rPr lang="en-US" sz="2500" b="1" dirty="0">
                <a:solidFill>
                  <a:srgbClr val="FF0000"/>
                </a:solidFill>
              </a:rPr>
              <a:t>5</a:t>
            </a:r>
            <a:r>
              <a:rPr lang="en-US" sz="2500" b="1" dirty="0" smtClean="0">
                <a:solidFill>
                  <a:srgbClr val="FF0000"/>
                </a:solidFill>
              </a:rPr>
              <a:t> (“wug5”)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747" y="926790"/>
            <a:ext cx="5985456" cy="764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"/>
                <a:cs typeface="Times"/>
              </a:rPr>
              <a:t>Complete replication of wug2-4 (but, without no-label condition in 4)</a:t>
            </a:r>
          </a:p>
          <a:p>
            <a:r>
              <a:rPr lang="en-US" sz="1400" dirty="0" smtClean="0">
                <a:latin typeface="Times"/>
                <a:cs typeface="Times"/>
              </a:rPr>
              <a:t>Slight change to teacher condition instructions during training (more first person)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Relevant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Files:</a:t>
            </a: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wug5.js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wug5.html</a:t>
            </a:r>
            <a:endParaRPr lang="en-US" sz="1200" dirty="0">
              <a:solidFill>
                <a:srgbClr val="000000"/>
              </a:solidFill>
              <a:latin typeface="Times"/>
              <a:cs typeface="Times"/>
            </a:endParaRPr>
          </a:p>
          <a:p>
            <a:pPr lvl="2"/>
            <a:r>
              <a:rPr lang="en-US" sz="1200" dirty="0" smtClean="0">
                <a:solidFill>
                  <a:srgbClr val="000000"/>
                </a:solidFill>
                <a:latin typeface="Times"/>
                <a:cs typeface="Times"/>
              </a:rPr>
              <a:t>Stimuli: /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Documents/GRADUATE_SCHOOL/Projects/FYP/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Experiment_B</a:t>
            </a:r>
            <a:r>
              <a:rPr lang="en-US" sz="1200" dirty="0">
                <a:solidFill>
                  <a:srgbClr val="000000"/>
                </a:solidFill>
                <a:latin typeface="Times"/>
                <a:cs typeface="Times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Times"/>
                <a:cs typeface="Times"/>
              </a:rPr>
              <a:t>JavaScriptStimuli</a:t>
            </a:r>
            <a:endParaRPr lang="en-US" sz="12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Data Collection Notes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pay 25 cents</a:t>
            </a:r>
          </a:p>
          <a:p>
            <a:r>
              <a:rPr lang="en-US" sz="1400" b="1" u="sng" dirty="0" smtClean="0">
                <a:solidFill>
                  <a:srgbClr val="0000FF"/>
                </a:solidFill>
                <a:latin typeface="Times"/>
                <a:cs typeface="Times"/>
              </a:rPr>
              <a:t>Total </a:t>
            </a:r>
            <a:r>
              <a:rPr lang="en-US" sz="1400" b="1" u="sng" dirty="0">
                <a:solidFill>
                  <a:srgbClr val="0000FF"/>
                </a:solidFill>
                <a:latin typeface="Times"/>
                <a:cs typeface="Times"/>
              </a:rPr>
              <a:t>Subjects</a:t>
            </a:r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: 150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Results:</a:t>
            </a:r>
          </a:p>
          <a:p>
            <a:pPr lvl="1"/>
            <a:endParaRPr lang="en-US" sz="1000" dirty="0">
              <a:latin typeface="Times"/>
              <a:cs typeface="Times"/>
            </a:endParaRPr>
          </a:p>
          <a:p>
            <a:endParaRPr lang="en-US" sz="1400" dirty="0" smtClean="0">
              <a:latin typeface="Times"/>
              <a:cs typeface="Times"/>
            </a:endParaRPr>
          </a:p>
          <a:p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endParaRPr lang="en-US" sz="18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000" dirty="0" smtClean="0">
              <a:latin typeface="Times"/>
              <a:cs typeface="Times"/>
            </a:endParaRPr>
          </a:p>
          <a:p>
            <a:pPr lvl="1"/>
            <a:endParaRPr lang="en-US" sz="1400" dirty="0">
              <a:latin typeface="Times"/>
              <a:cs typeface="Times"/>
            </a:endParaRPr>
          </a:p>
          <a:p>
            <a:pPr lvl="1"/>
            <a:endParaRPr lang="en-US" sz="1400" dirty="0" smtClean="0">
              <a:latin typeface="Times"/>
              <a:cs typeface="Times"/>
            </a:endParaRPr>
          </a:p>
          <a:p>
            <a:pPr marL="457200" lvl="1" indent="0">
              <a:buNone/>
            </a:pPr>
            <a:endParaRPr lang="en-US" sz="1200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CFED-3103-F44A-924B-443907A3B053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6"/>
            <a:ext cx="6858000" cy="2857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747" y="7077653"/>
            <a:ext cx="3429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Thoughts: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See pattern, just LESS conservative</a:t>
            </a: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Pool with wug4 – small effect</a:t>
            </a:r>
          </a:p>
          <a:p>
            <a:pPr marL="800100" lvl="3" indent="-342900">
              <a:buFontTx/>
              <a:buChar char="-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Chi square analysis shows very small effect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747" y="7863515"/>
            <a:ext cx="3429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Times"/>
                <a:cs typeface="Times"/>
              </a:rPr>
              <a:t>Next Steps:</a:t>
            </a:r>
            <a:endParaRPr lang="en-US" sz="1400" b="1" dirty="0">
              <a:solidFill>
                <a:srgbClr val="0000FF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Drop across</a:t>
            </a:r>
            <a:endParaRPr lang="en-US" sz="800" dirty="0">
              <a:solidFill>
                <a:srgbClr val="000000"/>
              </a:solidFill>
              <a:latin typeface="Times"/>
              <a:cs typeface="Times"/>
            </a:endParaRP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more categories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Try to shift right – maybe add pictures of teacher?</a:t>
            </a:r>
          </a:p>
          <a:p>
            <a:pPr marL="628650" lvl="3" indent="-171450">
              <a:buFont typeface="Arial"/>
              <a:buChar char="•"/>
            </a:pPr>
            <a:r>
              <a:rPr lang="en-US" sz="800" dirty="0" smtClean="0">
                <a:solidFill>
                  <a:srgbClr val="000000"/>
                </a:solidFill>
                <a:latin typeface="Times"/>
                <a:cs typeface="Times"/>
              </a:rPr>
              <a:t>Add circles to training examples during test (Spencer)</a:t>
            </a:r>
          </a:p>
        </p:txBody>
      </p:sp>
    </p:spTree>
    <p:extLst>
      <p:ext uri="{BB962C8B-B14F-4D97-AF65-F5344CB8AC3E}">
        <p14:creationId xmlns:p14="http://schemas.microsoft.com/office/powerpoint/2010/main" val="4675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694</Words>
  <Application>Microsoft Macintosh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Experiment 1 (“wug1”)</vt:lpstr>
      <vt:lpstr>PowerPoint Presentation</vt:lpstr>
      <vt:lpstr>Experiment 2 (“wug2”)</vt:lpstr>
      <vt:lpstr>PowerPoint Presentation</vt:lpstr>
      <vt:lpstr>PowerPoint Presentation</vt:lpstr>
      <vt:lpstr>Experiment 3 (“wug3”)</vt:lpstr>
      <vt:lpstr>Experiment 4 (“wug4”)</vt:lpstr>
      <vt:lpstr>PowerPoint Presentation</vt:lpstr>
      <vt:lpstr>Experiment 5 (“wug5”)</vt:lpstr>
      <vt:lpstr>Experiment 6 (“wug6”)</vt:lpstr>
      <vt:lpstr>Experiment 7 (“wug7”)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7</cp:revision>
  <dcterms:created xsi:type="dcterms:W3CDTF">2012-09-16T23:12:13Z</dcterms:created>
  <dcterms:modified xsi:type="dcterms:W3CDTF">2015-09-14T19:45:05Z</dcterms:modified>
</cp:coreProperties>
</file>