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2F0B-97FE-4AC7-9BEE-944A0CB4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728906"/>
          </a:xfrm>
        </p:spPr>
        <p:txBody>
          <a:bodyPr>
            <a:noAutofit/>
          </a:bodyPr>
          <a:lstStyle/>
          <a:p>
            <a:r>
              <a:rPr lang="en-US" sz="4100" dirty="0"/>
              <a:t>Using NLP to Predict the Likelihood of Certain Types of Negative Events Occurring with Medical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5ADC6-BEC3-4A04-BC12-8D2A314F5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90230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dirty="0"/>
              <a:t>Melinda Liu</a:t>
            </a:r>
          </a:p>
        </p:txBody>
      </p:sp>
    </p:spTree>
    <p:extLst>
      <p:ext uri="{BB962C8B-B14F-4D97-AF65-F5344CB8AC3E}">
        <p14:creationId xmlns:p14="http://schemas.microsoft.com/office/powerpoint/2010/main" val="373612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5821D4-BFD6-457A-8337-BA75B7B7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5" y="131365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/>
              <a:t>Initial Findings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B7F6E64-C7F5-4A77-B66E-40EC32FA9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0761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5821D4-BFD6-457A-8337-BA75B7B7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5" y="131365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/>
              <a:t>Initial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EE37F-684A-4693-B5C2-4EE3AF8F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4127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6413-8B28-4AEE-A35A-12C87FC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Statistical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BC7B-A5B4-4B32-83EE-0A3E5E8E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K-Means clustering and Singular Value Decomposition (SVD) </a:t>
            </a:r>
          </a:p>
          <a:p>
            <a:pPr lvl="1"/>
            <a:r>
              <a:rPr lang="en-US" sz="2800" dirty="0"/>
              <a:t>K-Means clustering handles big data well due to its linear time complexity. </a:t>
            </a:r>
          </a:p>
          <a:p>
            <a:pPr lvl="1"/>
            <a:r>
              <a:rPr lang="en-US" sz="2800" dirty="0"/>
              <a:t>SVD is popular in the field of natural language processing (NLP) to create a representation of the large yet sparse word frequency matrices. </a:t>
            </a:r>
          </a:p>
        </p:txBody>
      </p:sp>
    </p:spTree>
    <p:extLst>
      <p:ext uri="{BB962C8B-B14F-4D97-AF65-F5344CB8AC3E}">
        <p14:creationId xmlns:p14="http://schemas.microsoft.com/office/powerpoint/2010/main" val="343199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C443B-C915-4F08-A9C7-82D10AAA51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61052" y="80134"/>
            <a:ext cx="9074427" cy="6053137"/>
          </a:xfrm>
        </p:spPr>
      </p:pic>
    </p:spTree>
    <p:extLst>
      <p:ext uri="{BB962C8B-B14F-4D97-AF65-F5344CB8AC3E}">
        <p14:creationId xmlns:p14="http://schemas.microsoft.com/office/powerpoint/2010/main" val="197844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5AA1-8EB3-4868-B22C-626C997EA0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752" y="124238"/>
            <a:ext cx="9604375" cy="541338"/>
          </a:xfrm>
        </p:spPr>
        <p:txBody>
          <a:bodyPr>
            <a:normAutofit/>
          </a:bodyPr>
          <a:lstStyle/>
          <a:p>
            <a:r>
              <a:rPr lang="en-US" dirty="0"/>
              <a:t>K-Means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BDCE-2594-4539-9D5F-8F9C663776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9068" y="665576"/>
            <a:ext cx="10770567" cy="5337659"/>
          </a:xfrm>
        </p:spPr>
        <p:txBody>
          <a:bodyPr>
            <a:noAutofit/>
          </a:bodyPr>
          <a:lstStyle/>
          <a:p>
            <a:r>
              <a:rPr lang="en-US" sz="2400" dirty="0"/>
              <a:t>Homogeneity Score </a:t>
            </a:r>
          </a:p>
          <a:p>
            <a:pPr lvl="1"/>
            <a:r>
              <a:rPr lang="en-US" sz="2400" dirty="0"/>
              <a:t>Ranges between 0 and 1 where 1 stands for perfectly homogeneous labeling </a:t>
            </a:r>
          </a:p>
          <a:p>
            <a:pPr lvl="1"/>
            <a:r>
              <a:rPr lang="en-US" sz="2400" dirty="0"/>
              <a:t>Calculated Score: 0.129 </a:t>
            </a:r>
          </a:p>
          <a:p>
            <a:pPr lvl="2"/>
            <a:r>
              <a:rPr lang="en-US" sz="2400" dirty="0"/>
              <a:t>Indicates that labeling of the text data under the </a:t>
            </a:r>
            <a:r>
              <a:rPr lang="en-US" sz="2400" dirty="0" err="1"/>
              <a:t>clean_reason</a:t>
            </a:r>
            <a:r>
              <a:rPr lang="en-US" sz="2400" dirty="0"/>
              <a:t> column based on the discrete values of the type column is not very homogenous.</a:t>
            </a:r>
          </a:p>
          <a:p>
            <a:r>
              <a:rPr lang="en-US" sz="2400" dirty="0"/>
              <a:t>Silhouette Coefficient </a:t>
            </a:r>
          </a:p>
          <a:p>
            <a:pPr lvl="1"/>
            <a:r>
              <a:rPr lang="en-US" sz="2400" dirty="0"/>
              <a:t>Best value is 1 while worst value is -1</a:t>
            </a:r>
          </a:p>
          <a:p>
            <a:pPr lvl="1"/>
            <a:r>
              <a:rPr lang="en-US" sz="2400" dirty="0"/>
              <a:t>Values near 0 indicate overlapping clusters </a:t>
            </a:r>
          </a:p>
          <a:p>
            <a:pPr lvl="1"/>
            <a:r>
              <a:rPr lang="en-US" sz="2400" dirty="0"/>
              <a:t>Calculated Value: 0.006  </a:t>
            </a:r>
          </a:p>
          <a:p>
            <a:pPr lvl="2"/>
            <a:r>
              <a:rPr lang="en-US" sz="2400" dirty="0"/>
              <a:t>Indicates the clusters very much overlap rather than being distinct from each other.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1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502F5-41EF-409A-B3DF-780DEBEF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52" y="0"/>
            <a:ext cx="8110330" cy="61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8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5AC21-3B84-40BA-A800-8F9EBCA3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0"/>
            <a:ext cx="8597348" cy="61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7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CFB9-3574-4905-8821-26921679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Statistical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C8B8-0604-4D8F-A58C-B699F0C7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K-Means clustering and SVD indicate the text under the </a:t>
            </a:r>
            <a:r>
              <a:rPr lang="en-US" sz="3200" dirty="0" err="1"/>
              <a:t>clean_reason</a:t>
            </a:r>
            <a:r>
              <a:rPr lang="en-US" sz="3200" dirty="0"/>
              <a:t> column lack any distinct classifications.</a:t>
            </a:r>
          </a:p>
          <a:p>
            <a:r>
              <a:rPr lang="en-US" sz="3200" dirty="0"/>
              <a:t>K-fold cross validation and a multi-label classification method might improve the classification of the text data in the </a:t>
            </a:r>
            <a:r>
              <a:rPr lang="en-US" sz="3200" dirty="0" err="1"/>
              <a:t>clean_reason</a:t>
            </a:r>
            <a:r>
              <a:rPr lang="en-US" sz="3200" dirty="0"/>
              <a:t> column in the </a:t>
            </a:r>
            <a:r>
              <a:rPr lang="en-US" sz="3200" dirty="0" err="1"/>
              <a:t>df_final</a:t>
            </a:r>
            <a:r>
              <a:rPr lang="en-US" sz="3200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80794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89BC-1328-45FB-A219-AF032EA9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2B33-8B91-4D55-9BCC-1AB560AA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International Consortium of Investigative Journalists (ICIJ) suspects more than 1.7 million injuries and nearly 83,000 deaths are being linked to medical devices.</a:t>
            </a:r>
          </a:p>
          <a:p>
            <a:r>
              <a:rPr lang="en-US" sz="2500" dirty="0"/>
              <a:t>ICIJ reports that the U.S. had more than 26,700 device recalls while India — with more than a billion people — had just 14 from 2013 to 2017.</a:t>
            </a:r>
          </a:p>
          <a:p>
            <a:r>
              <a:rPr lang="en-US" sz="2500" dirty="0"/>
              <a:t>Patients often are the last to be informed about malfunctioning devices.</a:t>
            </a:r>
          </a:p>
        </p:txBody>
      </p:sp>
    </p:spTree>
    <p:extLst>
      <p:ext uri="{BB962C8B-B14F-4D97-AF65-F5344CB8AC3E}">
        <p14:creationId xmlns:p14="http://schemas.microsoft.com/office/powerpoint/2010/main" val="276043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1BF6-404A-4D07-8C55-85FB2A1A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Benefits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E3DB-0F5B-4754-A3F9-E05DA990F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Help medical practitioners make better decisions on which medical devices to use with the most minimal of risks.</a:t>
            </a:r>
          </a:p>
          <a:p>
            <a:r>
              <a:rPr lang="en-US" sz="2800" dirty="0"/>
              <a:t>Allows patients to be better informed on which medical devices they want to receive.</a:t>
            </a:r>
          </a:p>
          <a:p>
            <a:r>
              <a:rPr lang="en-US" sz="2800" dirty="0"/>
              <a:t>Give indications to manufacturers on how to better design medical devices with reduction to injury and mortality.</a:t>
            </a:r>
          </a:p>
        </p:txBody>
      </p:sp>
    </p:spTree>
    <p:extLst>
      <p:ext uri="{BB962C8B-B14F-4D97-AF65-F5344CB8AC3E}">
        <p14:creationId xmlns:p14="http://schemas.microsoft.com/office/powerpoint/2010/main" val="36223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B6FE-3DD2-4FFF-BC27-A8FEFA6B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Aim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E384-F1C3-4410-A5B7-661250A9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Identify and study factors via unsupervised learning that influence certain types of negative events that occur with medical devices.</a:t>
            </a:r>
          </a:p>
          <a:p>
            <a:r>
              <a:rPr lang="en-US" sz="2800" dirty="0"/>
              <a:t>Plan:  An unsupervised prediction model using NLP would be created to predict whether a medical device will issue a recall, a safety alert, a field safety notice, or a combination of two or more of them. </a:t>
            </a:r>
          </a:p>
        </p:txBody>
      </p:sp>
    </p:spTree>
    <p:extLst>
      <p:ext uri="{BB962C8B-B14F-4D97-AF65-F5344CB8AC3E}">
        <p14:creationId xmlns:p14="http://schemas.microsoft.com/office/powerpoint/2010/main" val="265642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F699-C108-4B7E-8054-E8382195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prstClr val="black"/>
                </a:solidFill>
              </a:rPr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4364-34FA-4158-B5D8-ECE74557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International Medical Devices Database</a:t>
            </a:r>
          </a:p>
          <a:p>
            <a:pPr lvl="1"/>
            <a:r>
              <a:rPr lang="en-US" sz="3200" dirty="0"/>
              <a:t>Open Database License</a:t>
            </a:r>
          </a:p>
          <a:p>
            <a:pPr lvl="1"/>
            <a:r>
              <a:rPr lang="en-US" sz="3200" dirty="0"/>
              <a:t>Contents under Creative Commons Attribution-</a:t>
            </a:r>
            <a:r>
              <a:rPr lang="en-US" sz="3200" dirty="0" err="1"/>
              <a:t>ShareAlike</a:t>
            </a:r>
            <a:r>
              <a:rPr lang="en-US" sz="3200" dirty="0"/>
              <a:t> license</a:t>
            </a:r>
          </a:p>
          <a:p>
            <a:r>
              <a:rPr lang="en-US" sz="3200" dirty="0"/>
              <a:t>Download Link: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https://medicaldevices.icij.org/p/download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56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7C74-26D6-4922-B1E9-FAA1654A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Merging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C141-42A2-4B9F-A463-C815687D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Merged in outer join fashion the datasets from devices-1562662526.csv, events-1562662544.csv, and manufacturers-1562662522.csv</a:t>
            </a:r>
          </a:p>
          <a:p>
            <a:r>
              <a:rPr lang="en-US" dirty="0"/>
              <a:t>Text from reason column were lowercased and stemmed with the non-alphabetical text, whitespaces, and stop words removed and denoted to new column called </a:t>
            </a:r>
            <a:r>
              <a:rPr lang="en-US" dirty="0" err="1"/>
              <a:t>clean_reason</a:t>
            </a:r>
            <a:endParaRPr lang="en-US" dirty="0"/>
          </a:p>
          <a:p>
            <a:r>
              <a:rPr lang="en-US" dirty="0" err="1"/>
              <a:t>df_final</a:t>
            </a:r>
            <a:r>
              <a:rPr lang="en-US" dirty="0"/>
              <a:t> dataset: </a:t>
            </a:r>
            <a:r>
              <a:rPr lang="en-US" dirty="0" err="1"/>
              <a:t>device_id</a:t>
            </a:r>
            <a:r>
              <a:rPr lang="en-US" dirty="0"/>
              <a:t> (ID of the device), </a:t>
            </a:r>
            <a:r>
              <a:rPr lang="en-US" dirty="0" err="1"/>
              <a:t>device_name</a:t>
            </a:r>
            <a:r>
              <a:rPr lang="en-US" dirty="0"/>
              <a:t> (name of device), </a:t>
            </a:r>
            <a:r>
              <a:rPr lang="en-US" dirty="0" err="1"/>
              <a:t>device_country</a:t>
            </a:r>
            <a:r>
              <a:rPr lang="en-US" dirty="0"/>
              <a:t> (country where device was created), </a:t>
            </a:r>
            <a:r>
              <a:rPr lang="en-US" dirty="0" err="1"/>
              <a:t>event_id</a:t>
            </a:r>
            <a:r>
              <a:rPr lang="en-US" dirty="0"/>
              <a:t> (ID of event), </a:t>
            </a:r>
            <a:r>
              <a:rPr lang="en-US" dirty="0" err="1"/>
              <a:t>action_classification</a:t>
            </a:r>
            <a:r>
              <a:rPr lang="en-US" dirty="0"/>
              <a:t> (event risk class), </a:t>
            </a:r>
            <a:r>
              <a:rPr lang="en-US" dirty="0" err="1"/>
              <a:t>event_country</a:t>
            </a:r>
            <a:r>
              <a:rPr lang="en-US" dirty="0"/>
              <a:t> (country where the event took place), reason (textual reasons device is under investigation or reported), type (event type), and </a:t>
            </a:r>
            <a:r>
              <a:rPr lang="en-US" dirty="0" err="1"/>
              <a:t>clean_reason</a:t>
            </a:r>
            <a:r>
              <a:rPr lang="en-US" dirty="0"/>
              <a:t> (cleaned text under reason column)</a:t>
            </a:r>
          </a:p>
        </p:txBody>
      </p:sp>
    </p:spTree>
    <p:extLst>
      <p:ext uri="{BB962C8B-B14F-4D97-AF65-F5344CB8AC3E}">
        <p14:creationId xmlns:p14="http://schemas.microsoft.com/office/powerpoint/2010/main" val="28220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290E10-096B-41B7-880D-D36EA41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Initial Findings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45EC5-B380-449B-BA52-8734224B4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0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F81EE4-C999-4F95-8F8B-7059E97BCE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0"/>
            <a:ext cx="10080174" cy="685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8EF72A-6A1E-4447-BE90-7F461069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6017" y="2017343"/>
            <a:ext cx="7142906" cy="34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1: 100 Most Frequent Words of "reason" in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df_final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18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8EF72A-6A1E-4447-BE90-7F461069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6017" y="2017343"/>
            <a:ext cx="7142906" cy="34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1: 100 Most Frequent Words of "reason" in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df_final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F7ED82C-FC07-4D45-AAFD-D973B6F1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634C1-3C62-4892-A14E-0F0A3A9FB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6" y="0"/>
            <a:ext cx="10050357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C7A2E5-E126-431D-B4FB-693296DF7A7C}"/>
              </a:ext>
            </a:extLst>
          </p:cNvPr>
          <p:cNvSpPr/>
          <p:nvPr/>
        </p:nvSpPr>
        <p:spPr>
          <a:xfrm>
            <a:off x="4646784" y="2887730"/>
            <a:ext cx="6096000" cy="108254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2: 100 Most Frequent Words of "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clean_reason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" in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df_final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907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809</TotalTime>
  <Words>608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Times New Roman</vt:lpstr>
      <vt:lpstr>Gallery</vt:lpstr>
      <vt:lpstr>Using NLP to Predict the Likelihood of Certain Types of Negative Events Occurring with Medical Devices</vt:lpstr>
      <vt:lpstr>Problem</vt:lpstr>
      <vt:lpstr>Benefits of Project</vt:lpstr>
      <vt:lpstr>Aim of Project</vt:lpstr>
      <vt:lpstr>Data</vt:lpstr>
      <vt:lpstr>Data Merging and Cleaning</vt:lpstr>
      <vt:lpstr>Initial Findings</vt:lpstr>
      <vt:lpstr>PowerPoint Presentation</vt:lpstr>
      <vt:lpstr>PowerPoint Presentation</vt:lpstr>
      <vt:lpstr>Initial Findings</vt:lpstr>
      <vt:lpstr>Initial Findings</vt:lpstr>
      <vt:lpstr>Statistical Data Analysis</vt:lpstr>
      <vt:lpstr>PowerPoint Presentation</vt:lpstr>
      <vt:lpstr>K-Means inference</vt:lpstr>
      <vt:lpstr>PowerPoint Presentation</vt:lpstr>
      <vt:lpstr>PowerPoint Presentation</vt:lpstr>
      <vt:lpstr>Statistical Inferences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to Predict the Likelihood of Certain Types of Negative Events Occurring with Medical Devices</dc:title>
  <dc:creator>Melinda Liu</dc:creator>
  <cp:lastModifiedBy>Melinda Liu</cp:lastModifiedBy>
  <cp:revision>50</cp:revision>
  <dcterms:created xsi:type="dcterms:W3CDTF">2020-04-25T07:54:22Z</dcterms:created>
  <dcterms:modified xsi:type="dcterms:W3CDTF">2020-04-26T08:24:00Z</dcterms:modified>
</cp:coreProperties>
</file>