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5" r:id="rId8"/>
    <p:sldId id="264" r:id="rId9"/>
    <p:sldId id="266" r:id="rId10"/>
    <p:sldId id="262" r:id="rId11"/>
    <p:sldId id="263"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varScale="1">
        <p:scale>
          <a:sx n="64" d="100"/>
          <a:sy n="64" d="100"/>
        </p:scale>
        <p:origin x="68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5/8/2020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5/8/2020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5/8/2020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42F0B-97FE-4AC7-9BEE-944A0CB4AE68}"/>
              </a:ext>
            </a:extLst>
          </p:cNvPr>
          <p:cNvSpPr>
            <a:spLocks noGrp="1"/>
          </p:cNvSpPr>
          <p:nvPr>
            <p:ph type="ctrTitle"/>
          </p:nvPr>
        </p:nvSpPr>
        <p:spPr>
          <a:xfrm>
            <a:off x="2417779" y="802298"/>
            <a:ext cx="8637073" cy="2728906"/>
          </a:xfrm>
        </p:spPr>
        <p:txBody>
          <a:bodyPr>
            <a:noAutofit/>
          </a:bodyPr>
          <a:lstStyle/>
          <a:p>
            <a:r>
              <a:rPr lang="en-US" sz="4100" dirty="0"/>
              <a:t>Using NLP to Predict the Likelihood of Certain Types of Negative Events Occurring with Medical Devices</a:t>
            </a:r>
          </a:p>
        </p:txBody>
      </p:sp>
      <p:sp>
        <p:nvSpPr>
          <p:cNvPr id="3" name="Subtitle 2">
            <a:extLst>
              <a:ext uri="{FF2B5EF4-FFF2-40B4-BE49-F238E27FC236}">
                <a16:creationId xmlns:a16="http://schemas.microsoft.com/office/drawing/2014/main" id="{A115ADC6-BEC3-4A04-BC12-8D2A314F5CBC}"/>
              </a:ext>
            </a:extLst>
          </p:cNvPr>
          <p:cNvSpPr>
            <a:spLocks noGrp="1"/>
          </p:cNvSpPr>
          <p:nvPr>
            <p:ph type="subTitle" idx="1"/>
          </p:nvPr>
        </p:nvSpPr>
        <p:spPr>
          <a:xfrm>
            <a:off x="2417779" y="3690230"/>
            <a:ext cx="8637072" cy="977621"/>
          </a:xfrm>
        </p:spPr>
        <p:txBody>
          <a:bodyPr>
            <a:normAutofit/>
          </a:bodyPr>
          <a:lstStyle/>
          <a:p>
            <a:r>
              <a:rPr lang="en-US" sz="2400" dirty="0"/>
              <a:t>Melinda Liu</a:t>
            </a:r>
          </a:p>
        </p:txBody>
      </p:sp>
    </p:spTree>
    <p:extLst>
      <p:ext uri="{BB962C8B-B14F-4D97-AF65-F5344CB8AC3E}">
        <p14:creationId xmlns:p14="http://schemas.microsoft.com/office/powerpoint/2010/main" val="3736123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665821D4-BFD6-457A-8337-BA75B7B7AE85}"/>
              </a:ext>
            </a:extLst>
          </p:cNvPr>
          <p:cNvSpPr>
            <a:spLocks noGrp="1"/>
          </p:cNvSpPr>
          <p:nvPr>
            <p:ph type="title"/>
          </p:nvPr>
        </p:nvSpPr>
        <p:spPr>
          <a:xfrm>
            <a:off x="109795" y="131365"/>
            <a:ext cx="9603275" cy="1049235"/>
          </a:xfrm>
        </p:spPr>
        <p:txBody>
          <a:bodyPr>
            <a:normAutofit/>
          </a:bodyPr>
          <a:lstStyle/>
          <a:p>
            <a:r>
              <a:rPr lang="en-US" sz="3600" dirty="0"/>
              <a:t>Initial Findings</a:t>
            </a:r>
          </a:p>
        </p:txBody>
      </p:sp>
      <p:pic>
        <p:nvPicPr>
          <p:cNvPr id="17" name="Content Placeholder 16">
            <a:extLst>
              <a:ext uri="{FF2B5EF4-FFF2-40B4-BE49-F238E27FC236}">
                <a16:creationId xmlns:a16="http://schemas.microsoft.com/office/drawing/2014/main" id="{BB7F6E64-C7F5-4A77-B66E-40EC32FA9EA0}"/>
              </a:ext>
            </a:extLst>
          </p:cNvPr>
          <p:cNvPicPr>
            <a:picLocks noGrp="1" noChangeAspect="1"/>
          </p:cNvPicPr>
          <p:nvPr>
            <p:ph idx="1"/>
          </p:nvPr>
        </p:nvPicPr>
        <p:blipFill>
          <a:blip r:embed="rId2"/>
          <a:stretch>
            <a:fillRect/>
          </a:stretch>
        </p:blipFill>
        <p:spPr>
          <a:xfrm>
            <a:off x="1" y="1"/>
            <a:ext cx="12192000" cy="6858000"/>
          </a:xfrm>
        </p:spPr>
      </p:pic>
    </p:spTree>
    <p:extLst>
      <p:ext uri="{BB962C8B-B14F-4D97-AF65-F5344CB8AC3E}">
        <p14:creationId xmlns:p14="http://schemas.microsoft.com/office/powerpoint/2010/main" val="3707612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665821D4-BFD6-457A-8337-BA75B7B7AE85}"/>
              </a:ext>
            </a:extLst>
          </p:cNvPr>
          <p:cNvSpPr>
            <a:spLocks noGrp="1"/>
          </p:cNvSpPr>
          <p:nvPr>
            <p:ph type="title"/>
          </p:nvPr>
        </p:nvSpPr>
        <p:spPr>
          <a:xfrm>
            <a:off x="109795" y="131365"/>
            <a:ext cx="9603275" cy="1049235"/>
          </a:xfrm>
        </p:spPr>
        <p:txBody>
          <a:bodyPr>
            <a:normAutofit/>
          </a:bodyPr>
          <a:lstStyle/>
          <a:p>
            <a:r>
              <a:rPr lang="en-US" sz="3600" dirty="0"/>
              <a:t>Initial Findings</a:t>
            </a:r>
          </a:p>
        </p:txBody>
      </p:sp>
      <p:pic>
        <p:nvPicPr>
          <p:cNvPr id="5" name="Content Placeholder 4">
            <a:extLst>
              <a:ext uri="{FF2B5EF4-FFF2-40B4-BE49-F238E27FC236}">
                <a16:creationId xmlns:a16="http://schemas.microsoft.com/office/drawing/2014/main" id="{689EE37F-684A-4693-B5C2-4EE3AF8F7047}"/>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1241272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96413-8B28-4AEE-A35A-12C87FC30A73}"/>
              </a:ext>
            </a:extLst>
          </p:cNvPr>
          <p:cNvSpPr>
            <a:spLocks noGrp="1"/>
          </p:cNvSpPr>
          <p:nvPr>
            <p:ph type="title"/>
          </p:nvPr>
        </p:nvSpPr>
        <p:spPr/>
        <p:txBody>
          <a:bodyPr>
            <a:normAutofit/>
          </a:bodyPr>
          <a:lstStyle/>
          <a:p>
            <a:r>
              <a:rPr lang="en-US" sz="4400" dirty="0"/>
              <a:t>Statistical Data Analysis</a:t>
            </a:r>
          </a:p>
        </p:txBody>
      </p:sp>
      <p:sp>
        <p:nvSpPr>
          <p:cNvPr id="3" name="Content Placeholder 2">
            <a:extLst>
              <a:ext uri="{FF2B5EF4-FFF2-40B4-BE49-F238E27FC236}">
                <a16:creationId xmlns:a16="http://schemas.microsoft.com/office/drawing/2014/main" id="{C66BBC7B-A5B4-4B32-83EE-0A3E5E8E94D6}"/>
              </a:ext>
            </a:extLst>
          </p:cNvPr>
          <p:cNvSpPr>
            <a:spLocks noGrp="1"/>
          </p:cNvSpPr>
          <p:nvPr>
            <p:ph idx="1"/>
          </p:nvPr>
        </p:nvSpPr>
        <p:spPr/>
        <p:txBody>
          <a:bodyPr>
            <a:normAutofit/>
          </a:bodyPr>
          <a:lstStyle/>
          <a:p>
            <a:r>
              <a:rPr lang="en-US" sz="2800" dirty="0"/>
              <a:t>K-Means clustering and Singular Value Decomposition (SVD) </a:t>
            </a:r>
          </a:p>
          <a:p>
            <a:pPr lvl="1"/>
            <a:r>
              <a:rPr lang="en-US" sz="2800" dirty="0"/>
              <a:t>K-Means clustering handles big data well due to its linear time complexity. </a:t>
            </a:r>
          </a:p>
          <a:p>
            <a:pPr lvl="1"/>
            <a:r>
              <a:rPr lang="en-US" sz="2800" dirty="0"/>
              <a:t>SVD is popular in the field of natural language processing (NLP) to create a representation of the large yet sparse word frequency matrices. </a:t>
            </a:r>
          </a:p>
        </p:txBody>
      </p:sp>
    </p:spTree>
    <p:extLst>
      <p:ext uri="{BB962C8B-B14F-4D97-AF65-F5344CB8AC3E}">
        <p14:creationId xmlns:p14="http://schemas.microsoft.com/office/powerpoint/2010/main" val="3431996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F3C443B-C915-4F08-A9C7-82D10AAA5146}"/>
              </a:ext>
            </a:extLst>
          </p:cNvPr>
          <p:cNvPicPr>
            <a:picLocks noGrp="1" noChangeAspect="1"/>
          </p:cNvPicPr>
          <p:nvPr>
            <p:ph idx="4294967295"/>
          </p:nvPr>
        </p:nvPicPr>
        <p:blipFill>
          <a:blip r:embed="rId2"/>
          <a:stretch>
            <a:fillRect/>
          </a:stretch>
        </p:blipFill>
        <p:spPr>
          <a:xfrm>
            <a:off x="1461052" y="80134"/>
            <a:ext cx="9074427" cy="6053137"/>
          </a:xfrm>
        </p:spPr>
      </p:pic>
    </p:spTree>
    <p:extLst>
      <p:ext uri="{BB962C8B-B14F-4D97-AF65-F5344CB8AC3E}">
        <p14:creationId xmlns:p14="http://schemas.microsoft.com/office/powerpoint/2010/main" val="1978444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25AA1-8EB3-4868-B22C-626C997EA0B3}"/>
              </a:ext>
            </a:extLst>
          </p:cNvPr>
          <p:cNvSpPr>
            <a:spLocks noGrp="1"/>
          </p:cNvSpPr>
          <p:nvPr>
            <p:ph type="title" idx="4294967295"/>
          </p:nvPr>
        </p:nvSpPr>
        <p:spPr>
          <a:xfrm>
            <a:off x="160752" y="124238"/>
            <a:ext cx="9604375" cy="541338"/>
          </a:xfrm>
        </p:spPr>
        <p:txBody>
          <a:bodyPr>
            <a:normAutofit/>
          </a:bodyPr>
          <a:lstStyle/>
          <a:p>
            <a:r>
              <a:rPr lang="en-US" dirty="0"/>
              <a:t>K-Means inference</a:t>
            </a:r>
          </a:p>
        </p:txBody>
      </p:sp>
      <p:sp>
        <p:nvSpPr>
          <p:cNvPr id="3" name="Content Placeholder 2">
            <a:extLst>
              <a:ext uri="{FF2B5EF4-FFF2-40B4-BE49-F238E27FC236}">
                <a16:creationId xmlns:a16="http://schemas.microsoft.com/office/drawing/2014/main" id="{1797BDCE-2594-4539-9D5F-8F9C663776FE}"/>
              </a:ext>
            </a:extLst>
          </p:cNvPr>
          <p:cNvSpPr>
            <a:spLocks noGrp="1"/>
          </p:cNvSpPr>
          <p:nvPr>
            <p:ph idx="4294967295"/>
          </p:nvPr>
        </p:nvSpPr>
        <p:spPr>
          <a:xfrm>
            <a:off x="719068" y="665576"/>
            <a:ext cx="10770567" cy="5337659"/>
          </a:xfrm>
        </p:spPr>
        <p:txBody>
          <a:bodyPr>
            <a:noAutofit/>
          </a:bodyPr>
          <a:lstStyle/>
          <a:p>
            <a:r>
              <a:rPr lang="en-US" sz="2400" dirty="0"/>
              <a:t>Homogeneity Score </a:t>
            </a:r>
          </a:p>
          <a:p>
            <a:pPr lvl="1"/>
            <a:r>
              <a:rPr lang="en-US" sz="2400" dirty="0"/>
              <a:t>Ranges between 0 and 1 where 1 stands for perfectly homogeneous labeling </a:t>
            </a:r>
          </a:p>
          <a:p>
            <a:pPr lvl="1"/>
            <a:r>
              <a:rPr lang="en-US" sz="2400" dirty="0"/>
              <a:t>Calculated Score: 0.129 </a:t>
            </a:r>
          </a:p>
          <a:p>
            <a:pPr lvl="2"/>
            <a:r>
              <a:rPr lang="en-US" sz="2400" dirty="0"/>
              <a:t>Indicates that labeling of the text data under the </a:t>
            </a:r>
            <a:r>
              <a:rPr lang="en-US" sz="2400" dirty="0" err="1"/>
              <a:t>clean_reason</a:t>
            </a:r>
            <a:r>
              <a:rPr lang="en-US" sz="2400" dirty="0"/>
              <a:t> column based on the discrete values of the type column is not very homogenous.</a:t>
            </a:r>
          </a:p>
          <a:p>
            <a:r>
              <a:rPr lang="en-US" sz="2400" dirty="0"/>
              <a:t>Silhouette Coefficient </a:t>
            </a:r>
          </a:p>
          <a:p>
            <a:pPr lvl="1"/>
            <a:r>
              <a:rPr lang="en-US" sz="2400" dirty="0"/>
              <a:t>Best value is 1 while worst value is -1</a:t>
            </a:r>
          </a:p>
          <a:p>
            <a:pPr lvl="1"/>
            <a:r>
              <a:rPr lang="en-US" sz="2400" dirty="0"/>
              <a:t>Values near 0 indicate overlapping clusters </a:t>
            </a:r>
          </a:p>
          <a:p>
            <a:pPr lvl="1"/>
            <a:r>
              <a:rPr lang="en-US" sz="2400" dirty="0"/>
              <a:t>Calculated Value: 0.006  </a:t>
            </a:r>
          </a:p>
          <a:p>
            <a:pPr lvl="2"/>
            <a:r>
              <a:rPr lang="en-US" sz="2400" dirty="0"/>
              <a:t>Indicates the clusters very much overlap rather than being distinct from each other. </a:t>
            </a:r>
          </a:p>
          <a:p>
            <a:pPr lvl="2"/>
            <a:endParaRPr lang="en-US" dirty="0"/>
          </a:p>
        </p:txBody>
      </p:sp>
    </p:spTree>
    <p:extLst>
      <p:ext uri="{BB962C8B-B14F-4D97-AF65-F5344CB8AC3E}">
        <p14:creationId xmlns:p14="http://schemas.microsoft.com/office/powerpoint/2010/main" val="3636614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D502F5-41EF-409A-B3DF-780DEBEF4CBD}"/>
              </a:ext>
            </a:extLst>
          </p:cNvPr>
          <p:cNvPicPr>
            <a:picLocks noChangeAspect="1"/>
          </p:cNvPicPr>
          <p:nvPr/>
        </p:nvPicPr>
        <p:blipFill>
          <a:blip r:embed="rId2"/>
          <a:stretch>
            <a:fillRect/>
          </a:stretch>
        </p:blipFill>
        <p:spPr>
          <a:xfrm>
            <a:off x="1918252" y="0"/>
            <a:ext cx="8110330" cy="6132443"/>
          </a:xfrm>
          <a:prstGeom prst="rect">
            <a:avLst/>
          </a:prstGeom>
        </p:spPr>
      </p:pic>
    </p:spTree>
    <p:extLst>
      <p:ext uri="{BB962C8B-B14F-4D97-AF65-F5344CB8AC3E}">
        <p14:creationId xmlns:p14="http://schemas.microsoft.com/office/powerpoint/2010/main" val="3546882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45AC21-3B84-40BA-A800-8F9EBCA31C19}"/>
              </a:ext>
            </a:extLst>
          </p:cNvPr>
          <p:cNvPicPr>
            <a:picLocks noChangeAspect="1"/>
          </p:cNvPicPr>
          <p:nvPr/>
        </p:nvPicPr>
        <p:blipFill>
          <a:blip r:embed="rId2"/>
          <a:stretch>
            <a:fillRect/>
          </a:stretch>
        </p:blipFill>
        <p:spPr>
          <a:xfrm>
            <a:off x="1550504" y="0"/>
            <a:ext cx="8597348" cy="6112565"/>
          </a:xfrm>
          <a:prstGeom prst="rect">
            <a:avLst/>
          </a:prstGeom>
        </p:spPr>
      </p:pic>
    </p:spTree>
    <p:extLst>
      <p:ext uri="{BB962C8B-B14F-4D97-AF65-F5344CB8AC3E}">
        <p14:creationId xmlns:p14="http://schemas.microsoft.com/office/powerpoint/2010/main" val="3803878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0CFB9-3574-4905-8821-26921679C14A}"/>
              </a:ext>
            </a:extLst>
          </p:cNvPr>
          <p:cNvSpPr>
            <a:spLocks noGrp="1"/>
          </p:cNvSpPr>
          <p:nvPr>
            <p:ph type="title"/>
          </p:nvPr>
        </p:nvSpPr>
        <p:spPr/>
        <p:txBody>
          <a:bodyPr>
            <a:normAutofit/>
          </a:bodyPr>
          <a:lstStyle/>
          <a:p>
            <a:r>
              <a:rPr lang="en-US" sz="4400" dirty="0"/>
              <a:t>Statistical Inferences</a:t>
            </a:r>
          </a:p>
        </p:txBody>
      </p:sp>
      <p:sp>
        <p:nvSpPr>
          <p:cNvPr id="3" name="Content Placeholder 2">
            <a:extLst>
              <a:ext uri="{FF2B5EF4-FFF2-40B4-BE49-F238E27FC236}">
                <a16:creationId xmlns:a16="http://schemas.microsoft.com/office/drawing/2014/main" id="{05B5C8B8-0604-4D8F-A58C-B699F0C7A215}"/>
              </a:ext>
            </a:extLst>
          </p:cNvPr>
          <p:cNvSpPr>
            <a:spLocks noGrp="1"/>
          </p:cNvSpPr>
          <p:nvPr>
            <p:ph idx="1"/>
          </p:nvPr>
        </p:nvSpPr>
        <p:spPr/>
        <p:txBody>
          <a:bodyPr>
            <a:noAutofit/>
          </a:bodyPr>
          <a:lstStyle/>
          <a:p>
            <a:r>
              <a:rPr lang="en-US" sz="3200" dirty="0"/>
              <a:t>K-Means clustering and SVD indicate the text under the </a:t>
            </a:r>
            <a:r>
              <a:rPr lang="en-US" sz="3200" dirty="0" err="1"/>
              <a:t>clean_reason</a:t>
            </a:r>
            <a:r>
              <a:rPr lang="en-US" sz="3200" dirty="0"/>
              <a:t> column lack any distinct classifications.</a:t>
            </a:r>
          </a:p>
          <a:p>
            <a:r>
              <a:rPr lang="en-US" sz="3200" dirty="0"/>
              <a:t>K-fold cross validation and a multi-label classification method might improve the classification of the text data in the </a:t>
            </a:r>
            <a:r>
              <a:rPr lang="en-US" sz="3200" dirty="0" err="1"/>
              <a:t>clean_reason</a:t>
            </a:r>
            <a:r>
              <a:rPr lang="en-US" sz="3200" dirty="0"/>
              <a:t> column in the </a:t>
            </a:r>
            <a:r>
              <a:rPr lang="en-US" sz="3200" dirty="0" err="1"/>
              <a:t>df_final</a:t>
            </a:r>
            <a:r>
              <a:rPr lang="en-US" sz="3200" dirty="0"/>
              <a:t> dataset</a:t>
            </a:r>
          </a:p>
        </p:txBody>
      </p:sp>
    </p:spTree>
    <p:extLst>
      <p:ext uri="{BB962C8B-B14F-4D97-AF65-F5344CB8AC3E}">
        <p14:creationId xmlns:p14="http://schemas.microsoft.com/office/powerpoint/2010/main" val="1807948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6E4A6-EAA6-4642-AF89-21FB3E7489E3}"/>
              </a:ext>
            </a:extLst>
          </p:cNvPr>
          <p:cNvSpPr>
            <a:spLocks noGrp="1"/>
          </p:cNvSpPr>
          <p:nvPr>
            <p:ph type="title"/>
          </p:nvPr>
        </p:nvSpPr>
        <p:spPr/>
        <p:txBody>
          <a:bodyPr>
            <a:noAutofit/>
          </a:bodyPr>
          <a:lstStyle/>
          <a:p>
            <a:r>
              <a:rPr lang="en-US" dirty="0"/>
              <a:t>In-Depth Analysis to create NLP Prediction Model</a:t>
            </a:r>
          </a:p>
        </p:txBody>
      </p:sp>
      <p:sp>
        <p:nvSpPr>
          <p:cNvPr id="3" name="Content Placeholder 2">
            <a:extLst>
              <a:ext uri="{FF2B5EF4-FFF2-40B4-BE49-F238E27FC236}">
                <a16:creationId xmlns:a16="http://schemas.microsoft.com/office/drawing/2014/main" id="{383EA80E-E8B1-4B66-BAEF-A7E9D6C3C7AF}"/>
              </a:ext>
            </a:extLst>
          </p:cNvPr>
          <p:cNvSpPr>
            <a:spLocks noGrp="1"/>
          </p:cNvSpPr>
          <p:nvPr>
            <p:ph idx="1"/>
          </p:nvPr>
        </p:nvSpPr>
        <p:spPr>
          <a:xfrm>
            <a:off x="1451579" y="1853754"/>
            <a:ext cx="9603275" cy="3450613"/>
          </a:xfrm>
        </p:spPr>
        <p:txBody>
          <a:bodyPr>
            <a:noAutofit/>
          </a:bodyPr>
          <a:lstStyle/>
          <a:p>
            <a:r>
              <a:rPr lang="en-US" sz="2100" dirty="0"/>
              <a:t>Utilized multi-label classification in NLP to create prediction model</a:t>
            </a:r>
          </a:p>
          <a:p>
            <a:pPr lvl="1"/>
            <a:r>
              <a:rPr lang="en-US" sz="2100" dirty="0"/>
              <a:t>Text data and target variable needed to be converted into features and formats respectively. </a:t>
            </a:r>
          </a:p>
          <a:p>
            <a:pPr lvl="2"/>
            <a:r>
              <a:rPr lang="en-US" sz="2100" dirty="0"/>
              <a:t>Text Data:  </a:t>
            </a:r>
            <a:r>
              <a:rPr lang="en-US" sz="2100" dirty="0" err="1"/>
              <a:t>clean_reason</a:t>
            </a:r>
            <a:r>
              <a:rPr lang="en-US" sz="2100" dirty="0"/>
              <a:t> column of df_final.csv</a:t>
            </a:r>
          </a:p>
          <a:p>
            <a:pPr lvl="2"/>
            <a:r>
              <a:rPr lang="en-US" sz="2100" dirty="0"/>
              <a:t>Target Variable: type column of df_final.csv</a:t>
            </a:r>
          </a:p>
          <a:p>
            <a:pPr lvl="1"/>
            <a:r>
              <a:rPr lang="en-US" sz="2100" dirty="0"/>
              <a:t>Ensured model’s performance with k-fold cross validation</a:t>
            </a:r>
          </a:p>
          <a:p>
            <a:pPr lvl="2"/>
            <a:r>
              <a:rPr lang="en-US" sz="2100" dirty="0"/>
              <a:t>Resampling technique that evaluates machine learning models on limited data</a:t>
            </a:r>
          </a:p>
          <a:p>
            <a:pPr lvl="2"/>
            <a:r>
              <a:rPr lang="en-US" sz="2100" dirty="0"/>
              <a:t>Used over simple train/test split due to generally having less biased or less optimistic estimate of model’s performance</a:t>
            </a:r>
          </a:p>
        </p:txBody>
      </p:sp>
    </p:spTree>
    <p:extLst>
      <p:ext uri="{BB962C8B-B14F-4D97-AF65-F5344CB8AC3E}">
        <p14:creationId xmlns:p14="http://schemas.microsoft.com/office/powerpoint/2010/main" val="2473804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63A11-B997-4EB4-868C-D928F2A1F5EA}"/>
              </a:ext>
            </a:extLst>
          </p:cNvPr>
          <p:cNvSpPr>
            <a:spLocks noGrp="1"/>
          </p:cNvSpPr>
          <p:nvPr>
            <p:ph type="title"/>
          </p:nvPr>
        </p:nvSpPr>
        <p:spPr/>
        <p:txBody>
          <a:bodyPr>
            <a:normAutofit/>
          </a:bodyPr>
          <a:lstStyle/>
          <a:p>
            <a:r>
              <a:rPr lang="en-US" sz="3600" dirty="0"/>
              <a:t>K-Fold Cross Validation</a:t>
            </a:r>
          </a:p>
        </p:txBody>
      </p:sp>
      <p:sp>
        <p:nvSpPr>
          <p:cNvPr id="3" name="Content Placeholder 2">
            <a:extLst>
              <a:ext uri="{FF2B5EF4-FFF2-40B4-BE49-F238E27FC236}">
                <a16:creationId xmlns:a16="http://schemas.microsoft.com/office/drawing/2014/main" id="{46BB843F-6996-4020-864C-D93E9F92E686}"/>
              </a:ext>
            </a:extLst>
          </p:cNvPr>
          <p:cNvSpPr>
            <a:spLocks noGrp="1"/>
          </p:cNvSpPr>
          <p:nvPr>
            <p:ph idx="1"/>
          </p:nvPr>
        </p:nvSpPr>
        <p:spPr/>
        <p:txBody>
          <a:bodyPr>
            <a:noAutofit/>
          </a:bodyPr>
          <a:lstStyle/>
          <a:p>
            <a:r>
              <a:rPr lang="en-US" sz="3000" dirty="0"/>
              <a:t>Works by randomly dividing the set of the data’s observations into approximately equal-sized k groups, or folds</a:t>
            </a:r>
          </a:p>
          <a:p>
            <a:pPr lvl="1"/>
            <a:r>
              <a:rPr lang="en-US" sz="3000" dirty="0"/>
              <a:t>First fold treated as the validation (test) set </a:t>
            </a:r>
          </a:p>
          <a:p>
            <a:pPr lvl="1"/>
            <a:r>
              <a:rPr lang="en-US" sz="3000" dirty="0"/>
              <a:t>Method fitted on the remaining k − 1 folds (training set)</a:t>
            </a:r>
          </a:p>
        </p:txBody>
      </p:sp>
    </p:spTree>
    <p:extLst>
      <p:ext uri="{BB962C8B-B14F-4D97-AF65-F5344CB8AC3E}">
        <p14:creationId xmlns:p14="http://schemas.microsoft.com/office/powerpoint/2010/main" val="3118203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D89BC-1328-45FB-A219-AF032EA9656C}"/>
              </a:ext>
            </a:extLst>
          </p:cNvPr>
          <p:cNvSpPr>
            <a:spLocks noGrp="1"/>
          </p:cNvSpPr>
          <p:nvPr>
            <p:ph type="title"/>
          </p:nvPr>
        </p:nvSpPr>
        <p:spPr/>
        <p:txBody>
          <a:bodyPr>
            <a:normAutofit/>
          </a:bodyPr>
          <a:lstStyle/>
          <a:p>
            <a:r>
              <a:rPr lang="en-US" sz="4400" dirty="0"/>
              <a:t>Problem</a:t>
            </a:r>
          </a:p>
        </p:txBody>
      </p:sp>
      <p:sp>
        <p:nvSpPr>
          <p:cNvPr id="3" name="Content Placeholder 2">
            <a:extLst>
              <a:ext uri="{FF2B5EF4-FFF2-40B4-BE49-F238E27FC236}">
                <a16:creationId xmlns:a16="http://schemas.microsoft.com/office/drawing/2014/main" id="{B75F2B33-8B91-4D55-9BCC-1AB560AA7FF8}"/>
              </a:ext>
            </a:extLst>
          </p:cNvPr>
          <p:cNvSpPr>
            <a:spLocks noGrp="1"/>
          </p:cNvSpPr>
          <p:nvPr>
            <p:ph idx="1"/>
          </p:nvPr>
        </p:nvSpPr>
        <p:spPr/>
        <p:txBody>
          <a:bodyPr>
            <a:noAutofit/>
          </a:bodyPr>
          <a:lstStyle/>
          <a:p>
            <a:r>
              <a:rPr lang="en-US" sz="2500" dirty="0"/>
              <a:t>International Consortium of Investigative Journalists (ICIJ) suspects more than 1.7 million injuries and nearly 83,000 deaths are being linked to medical devices.</a:t>
            </a:r>
          </a:p>
          <a:p>
            <a:r>
              <a:rPr lang="en-US" sz="2500" dirty="0"/>
              <a:t>ICIJ reports that the U.S. had more than 26,700 device recalls while India — with more than a billion people — had just 14 from 2013 to 2017.</a:t>
            </a:r>
          </a:p>
          <a:p>
            <a:r>
              <a:rPr lang="en-US" sz="2500" dirty="0"/>
              <a:t>Patients often are the last to be informed about malfunctioning devices.</a:t>
            </a:r>
          </a:p>
        </p:txBody>
      </p:sp>
    </p:spTree>
    <p:extLst>
      <p:ext uri="{BB962C8B-B14F-4D97-AF65-F5344CB8AC3E}">
        <p14:creationId xmlns:p14="http://schemas.microsoft.com/office/powerpoint/2010/main" val="2760430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FD33-9F38-4D4A-A9A0-781E135FF6E8}"/>
              </a:ext>
            </a:extLst>
          </p:cNvPr>
          <p:cNvSpPr>
            <a:spLocks noGrp="1"/>
          </p:cNvSpPr>
          <p:nvPr>
            <p:ph type="title"/>
          </p:nvPr>
        </p:nvSpPr>
        <p:spPr/>
        <p:txBody>
          <a:bodyPr/>
          <a:lstStyle/>
          <a:p>
            <a:r>
              <a:rPr lang="en-US" dirty="0"/>
              <a:t>Preparing </a:t>
            </a:r>
            <a:r>
              <a:rPr lang="en-US" dirty="0" err="1"/>
              <a:t>df_final</a:t>
            </a:r>
            <a:r>
              <a:rPr lang="en-US" dirty="0"/>
              <a:t> dataset for k-fold cross validation</a:t>
            </a:r>
          </a:p>
        </p:txBody>
      </p:sp>
      <p:sp>
        <p:nvSpPr>
          <p:cNvPr id="6" name="Content Placeholder 5">
            <a:extLst>
              <a:ext uri="{FF2B5EF4-FFF2-40B4-BE49-F238E27FC236}">
                <a16:creationId xmlns:a16="http://schemas.microsoft.com/office/drawing/2014/main" id="{D26EB6FD-B661-4ADD-A144-3A13F8506C5E}"/>
              </a:ext>
            </a:extLst>
          </p:cNvPr>
          <p:cNvSpPr>
            <a:spLocks noGrp="1"/>
          </p:cNvSpPr>
          <p:nvPr>
            <p:ph idx="1"/>
          </p:nvPr>
        </p:nvSpPr>
        <p:spPr>
          <a:xfrm>
            <a:off x="974035" y="2015732"/>
            <a:ext cx="10080819" cy="3450613"/>
          </a:xfrm>
        </p:spPr>
        <p:txBody>
          <a:bodyPr>
            <a:normAutofit/>
          </a:bodyPr>
          <a:lstStyle/>
          <a:p>
            <a:pPr marL="0" marR="0" indent="0">
              <a:lnSpc>
                <a:spcPct val="107000"/>
              </a:lnSpc>
              <a:spcBef>
                <a:spcPts val="1200"/>
              </a:spcBef>
              <a:spcAft>
                <a:spcPts val="800"/>
              </a:spcAft>
              <a:buNone/>
            </a:pPr>
            <a:r>
              <a:rPr lang="en-US" sz="2800" dirty="0">
                <a:latin typeface="Consolas" panose="020B0609020204030204" pitchFamily="49" charset="0"/>
                <a:ea typeface="Calibri" panose="020F0502020204030204" pitchFamily="34" charset="0"/>
                <a:cs typeface="Times New Roman" panose="02020603050405020304" pitchFamily="18" charset="0"/>
              </a:rPr>
              <a:t>data = </a:t>
            </a:r>
            <a:r>
              <a:rPr lang="en-US" sz="2800" dirty="0" err="1">
                <a:latin typeface="Consolas" panose="020B0609020204030204" pitchFamily="49" charset="0"/>
                <a:ea typeface="Calibri" panose="020F0502020204030204" pitchFamily="34" charset="0"/>
                <a:cs typeface="Times New Roman" panose="02020603050405020304" pitchFamily="18" charset="0"/>
              </a:rPr>
              <a:t>df_final</a:t>
            </a:r>
            <a:r>
              <a:rPr lang="en-US" sz="2800" dirty="0">
                <a:latin typeface="Consolas" panose="020B0609020204030204" pitchFamily="49" charset="0"/>
                <a:ea typeface="Calibri" panose="020F0502020204030204" pitchFamily="34" charset="0"/>
                <a:cs typeface="Times New Roman" panose="02020603050405020304" pitchFamily="18" charset="0"/>
              </a:rPr>
              <a:t>[[</a:t>
            </a:r>
            <a:r>
              <a:rPr lang="en-US" sz="28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a:t>
            </a:r>
            <a:r>
              <a:rPr lang="en-US" sz="2800" dirty="0" err="1">
                <a:solidFill>
                  <a:srgbClr val="4070A0"/>
                </a:solidFill>
                <a:latin typeface="Consolas" panose="020B0609020204030204" pitchFamily="49" charset="0"/>
                <a:ea typeface="Calibri" panose="020F0502020204030204" pitchFamily="34" charset="0"/>
                <a:cs typeface="Times New Roman" panose="02020603050405020304" pitchFamily="18" charset="0"/>
              </a:rPr>
              <a:t>clean_reason</a:t>
            </a:r>
            <a:r>
              <a:rPr lang="en-US" sz="28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a:t>
            </a:r>
            <a:r>
              <a:rPr lang="en-US" sz="2800" dirty="0">
                <a:latin typeface="Consolas" panose="020B0609020204030204" pitchFamily="49" charset="0"/>
                <a:ea typeface="Calibri" panose="020F0502020204030204" pitchFamily="34" charset="0"/>
                <a:cs typeface="Times New Roman" panose="02020603050405020304" pitchFamily="18" charset="0"/>
              </a:rPr>
              <a:t>, </a:t>
            </a:r>
            <a:r>
              <a:rPr lang="en-US" sz="28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'type'</a:t>
            </a:r>
            <a:r>
              <a:rPr lang="en-US" sz="2800" dirty="0">
                <a:latin typeface="Consolas" panose="020B0609020204030204" pitchFamily="49" charset="0"/>
                <a:ea typeface="Calibri" panose="020F0502020204030204" pitchFamily="34" charset="0"/>
                <a:cs typeface="Times New Roman" panose="02020603050405020304" pitchFamily="18" charset="0"/>
              </a:rPr>
              <a:t>]].copy()</a:t>
            </a:r>
            <a:br>
              <a:rPr lang="en-US" sz="2800" dirty="0">
                <a:latin typeface="Calibri" panose="020F0502020204030204" pitchFamily="34" charset="0"/>
                <a:ea typeface="Calibri" panose="020F0502020204030204" pitchFamily="34" charset="0"/>
                <a:cs typeface="Times New Roman" panose="02020603050405020304" pitchFamily="18" charset="0"/>
              </a:rPr>
            </a:br>
            <a:r>
              <a:rPr lang="en-US" sz="2800" dirty="0">
                <a:latin typeface="Consolas" panose="020B0609020204030204" pitchFamily="49" charset="0"/>
                <a:ea typeface="Calibri" panose="020F0502020204030204" pitchFamily="34" charset="0"/>
                <a:cs typeface="Times New Roman" panose="02020603050405020304" pitchFamily="18" charset="0"/>
              </a:rPr>
              <a:t>data = </a:t>
            </a:r>
            <a:r>
              <a:rPr lang="en-US" sz="2800" dirty="0" err="1">
                <a:latin typeface="Consolas" panose="020B0609020204030204" pitchFamily="49" charset="0"/>
                <a:ea typeface="Calibri" panose="020F0502020204030204" pitchFamily="34" charset="0"/>
                <a:cs typeface="Times New Roman" panose="02020603050405020304" pitchFamily="18" charset="0"/>
              </a:rPr>
              <a:t>data.rename</a:t>
            </a:r>
            <a:r>
              <a:rPr lang="en-US" sz="2800" dirty="0">
                <a:latin typeface="Consolas" panose="020B0609020204030204" pitchFamily="49" charset="0"/>
                <a:ea typeface="Calibri" panose="020F0502020204030204" pitchFamily="34" charset="0"/>
                <a:cs typeface="Times New Roman" panose="02020603050405020304" pitchFamily="18" charset="0"/>
              </a:rPr>
              <a:t>(columns={</a:t>
            </a:r>
            <a:r>
              <a:rPr lang="en-US" sz="28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a:t>
            </a:r>
            <a:r>
              <a:rPr lang="en-US" sz="2800" dirty="0" err="1">
                <a:solidFill>
                  <a:srgbClr val="4070A0"/>
                </a:solidFill>
                <a:latin typeface="Consolas" panose="020B0609020204030204" pitchFamily="49" charset="0"/>
                <a:ea typeface="Calibri" panose="020F0502020204030204" pitchFamily="34" charset="0"/>
                <a:cs typeface="Times New Roman" panose="02020603050405020304" pitchFamily="18" charset="0"/>
              </a:rPr>
              <a:t>clean_reason</a:t>
            </a:r>
            <a:r>
              <a:rPr lang="en-US" sz="28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a:t>
            </a:r>
            <a:r>
              <a:rPr lang="en-US" sz="2800" dirty="0">
                <a:latin typeface="Consolas" panose="020B0609020204030204" pitchFamily="49" charset="0"/>
                <a:ea typeface="Calibri" panose="020F0502020204030204" pitchFamily="34" charset="0"/>
                <a:cs typeface="Times New Roman" panose="02020603050405020304" pitchFamily="18" charset="0"/>
              </a:rPr>
              <a:t>: </a:t>
            </a:r>
            <a:r>
              <a:rPr lang="en-US" sz="28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'text'</a:t>
            </a:r>
            <a:r>
              <a:rPr lang="en-US" sz="2800" dirty="0">
                <a:latin typeface="Consolas" panose="020B0609020204030204" pitchFamily="49" charset="0"/>
                <a:ea typeface="Calibri" panose="020F0502020204030204" pitchFamily="34" charset="0"/>
                <a:cs typeface="Times New Roman" panose="02020603050405020304" pitchFamily="18" charset="0"/>
              </a:rPr>
              <a:t>, </a:t>
            </a:r>
            <a:r>
              <a:rPr lang="en-US" sz="28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'type'</a:t>
            </a:r>
            <a:r>
              <a:rPr lang="en-US" sz="2800" dirty="0">
                <a:latin typeface="Consolas" panose="020B0609020204030204" pitchFamily="49" charset="0"/>
                <a:ea typeface="Calibri" panose="020F0502020204030204" pitchFamily="34" charset="0"/>
                <a:cs typeface="Times New Roman" panose="02020603050405020304" pitchFamily="18" charset="0"/>
              </a:rPr>
              <a:t>: </a:t>
            </a:r>
            <a:r>
              <a:rPr lang="en-US" sz="28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'class'</a:t>
            </a:r>
            <a:r>
              <a:rPr lang="en-US" sz="2800" dirty="0">
                <a:latin typeface="Consolas" panose="020B0609020204030204" pitchFamily="49" charset="0"/>
                <a:ea typeface="Calibri" panose="020F0502020204030204" pitchFamily="34" charset="0"/>
                <a:cs typeface="Times New Roman" panose="02020603050405020304" pitchFamily="18" charset="0"/>
              </a:rPr>
              <a:t>}) </a:t>
            </a:r>
            <a:r>
              <a:rPr lang="en-US" sz="2800" i="1" dirty="0">
                <a:solidFill>
                  <a:srgbClr val="60A0B0"/>
                </a:solidFill>
                <a:latin typeface="Consolas" panose="020B0609020204030204" pitchFamily="49" charset="0"/>
                <a:ea typeface="Calibri" panose="020F0502020204030204" pitchFamily="34" charset="0"/>
                <a:cs typeface="Times New Roman" panose="02020603050405020304" pitchFamily="18" charset="0"/>
              </a:rPr>
              <a:t>#rename the columns in data</a:t>
            </a:r>
            <a:br>
              <a:rPr lang="en-US" sz="2800" dirty="0">
                <a:latin typeface="Calibri" panose="020F0502020204030204" pitchFamily="34" charset="0"/>
                <a:ea typeface="Calibri" panose="020F0502020204030204" pitchFamily="34" charset="0"/>
                <a:cs typeface="Times New Roman" panose="02020603050405020304" pitchFamily="18" charset="0"/>
              </a:rPr>
            </a:br>
            <a:r>
              <a:rPr lang="en-US" sz="2800" dirty="0" err="1">
                <a:latin typeface="Consolas" panose="020B0609020204030204" pitchFamily="49" charset="0"/>
                <a:ea typeface="Calibri" panose="020F0502020204030204" pitchFamily="34" charset="0"/>
                <a:cs typeface="Times New Roman" panose="02020603050405020304" pitchFamily="18" charset="0"/>
              </a:rPr>
              <a:t>data</a:t>
            </a:r>
            <a:r>
              <a:rPr lang="en-US" sz="2800" dirty="0">
                <a:latin typeface="Consolas" panose="020B0609020204030204" pitchFamily="49" charset="0"/>
                <a:ea typeface="Calibri" panose="020F0502020204030204" pitchFamily="34" charset="0"/>
                <a:cs typeface="Times New Roman" panose="02020603050405020304" pitchFamily="18" charset="0"/>
              </a:rPr>
              <a:t> = </a:t>
            </a:r>
            <a:r>
              <a:rPr lang="en-US" sz="2800" dirty="0" err="1">
                <a:latin typeface="Consolas" panose="020B0609020204030204" pitchFamily="49" charset="0"/>
                <a:ea typeface="Calibri" panose="020F0502020204030204" pitchFamily="34" charset="0"/>
                <a:cs typeface="Times New Roman" panose="02020603050405020304" pitchFamily="18" charset="0"/>
              </a:rPr>
              <a:t>data.reindex</a:t>
            </a:r>
            <a:r>
              <a:rPr lang="en-US" sz="2800" dirty="0">
                <a:latin typeface="Consolas" panose="020B0609020204030204" pitchFamily="49" charset="0"/>
                <a:ea typeface="Calibri" panose="020F0502020204030204" pitchFamily="34" charset="0"/>
                <a:cs typeface="Times New Roman" panose="02020603050405020304" pitchFamily="18" charset="0"/>
              </a:rPr>
              <a:t>(</a:t>
            </a:r>
            <a:r>
              <a:rPr lang="en-US" sz="2800" dirty="0" err="1">
                <a:latin typeface="Consolas" panose="020B0609020204030204" pitchFamily="49" charset="0"/>
                <a:ea typeface="Calibri" panose="020F0502020204030204" pitchFamily="34" charset="0"/>
                <a:cs typeface="Times New Roman" panose="02020603050405020304" pitchFamily="18" charset="0"/>
              </a:rPr>
              <a:t>np.random.permutation</a:t>
            </a:r>
            <a:r>
              <a:rPr lang="en-US" sz="2800" dirty="0">
                <a:latin typeface="Consolas" panose="020B0609020204030204" pitchFamily="49" charset="0"/>
                <a:ea typeface="Calibri" panose="020F0502020204030204" pitchFamily="34" charset="0"/>
                <a:cs typeface="Times New Roman" panose="02020603050405020304" pitchFamily="18" charset="0"/>
              </a:rPr>
              <a:t>(</a:t>
            </a:r>
            <a:r>
              <a:rPr lang="en-US" sz="2800" dirty="0" err="1">
                <a:latin typeface="Consolas" panose="020B0609020204030204" pitchFamily="49" charset="0"/>
                <a:ea typeface="Calibri" panose="020F0502020204030204" pitchFamily="34" charset="0"/>
                <a:cs typeface="Times New Roman" panose="02020603050405020304" pitchFamily="18" charset="0"/>
              </a:rPr>
              <a:t>data.index</a:t>
            </a:r>
            <a:r>
              <a:rPr lang="en-US" sz="2800" dirty="0">
                <a:latin typeface="Consolas" panose="020B0609020204030204" pitchFamily="49" charset="0"/>
                <a:ea typeface="Calibri" panose="020F0502020204030204" pitchFamily="34" charset="0"/>
                <a:cs typeface="Times New Roman" panose="02020603050405020304" pitchFamily="18"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8995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9918A-DD54-41FE-B997-8AB058EC1043}"/>
              </a:ext>
            </a:extLst>
          </p:cNvPr>
          <p:cNvSpPr>
            <a:spLocks noGrp="1"/>
          </p:cNvSpPr>
          <p:nvPr>
            <p:ph type="title"/>
          </p:nvPr>
        </p:nvSpPr>
        <p:spPr/>
        <p:txBody>
          <a:bodyPr>
            <a:noAutofit/>
          </a:bodyPr>
          <a:lstStyle/>
          <a:p>
            <a:r>
              <a:rPr lang="en-US" sz="3600" dirty="0"/>
              <a:t>Extracting Features and Classifying the Corpus</a:t>
            </a:r>
          </a:p>
        </p:txBody>
      </p:sp>
      <p:sp>
        <p:nvSpPr>
          <p:cNvPr id="3" name="Content Placeholder 2">
            <a:extLst>
              <a:ext uri="{FF2B5EF4-FFF2-40B4-BE49-F238E27FC236}">
                <a16:creationId xmlns:a16="http://schemas.microsoft.com/office/drawing/2014/main" id="{D244E3E2-4CF3-467D-BE1E-2506E35E0B4C}"/>
              </a:ext>
            </a:extLst>
          </p:cNvPr>
          <p:cNvSpPr>
            <a:spLocks noGrp="1"/>
          </p:cNvSpPr>
          <p:nvPr>
            <p:ph idx="1"/>
          </p:nvPr>
        </p:nvSpPr>
        <p:spPr>
          <a:xfrm>
            <a:off x="966697" y="2132050"/>
            <a:ext cx="11030238" cy="3450613"/>
          </a:xfrm>
        </p:spPr>
        <p:txBody>
          <a:bodyPr>
            <a:noAutofit/>
          </a:bodyPr>
          <a:lstStyle/>
          <a:p>
            <a:pPr marL="0" indent="0">
              <a:buNone/>
            </a:pPr>
            <a:r>
              <a:rPr lang="en-US" sz="2800" dirty="0">
                <a:latin typeface="Consolas" panose="020B0609020204030204" pitchFamily="49" charset="0"/>
                <a:ea typeface="Calibri" panose="020F0502020204030204" pitchFamily="34" charset="0"/>
                <a:cs typeface="Times New Roman" panose="02020603050405020304" pitchFamily="18" charset="0"/>
              </a:rPr>
              <a:t>pipeline = Pipeline([</a:t>
            </a:r>
            <a:br>
              <a:rPr lang="en-US" sz="2800" dirty="0">
                <a:latin typeface="Calibri" panose="020F0502020204030204" pitchFamily="34" charset="0"/>
                <a:ea typeface="Calibri" panose="020F0502020204030204" pitchFamily="34" charset="0"/>
                <a:cs typeface="Times New Roman" panose="02020603050405020304" pitchFamily="18" charset="0"/>
              </a:rPr>
            </a:br>
            <a:r>
              <a:rPr lang="en-US" sz="2800" dirty="0">
                <a:latin typeface="Consolas" panose="020B0609020204030204" pitchFamily="49" charset="0"/>
                <a:ea typeface="Calibri" panose="020F0502020204030204" pitchFamily="34" charset="0"/>
                <a:cs typeface="Times New Roman" panose="02020603050405020304" pitchFamily="18" charset="0"/>
              </a:rPr>
              <a:t>  (</a:t>
            </a:r>
            <a:r>
              <a:rPr lang="en-US" sz="28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'vectorizer'</a:t>
            </a:r>
            <a:r>
              <a:rPr lang="en-US" sz="2800" dirty="0">
                <a:latin typeface="Consolas" panose="020B0609020204030204" pitchFamily="49" charset="0"/>
                <a:ea typeface="Calibri" panose="020F0502020204030204" pitchFamily="34" charset="0"/>
                <a:cs typeface="Times New Roman" panose="02020603050405020304" pitchFamily="18" charset="0"/>
              </a:rPr>
              <a:t>,  </a:t>
            </a:r>
            <a:r>
              <a:rPr lang="en-US" sz="2800" dirty="0" err="1">
                <a:latin typeface="Consolas" panose="020B0609020204030204" pitchFamily="49" charset="0"/>
                <a:ea typeface="Calibri" panose="020F0502020204030204" pitchFamily="34" charset="0"/>
                <a:cs typeface="Times New Roman" panose="02020603050405020304" pitchFamily="18" charset="0"/>
              </a:rPr>
              <a:t>CountVectorizer</a:t>
            </a:r>
            <a:r>
              <a:rPr lang="en-US" sz="2800" dirty="0">
                <a:latin typeface="Consolas" panose="020B0609020204030204" pitchFamily="49" charset="0"/>
                <a:ea typeface="Calibri" panose="020F0502020204030204" pitchFamily="34" charset="0"/>
                <a:cs typeface="Times New Roman" panose="02020603050405020304" pitchFamily="18" charset="0"/>
              </a:rPr>
              <a:t>(</a:t>
            </a:r>
            <a:r>
              <a:rPr lang="en-US" sz="2800" dirty="0" err="1">
                <a:latin typeface="Consolas" panose="020B0609020204030204" pitchFamily="49" charset="0"/>
                <a:ea typeface="Calibri" panose="020F0502020204030204" pitchFamily="34" charset="0"/>
                <a:cs typeface="Times New Roman" panose="02020603050405020304" pitchFamily="18" charset="0"/>
              </a:rPr>
              <a:t>ngram_range</a:t>
            </a:r>
            <a:r>
              <a:rPr lang="en-US" sz="2800" dirty="0">
                <a:latin typeface="Consolas" panose="020B0609020204030204" pitchFamily="49" charset="0"/>
                <a:ea typeface="Calibri" panose="020F0502020204030204" pitchFamily="34" charset="0"/>
                <a:cs typeface="Times New Roman" panose="02020603050405020304" pitchFamily="18" charset="0"/>
              </a:rPr>
              <a:t>=(</a:t>
            </a:r>
            <a:r>
              <a:rPr lang="en-US" sz="2800" dirty="0">
                <a:solidFill>
                  <a:srgbClr val="40A070"/>
                </a:solidFill>
                <a:latin typeface="Consolas" panose="020B0609020204030204" pitchFamily="49" charset="0"/>
                <a:ea typeface="Calibri" panose="020F0502020204030204" pitchFamily="34" charset="0"/>
                <a:cs typeface="Times New Roman" panose="02020603050405020304" pitchFamily="18" charset="0"/>
              </a:rPr>
              <a:t>1</a:t>
            </a:r>
            <a:r>
              <a:rPr lang="en-US" sz="2800" dirty="0">
                <a:latin typeface="Consolas" panose="020B0609020204030204" pitchFamily="49" charset="0"/>
                <a:ea typeface="Calibri" panose="020F0502020204030204" pitchFamily="34" charset="0"/>
                <a:cs typeface="Times New Roman" panose="02020603050405020304" pitchFamily="18" charset="0"/>
              </a:rPr>
              <a:t>, </a:t>
            </a:r>
            <a:r>
              <a:rPr lang="en-US" sz="2800" dirty="0">
                <a:solidFill>
                  <a:srgbClr val="40A070"/>
                </a:solidFill>
                <a:latin typeface="Consolas" panose="020B0609020204030204" pitchFamily="49" charset="0"/>
                <a:ea typeface="Calibri" panose="020F0502020204030204" pitchFamily="34" charset="0"/>
                <a:cs typeface="Times New Roman" panose="02020603050405020304" pitchFamily="18" charset="0"/>
              </a:rPr>
              <a:t>2</a:t>
            </a:r>
            <a:r>
              <a:rPr lang="en-US" sz="2800" dirty="0">
                <a:latin typeface="Consolas" panose="020B0609020204030204" pitchFamily="49" charset="0"/>
                <a:ea typeface="Calibri" panose="020F0502020204030204" pitchFamily="34" charset="0"/>
                <a:cs typeface="Times New Roman" panose="02020603050405020304" pitchFamily="18" charset="0"/>
              </a:rPr>
              <a:t>))), </a:t>
            </a:r>
            <a:r>
              <a:rPr lang="en-US" sz="2800" i="1" dirty="0">
                <a:solidFill>
                  <a:srgbClr val="60A0B0"/>
                </a:solidFill>
                <a:latin typeface="Consolas" panose="020B0609020204030204" pitchFamily="49" charset="0"/>
                <a:ea typeface="Calibri" panose="020F0502020204030204" pitchFamily="34" charset="0"/>
                <a:cs typeface="Times New Roman" panose="02020603050405020304" pitchFamily="18" charset="0"/>
              </a:rPr>
              <a:t>#extract more features from the text by implementing bigram (2-grams) counts</a:t>
            </a:r>
            <a:br>
              <a:rPr lang="en-US" sz="2800" dirty="0">
                <a:latin typeface="Calibri" panose="020F0502020204030204" pitchFamily="34" charset="0"/>
                <a:ea typeface="Calibri" panose="020F0502020204030204" pitchFamily="34" charset="0"/>
                <a:cs typeface="Times New Roman" panose="02020603050405020304" pitchFamily="18" charset="0"/>
              </a:rPr>
            </a:br>
            <a:r>
              <a:rPr lang="en-US" sz="2800" dirty="0">
                <a:latin typeface="Consolas" panose="020B0609020204030204" pitchFamily="49" charset="0"/>
                <a:ea typeface="Calibri" panose="020F0502020204030204" pitchFamily="34" charset="0"/>
                <a:cs typeface="Times New Roman" panose="02020603050405020304" pitchFamily="18" charset="0"/>
              </a:rPr>
              <a:t>  (</a:t>
            </a:r>
            <a:r>
              <a:rPr lang="en-US" sz="28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'classifier'</a:t>
            </a:r>
            <a:r>
              <a:rPr lang="en-US" sz="2800" dirty="0">
                <a:latin typeface="Consolas" panose="020B0609020204030204" pitchFamily="49" charset="0"/>
                <a:ea typeface="Calibri" panose="020F0502020204030204" pitchFamily="34" charset="0"/>
                <a:cs typeface="Times New Roman" panose="02020603050405020304" pitchFamily="18" charset="0"/>
              </a:rPr>
              <a:t>,  </a:t>
            </a:r>
            <a:r>
              <a:rPr lang="en-US" sz="2800" dirty="0" err="1">
                <a:latin typeface="Consolas" panose="020B0609020204030204" pitchFamily="49" charset="0"/>
                <a:ea typeface="Calibri" panose="020F0502020204030204" pitchFamily="34" charset="0"/>
                <a:cs typeface="Times New Roman" panose="02020603050405020304" pitchFamily="18" charset="0"/>
              </a:rPr>
              <a:t>MultinomialNB</a:t>
            </a:r>
            <a:r>
              <a:rPr lang="en-US" sz="2800" dirty="0">
                <a:latin typeface="Consolas" panose="020B0609020204030204" pitchFamily="49" charset="0"/>
                <a:ea typeface="Calibri" panose="020F0502020204030204" pitchFamily="34" charset="0"/>
                <a:cs typeface="Times New Roman" panose="02020603050405020304" pitchFamily="18" charset="0"/>
              </a:rPr>
              <a:t>())])</a:t>
            </a:r>
            <a:endParaRPr lang="en-US" sz="2800" dirty="0"/>
          </a:p>
        </p:txBody>
      </p:sp>
    </p:spTree>
    <p:extLst>
      <p:ext uri="{BB962C8B-B14F-4D97-AF65-F5344CB8AC3E}">
        <p14:creationId xmlns:p14="http://schemas.microsoft.com/office/powerpoint/2010/main" val="1312419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025D5-C168-4D39-9C80-CE2655090035}"/>
              </a:ext>
            </a:extLst>
          </p:cNvPr>
          <p:cNvSpPr>
            <a:spLocks noGrp="1"/>
          </p:cNvSpPr>
          <p:nvPr>
            <p:ph type="title"/>
          </p:nvPr>
        </p:nvSpPr>
        <p:spPr>
          <a:xfrm>
            <a:off x="1451578" y="1221962"/>
            <a:ext cx="9603275" cy="1049235"/>
          </a:xfrm>
        </p:spPr>
        <p:txBody>
          <a:bodyPr>
            <a:normAutofit/>
          </a:bodyPr>
          <a:lstStyle/>
          <a:p>
            <a:r>
              <a:rPr lang="en-US" sz="3600" dirty="0"/>
              <a:t>Performing k-fold cross-validation</a:t>
            </a:r>
          </a:p>
        </p:txBody>
      </p:sp>
      <p:sp>
        <p:nvSpPr>
          <p:cNvPr id="3" name="Content Placeholder 2">
            <a:extLst>
              <a:ext uri="{FF2B5EF4-FFF2-40B4-BE49-F238E27FC236}">
                <a16:creationId xmlns:a16="http://schemas.microsoft.com/office/drawing/2014/main" id="{9FCBD97E-CAC3-458C-83D7-062939A65D10}"/>
              </a:ext>
            </a:extLst>
          </p:cNvPr>
          <p:cNvSpPr>
            <a:spLocks noGrp="1"/>
          </p:cNvSpPr>
          <p:nvPr>
            <p:ph idx="1"/>
          </p:nvPr>
        </p:nvSpPr>
        <p:spPr>
          <a:xfrm>
            <a:off x="1212575" y="1876584"/>
            <a:ext cx="10577774" cy="3450613"/>
          </a:xfrm>
        </p:spPr>
        <p:txBody>
          <a:bodyPr>
            <a:noAutofit/>
          </a:bodyPr>
          <a:lstStyle/>
          <a:p>
            <a:pPr marL="0" indent="0">
              <a:buNone/>
            </a:pPr>
            <a:r>
              <a:rPr lang="en-US" sz="1500" dirty="0" err="1">
                <a:latin typeface="Consolas" panose="020B0609020204030204" pitchFamily="49" charset="0"/>
                <a:ea typeface="Calibri" panose="020F0502020204030204" pitchFamily="34" charset="0"/>
                <a:cs typeface="Times New Roman" panose="02020603050405020304" pitchFamily="18" charset="0"/>
              </a:rPr>
              <a:t>k_fold</a:t>
            </a:r>
            <a:r>
              <a:rPr lang="en-US" sz="1500" dirty="0">
                <a:latin typeface="Consolas" panose="020B0609020204030204" pitchFamily="49" charset="0"/>
                <a:ea typeface="Calibri" panose="020F0502020204030204" pitchFamily="34" charset="0"/>
                <a:cs typeface="Times New Roman" panose="02020603050405020304" pitchFamily="18" charset="0"/>
              </a:rPr>
              <a:t> = </a:t>
            </a:r>
            <a:r>
              <a:rPr lang="en-US" sz="1500" dirty="0" err="1">
                <a:latin typeface="Consolas" panose="020B0609020204030204" pitchFamily="49" charset="0"/>
                <a:ea typeface="Calibri" panose="020F0502020204030204" pitchFamily="34" charset="0"/>
                <a:cs typeface="Times New Roman" panose="02020603050405020304" pitchFamily="18" charset="0"/>
              </a:rPr>
              <a:t>KFold</a:t>
            </a:r>
            <a:r>
              <a:rPr lang="en-US" sz="1500" dirty="0">
                <a:latin typeface="Consolas" panose="020B0609020204030204" pitchFamily="49" charset="0"/>
                <a:ea typeface="Calibri" panose="020F0502020204030204" pitchFamily="34" charset="0"/>
                <a:cs typeface="Times New Roman" panose="02020603050405020304" pitchFamily="18" charset="0"/>
              </a:rPr>
              <a:t>(</a:t>
            </a:r>
            <a:r>
              <a:rPr lang="en-US" sz="1500" dirty="0" err="1">
                <a:latin typeface="Consolas" panose="020B0609020204030204" pitchFamily="49" charset="0"/>
                <a:ea typeface="Calibri" panose="020F0502020204030204" pitchFamily="34" charset="0"/>
                <a:cs typeface="Times New Roman" panose="02020603050405020304" pitchFamily="18" charset="0"/>
              </a:rPr>
              <a:t>n_splits</a:t>
            </a:r>
            <a:r>
              <a:rPr lang="en-US" sz="1500" dirty="0">
                <a:latin typeface="Consolas" panose="020B0609020204030204" pitchFamily="49" charset="0"/>
                <a:ea typeface="Calibri" panose="020F0502020204030204" pitchFamily="34" charset="0"/>
                <a:cs typeface="Times New Roman" panose="02020603050405020304" pitchFamily="18" charset="0"/>
              </a:rPr>
              <a:t>=</a:t>
            </a:r>
            <a:r>
              <a:rPr lang="en-US" sz="1500" dirty="0">
                <a:solidFill>
                  <a:srgbClr val="40A070"/>
                </a:solidFill>
                <a:latin typeface="Consolas" panose="020B0609020204030204" pitchFamily="49" charset="0"/>
                <a:ea typeface="Calibri" panose="020F0502020204030204" pitchFamily="34" charset="0"/>
                <a:cs typeface="Times New Roman" panose="02020603050405020304" pitchFamily="18" charset="0"/>
              </a:rPr>
              <a:t>10</a:t>
            </a:r>
            <a:r>
              <a:rPr lang="en-US" sz="1500" dirty="0">
                <a:latin typeface="Consolas" panose="020B0609020204030204" pitchFamily="49" charset="0"/>
                <a:ea typeface="Calibri" panose="020F0502020204030204" pitchFamily="34" charset="0"/>
                <a:cs typeface="Times New Roman" panose="02020603050405020304" pitchFamily="18" charset="0"/>
              </a:rPr>
              <a:t>, shuffle=</a:t>
            </a:r>
            <a:r>
              <a:rPr lang="en-US" sz="1500" dirty="0">
                <a:solidFill>
                  <a:srgbClr val="007020"/>
                </a:solidFill>
                <a:latin typeface="Consolas" panose="020B0609020204030204" pitchFamily="49" charset="0"/>
                <a:ea typeface="Calibri" panose="020F0502020204030204" pitchFamily="34" charset="0"/>
                <a:cs typeface="Times New Roman" panose="02020603050405020304" pitchFamily="18" charset="0"/>
              </a:rPr>
              <a:t>False</a:t>
            </a:r>
            <a:r>
              <a:rPr lang="en-US" sz="1500" dirty="0">
                <a:latin typeface="Consolas" panose="020B0609020204030204" pitchFamily="49" charset="0"/>
                <a:ea typeface="Calibri" panose="020F0502020204030204" pitchFamily="34" charset="0"/>
                <a:cs typeface="Times New Roman" panose="02020603050405020304" pitchFamily="18" charset="0"/>
              </a:rPr>
              <a:t>, </a:t>
            </a:r>
            <a:r>
              <a:rPr lang="en-US" sz="1500" dirty="0" err="1">
                <a:latin typeface="Consolas" panose="020B0609020204030204" pitchFamily="49" charset="0"/>
                <a:ea typeface="Calibri" panose="020F0502020204030204" pitchFamily="34" charset="0"/>
                <a:cs typeface="Times New Roman" panose="02020603050405020304" pitchFamily="18" charset="0"/>
              </a:rPr>
              <a:t>random_state</a:t>
            </a:r>
            <a:r>
              <a:rPr lang="en-US" sz="1500" dirty="0">
                <a:latin typeface="Consolas" panose="020B0609020204030204" pitchFamily="49" charset="0"/>
                <a:ea typeface="Calibri" panose="020F0502020204030204" pitchFamily="34" charset="0"/>
                <a:cs typeface="Times New Roman" panose="02020603050405020304" pitchFamily="18" charset="0"/>
              </a:rPr>
              <a:t>=</a:t>
            </a:r>
            <a:r>
              <a:rPr lang="en-US" sz="1500" dirty="0">
                <a:solidFill>
                  <a:srgbClr val="007020"/>
                </a:solidFill>
                <a:latin typeface="Consolas" panose="020B0609020204030204" pitchFamily="49" charset="0"/>
                <a:ea typeface="Calibri" panose="020F0502020204030204" pitchFamily="34" charset="0"/>
                <a:cs typeface="Times New Roman" panose="02020603050405020304" pitchFamily="18" charset="0"/>
              </a:rPr>
              <a:t>None</a:t>
            </a:r>
            <a:r>
              <a:rPr lang="en-US" sz="1500" dirty="0">
                <a:latin typeface="Consolas" panose="020B0609020204030204" pitchFamily="49" charset="0"/>
                <a:ea typeface="Calibri" panose="020F0502020204030204" pitchFamily="34" charset="0"/>
                <a:cs typeface="Times New Roman" panose="02020603050405020304" pitchFamily="18" charset="0"/>
              </a:rPr>
              <a:t>) </a:t>
            </a:r>
            <a:r>
              <a:rPr lang="en-US" sz="1500" i="1" dirty="0">
                <a:solidFill>
                  <a:srgbClr val="60A0B0"/>
                </a:solidFill>
                <a:latin typeface="Consolas" panose="020B0609020204030204" pitchFamily="49" charset="0"/>
                <a:ea typeface="Calibri" panose="020F0502020204030204" pitchFamily="34" charset="0"/>
                <a:cs typeface="Times New Roman" panose="02020603050405020304" pitchFamily="18" charset="0"/>
              </a:rPr>
              <a:t>#set 10 folds to the cross-validation</a:t>
            </a:r>
            <a:br>
              <a:rPr lang="en-US" sz="1500" dirty="0">
                <a:latin typeface="Calibri" panose="020F0502020204030204" pitchFamily="34" charset="0"/>
                <a:ea typeface="Calibri" panose="020F0502020204030204" pitchFamily="34" charset="0"/>
                <a:cs typeface="Times New Roman" panose="02020603050405020304" pitchFamily="18" charset="0"/>
              </a:rPr>
            </a:br>
            <a:r>
              <a:rPr lang="en-US" sz="1500" dirty="0">
                <a:latin typeface="Consolas" panose="020B0609020204030204" pitchFamily="49" charset="0"/>
                <a:ea typeface="Calibri" panose="020F0502020204030204" pitchFamily="34" charset="0"/>
                <a:cs typeface="Times New Roman" panose="02020603050405020304" pitchFamily="18" charset="0"/>
              </a:rPr>
              <a:t>scores = []</a:t>
            </a:r>
            <a:br>
              <a:rPr lang="en-US" sz="1500" dirty="0">
                <a:latin typeface="Calibri" panose="020F0502020204030204" pitchFamily="34" charset="0"/>
                <a:ea typeface="Calibri" panose="020F0502020204030204" pitchFamily="34" charset="0"/>
                <a:cs typeface="Times New Roman" panose="02020603050405020304" pitchFamily="18" charset="0"/>
              </a:rPr>
            </a:br>
            <a:r>
              <a:rPr lang="en-US" sz="1500" b="1" dirty="0">
                <a:solidFill>
                  <a:srgbClr val="007020"/>
                </a:solidFill>
                <a:latin typeface="Consolas" panose="020B0609020204030204" pitchFamily="49" charset="0"/>
                <a:ea typeface="Calibri" panose="020F0502020204030204" pitchFamily="34" charset="0"/>
                <a:cs typeface="Times New Roman" panose="02020603050405020304" pitchFamily="18" charset="0"/>
              </a:rPr>
              <a:t>for</a:t>
            </a:r>
            <a:r>
              <a:rPr lang="en-US" sz="1500" dirty="0">
                <a:latin typeface="Consolas" panose="020B0609020204030204" pitchFamily="49" charset="0"/>
                <a:ea typeface="Calibri" panose="020F0502020204030204" pitchFamily="34" charset="0"/>
                <a:cs typeface="Times New Roman" panose="02020603050405020304" pitchFamily="18" charset="0"/>
              </a:rPr>
              <a:t> </a:t>
            </a:r>
            <a:r>
              <a:rPr lang="en-US" sz="1500" dirty="0" err="1">
                <a:latin typeface="Consolas" panose="020B0609020204030204" pitchFamily="49" charset="0"/>
                <a:ea typeface="Calibri" panose="020F0502020204030204" pitchFamily="34" charset="0"/>
                <a:cs typeface="Times New Roman" panose="02020603050405020304" pitchFamily="18" charset="0"/>
              </a:rPr>
              <a:t>train_indices</a:t>
            </a:r>
            <a:r>
              <a:rPr lang="en-US" sz="1500" dirty="0">
                <a:latin typeface="Consolas" panose="020B0609020204030204" pitchFamily="49" charset="0"/>
                <a:ea typeface="Calibri" panose="020F0502020204030204" pitchFamily="34" charset="0"/>
                <a:cs typeface="Times New Roman" panose="02020603050405020304" pitchFamily="18" charset="0"/>
              </a:rPr>
              <a:t>, </a:t>
            </a:r>
            <a:r>
              <a:rPr lang="en-US" sz="1500" dirty="0" err="1">
                <a:latin typeface="Consolas" panose="020B0609020204030204" pitchFamily="49" charset="0"/>
                <a:ea typeface="Calibri" panose="020F0502020204030204" pitchFamily="34" charset="0"/>
                <a:cs typeface="Times New Roman" panose="02020603050405020304" pitchFamily="18" charset="0"/>
              </a:rPr>
              <a:t>test_indices</a:t>
            </a:r>
            <a:r>
              <a:rPr lang="en-US" sz="1500" dirty="0">
                <a:latin typeface="Consolas" panose="020B0609020204030204" pitchFamily="49" charset="0"/>
                <a:ea typeface="Calibri" panose="020F0502020204030204" pitchFamily="34" charset="0"/>
                <a:cs typeface="Times New Roman" panose="02020603050405020304" pitchFamily="18" charset="0"/>
              </a:rPr>
              <a:t> in </a:t>
            </a:r>
            <a:r>
              <a:rPr lang="en-US" sz="1500" dirty="0" err="1">
                <a:latin typeface="Consolas" panose="020B0609020204030204" pitchFamily="49" charset="0"/>
                <a:ea typeface="Calibri" panose="020F0502020204030204" pitchFamily="34" charset="0"/>
                <a:cs typeface="Times New Roman" panose="02020603050405020304" pitchFamily="18" charset="0"/>
              </a:rPr>
              <a:t>k_fold.split</a:t>
            </a:r>
            <a:r>
              <a:rPr lang="en-US" sz="1500" dirty="0">
                <a:latin typeface="Consolas" panose="020B0609020204030204" pitchFamily="49" charset="0"/>
                <a:ea typeface="Calibri" panose="020F0502020204030204" pitchFamily="34" charset="0"/>
                <a:cs typeface="Times New Roman" panose="02020603050405020304" pitchFamily="18" charset="0"/>
              </a:rPr>
              <a:t>(data):</a:t>
            </a:r>
            <a:br>
              <a:rPr lang="en-US" sz="1500" dirty="0">
                <a:latin typeface="Calibri" panose="020F0502020204030204" pitchFamily="34" charset="0"/>
                <a:ea typeface="Calibri" panose="020F0502020204030204" pitchFamily="34" charset="0"/>
                <a:cs typeface="Times New Roman" panose="02020603050405020304" pitchFamily="18" charset="0"/>
              </a:rPr>
            </a:br>
            <a:r>
              <a:rPr lang="en-US" sz="1500" dirty="0">
                <a:latin typeface="Consolas" panose="020B0609020204030204" pitchFamily="49" charset="0"/>
                <a:ea typeface="Calibri" panose="020F0502020204030204" pitchFamily="34" charset="0"/>
                <a:cs typeface="Times New Roman" panose="02020603050405020304" pitchFamily="18" charset="0"/>
              </a:rPr>
              <a:t>  </a:t>
            </a:r>
            <a:r>
              <a:rPr lang="en-US" sz="1500" dirty="0" err="1">
                <a:latin typeface="Consolas" panose="020B0609020204030204" pitchFamily="49" charset="0"/>
                <a:ea typeface="Calibri" panose="020F0502020204030204" pitchFamily="34" charset="0"/>
                <a:cs typeface="Times New Roman" panose="02020603050405020304" pitchFamily="18" charset="0"/>
              </a:rPr>
              <a:t>train_text</a:t>
            </a:r>
            <a:r>
              <a:rPr lang="en-US" sz="1500" dirty="0">
                <a:latin typeface="Consolas" panose="020B0609020204030204" pitchFamily="49" charset="0"/>
                <a:ea typeface="Calibri" panose="020F0502020204030204" pitchFamily="34" charset="0"/>
                <a:cs typeface="Times New Roman" panose="02020603050405020304" pitchFamily="18" charset="0"/>
              </a:rPr>
              <a:t> = </a:t>
            </a:r>
            <a:r>
              <a:rPr lang="en-US" sz="1500" dirty="0" err="1">
                <a:latin typeface="Consolas" panose="020B0609020204030204" pitchFamily="49" charset="0"/>
                <a:ea typeface="Calibri" panose="020F0502020204030204" pitchFamily="34" charset="0"/>
                <a:cs typeface="Times New Roman" panose="02020603050405020304" pitchFamily="18" charset="0"/>
              </a:rPr>
              <a:t>np.asarray</a:t>
            </a:r>
            <a:r>
              <a:rPr lang="en-US" sz="1500" dirty="0">
                <a:latin typeface="Consolas" panose="020B0609020204030204" pitchFamily="49" charset="0"/>
                <a:ea typeface="Calibri" panose="020F0502020204030204" pitchFamily="34" charset="0"/>
                <a:cs typeface="Times New Roman" panose="02020603050405020304" pitchFamily="18" charset="0"/>
              </a:rPr>
              <a:t>(</a:t>
            </a:r>
            <a:r>
              <a:rPr lang="en-US" sz="1500" dirty="0" err="1">
                <a:latin typeface="Consolas" panose="020B0609020204030204" pitchFamily="49" charset="0"/>
                <a:ea typeface="Calibri" panose="020F0502020204030204" pitchFamily="34" charset="0"/>
                <a:cs typeface="Times New Roman" panose="02020603050405020304" pitchFamily="18" charset="0"/>
              </a:rPr>
              <a:t>data.iloc</a:t>
            </a:r>
            <a:r>
              <a:rPr lang="en-US" sz="1500" dirty="0">
                <a:latin typeface="Consolas" panose="020B0609020204030204" pitchFamily="49" charset="0"/>
                <a:ea typeface="Calibri" panose="020F0502020204030204" pitchFamily="34" charset="0"/>
                <a:cs typeface="Times New Roman" panose="02020603050405020304" pitchFamily="18" charset="0"/>
              </a:rPr>
              <a:t>[</a:t>
            </a:r>
            <a:r>
              <a:rPr lang="en-US" sz="1500" dirty="0" err="1">
                <a:latin typeface="Consolas" panose="020B0609020204030204" pitchFamily="49" charset="0"/>
                <a:ea typeface="Calibri" panose="020F0502020204030204" pitchFamily="34" charset="0"/>
                <a:cs typeface="Times New Roman" panose="02020603050405020304" pitchFamily="18" charset="0"/>
              </a:rPr>
              <a:t>train_indices</a:t>
            </a:r>
            <a:r>
              <a:rPr lang="en-US" sz="1500" dirty="0">
                <a:latin typeface="Consolas" panose="020B0609020204030204" pitchFamily="49" charset="0"/>
                <a:ea typeface="Calibri" panose="020F0502020204030204" pitchFamily="34" charset="0"/>
                <a:cs typeface="Times New Roman" panose="02020603050405020304" pitchFamily="18" charset="0"/>
              </a:rPr>
              <a:t>][</a:t>
            </a:r>
            <a:r>
              <a:rPr lang="en-US" sz="15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'text'</a:t>
            </a:r>
            <a:r>
              <a:rPr lang="en-US" sz="1500" dirty="0">
                <a:latin typeface="Consolas" panose="020B0609020204030204" pitchFamily="49" charset="0"/>
                <a:ea typeface="Calibri" panose="020F0502020204030204" pitchFamily="34" charset="0"/>
                <a:cs typeface="Times New Roman" panose="02020603050405020304" pitchFamily="18" charset="0"/>
              </a:rPr>
              <a:t>])</a:t>
            </a:r>
            <a:br>
              <a:rPr lang="en-US" sz="1500" dirty="0">
                <a:latin typeface="Calibri" panose="020F0502020204030204" pitchFamily="34" charset="0"/>
                <a:ea typeface="Calibri" panose="020F0502020204030204" pitchFamily="34" charset="0"/>
                <a:cs typeface="Times New Roman" panose="02020603050405020304" pitchFamily="18" charset="0"/>
              </a:rPr>
            </a:br>
            <a:r>
              <a:rPr lang="en-US" sz="1500" dirty="0">
                <a:latin typeface="Consolas" panose="020B0609020204030204" pitchFamily="49" charset="0"/>
                <a:ea typeface="Calibri" panose="020F0502020204030204" pitchFamily="34" charset="0"/>
                <a:cs typeface="Times New Roman" panose="02020603050405020304" pitchFamily="18" charset="0"/>
              </a:rPr>
              <a:t>  </a:t>
            </a:r>
            <a:r>
              <a:rPr lang="en-US" sz="1500" dirty="0" err="1">
                <a:latin typeface="Consolas" panose="020B0609020204030204" pitchFamily="49" charset="0"/>
                <a:ea typeface="Calibri" panose="020F0502020204030204" pitchFamily="34" charset="0"/>
                <a:cs typeface="Times New Roman" panose="02020603050405020304" pitchFamily="18" charset="0"/>
              </a:rPr>
              <a:t>train_y</a:t>
            </a:r>
            <a:r>
              <a:rPr lang="en-US" sz="1500" dirty="0">
                <a:latin typeface="Consolas" panose="020B0609020204030204" pitchFamily="49" charset="0"/>
                <a:ea typeface="Calibri" panose="020F0502020204030204" pitchFamily="34" charset="0"/>
                <a:cs typeface="Times New Roman" panose="02020603050405020304" pitchFamily="18" charset="0"/>
              </a:rPr>
              <a:t>    = </a:t>
            </a:r>
            <a:r>
              <a:rPr lang="en-US" sz="1500" dirty="0" err="1">
                <a:latin typeface="Consolas" panose="020B0609020204030204" pitchFamily="49" charset="0"/>
                <a:ea typeface="Calibri" panose="020F0502020204030204" pitchFamily="34" charset="0"/>
                <a:cs typeface="Times New Roman" panose="02020603050405020304" pitchFamily="18" charset="0"/>
              </a:rPr>
              <a:t>np.asarray</a:t>
            </a:r>
            <a:r>
              <a:rPr lang="en-US" sz="1500" dirty="0">
                <a:latin typeface="Consolas" panose="020B0609020204030204" pitchFamily="49" charset="0"/>
                <a:ea typeface="Calibri" panose="020F0502020204030204" pitchFamily="34" charset="0"/>
                <a:cs typeface="Times New Roman" panose="02020603050405020304" pitchFamily="18" charset="0"/>
              </a:rPr>
              <a:t>(</a:t>
            </a:r>
            <a:r>
              <a:rPr lang="en-US" sz="1500" dirty="0" err="1">
                <a:latin typeface="Consolas" panose="020B0609020204030204" pitchFamily="49" charset="0"/>
                <a:ea typeface="Calibri" panose="020F0502020204030204" pitchFamily="34" charset="0"/>
                <a:cs typeface="Times New Roman" panose="02020603050405020304" pitchFamily="18" charset="0"/>
              </a:rPr>
              <a:t>data.iloc</a:t>
            </a:r>
            <a:r>
              <a:rPr lang="en-US" sz="1500" dirty="0">
                <a:latin typeface="Consolas" panose="020B0609020204030204" pitchFamily="49" charset="0"/>
                <a:ea typeface="Calibri" panose="020F0502020204030204" pitchFamily="34" charset="0"/>
                <a:cs typeface="Times New Roman" panose="02020603050405020304" pitchFamily="18" charset="0"/>
              </a:rPr>
              <a:t>[</a:t>
            </a:r>
            <a:r>
              <a:rPr lang="en-US" sz="1500" dirty="0" err="1">
                <a:latin typeface="Consolas" panose="020B0609020204030204" pitchFamily="49" charset="0"/>
                <a:ea typeface="Calibri" panose="020F0502020204030204" pitchFamily="34" charset="0"/>
                <a:cs typeface="Times New Roman" panose="02020603050405020304" pitchFamily="18" charset="0"/>
              </a:rPr>
              <a:t>train_indices</a:t>
            </a:r>
            <a:r>
              <a:rPr lang="en-US" sz="1500" dirty="0">
                <a:latin typeface="Consolas" panose="020B0609020204030204" pitchFamily="49" charset="0"/>
                <a:ea typeface="Calibri" panose="020F0502020204030204" pitchFamily="34" charset="0"/>
                <a:cs typeface="Times New Roman" panose="02020603050405020304" pitchFamily="18" charset="0"/>
              </a:rPr>
              <a:t>][</a:t>
            </a:r>
            <a:r>
              <a:rPr lang="en-US" sz="15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'class'</a:t>
            </a:r>
            <a:r>
              <a:rPr lang="en-US" sz="1500" dirty="0">
                <a:latin typeface="Consolas" panose="020B0609020204030204" pitchFamily="49" charset="0"/>
                <a:ea typeface="Calibri" panose="020F0502020204030204" pitchFamily="34" charset="0"/>
                <a:cs typeface="Times New Roman" panose="02020603050405020304" pitchFamily="18" charset="0"/>
              </a:rPr>
              <a:t>])</a:t>
            </a:r>
            <a:br>
              <a:rPr lang="en-US" sz="1500" dirty="0">
                <a:latin typeface="Calibri" panose="020F0502020204030204" pitchFamily="34" charset="0"/>
                <a:ea typeface="Calibri" panose="020F0502020204030204" pitchFamily="34" charset="0"/>
                <a:cs typeface="Times New Roman" panose="02020603050405020304" pitchFamily="18" charset="0"/>
              </a:rPr>
            </a:br>
            <a:br>
              <a:rPr lang="en-US" sz="1500" dirty="0">
                <a:latin typeface="Calibri" panose="020F0502020204030204" pitchFamily="34" charset="0"/>
                <a:ea typeface="Calibri" panose="020F0502020204030204" pitchFamily="34" charset="0"/>
                <a:cs typeface="Times New Roman" panose="02020603050405020304" pitchFamily="18" charset="0"/>
              </a:rPr>
            </a:br>
            <a:r>
              <a:rPr lang="en-US" sz="1500" dirty="0">
                <a:latin typeface="Consolas" panose="020B0609020204030204" pitchFamily="49" charset="0"/>
                <a:ea typeface="Calibri" panose="020F0502020204030204" pitchFamily="34" charset="0"/>
                <a:cs typeface="Times New Roman" panose="02020603050405020304" pitchFamily="18" charset="0"/>
              </a:rPr>
              <a:t>  </a:t>
            </a:r>
            <a:r>
              <a:rPr lang="en-US" sz="1500" dirty="0" err="1">
                <a:latin typeface="Consolas" panose="020B0609020204030204" pitchFamily="49" charset="0"/>
                <a:ea typeface="Calibri" panose="020F0502020204030204" pitchFamily="34" charset="0"/>
                <a:cs typeface="Times New Roman" panose="02020603050405020304" pitchFamily="18" charset="0"/>
              </a:rPr>
              <a:t>test_text</a:t>
            </a:r>
            <a:r>
              <a:rPr lang="en-US" sz="1500" dirty="0">
                <a:latin typeface="Consolas" panose="020B0609020204030204" pitchFamily="49" charset="0"/>
                <a:ea typeface="Calibri" panose="020F0502020204030204" pitchFamily="34" charset="0"/>
                <a:cs typeface="Times New Roman" panose="02020603050405020304" pitchFamily="18" charset="0"/>
              </a:rPr>
              <a:t>  = </a:t>
            </a:r>
            <a:r>
              <a:rPr lang="en-US" sz="1500" dirty="0" err="1">
                <a:latin typeface="Consolas" panose="020B0609020204030204" pitchFamily="49" charset="0"/>
                <a:ea typeface="Calibri" panose="020F0502020204030204" pitchFamily="34" charset="0"/>
                <a:cs typeface="Times New Roman" panose="02020603050405020304" pitchFamily="18" charset="0"/>
              </a:rPr>
              <a:t>np.asarray</a:t>
            </a:r>
            <a:r>
              <a:rPr lang="en-US" sz="1500" dirty="0">
                <a:latin typeface="Consolas" panose="020B0609020204030204" pitchFamily="49" charset="0"/>
                <a:ea typeface="Calibri" panose="020F0502020204030204" pitchFamily="34" charset="0"/>
                <a:cs typeface="Times New Roman" panose="02020603050405020304" pitchFamily="18" charset="0"/>
              </a:rPr>
              <a:t>(</a:t>
            </a:r>
            <a:r>
              <a:rPr lang="en-US" sz="1500" dirty="0" err="1">
                <a:latin typeface="Consolas" panose="020B0609020204030204" pitchFamily="49" charset="0"/>
                <a:ea typeface="Calibri" panose="020F0502020204030204" pitchFamily="34" charset="0"/>
                <a:cs typeface="Times New Roman" panose="02020603050405020304" pitchFamily="18" charset="0"/>
              </a:rPr>
              <a:t>data.iloc</a:t>
            </a:r>
            <a:r>
              <a:rPr lang="en-US" sz="1500" dirty="0">
                <a:latin typeface="Consolas" panose="020B0609020204030204" pitchFamily="49" charset="0"/>
                <a:ea typeface="Calibri" panose="020F0502020204030204" pitchFamily="34" charset="0"/>
                <a:cs typeface="Times New Roman" panose="02020603050405020304" pitchFamily="18" charset="0"/>
              </a:rPr>
              <a:t>[</a:t>
            </a:r>
            <a:r>
              <a:rPr lang="en-US" sz="1500" dirty="0" err="1">
                <a:latin typeface="Consolas" panose="020B0609020204030204" pitchFamily="49" charset="0"/>
                <a:ea typeface="Calibri" panose="020F0502020204030204" pitchFamily="34" charset="0"/>
                <a:cs typeface="Times New Roman" panose="02020603050405020304" pitchFamily="18" charset="0"/>
              </a:rPr>
              <a:t>test_indices</a:t>
            </a:r>
            <a:r>
              <a:rPr lang="en-US" sz="1500" dirty="0">
                <a:latin typeface="Consolas" panose="020B0609020204030204" pitchFamily="49" charset="0"/>
                <a:ea typeface="Calibri" panose="020F0502020204030204" pitchFamily="34" charset="0"/>
                <a:cs typeface="Times New Roman" panose="02020603050405020304" pitchFamily="18" charset="0"/>
              </a:rPr>
              <a:t>][</a:t>
            </a:r>
            <a:r>
              <a:rPr lang="en-US" sz="15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'text'</a:t>
            </a:r>
            <a:r>
              <a:rPr lang="en-US" sz="1500" dirty="0">
                <a:latin typeface="Consolas" panose="020B0609020204030204" pitchFamily="49" charset="0"/>
                <a:ea typeface="Calibri" panose="020F0502020204030204" pitchFamily="34" charset="0"/>
                <a:cs typeface="Times New Roman" panose="02020603050405020304" pitchFamily="18" charset="0"/>
              </a:rPr>
              <a:t>])</a:t>
            </a:r>
            <a:br>
              <a:rPr lang="en-US" sz="1500" dirty="0">
                <a:latin typeface="Calibri" panose="020F0502020204030204" pitchFamily="34" charset="0"/>
                <a:ea typeface="Calibri" panose="020F0502020204030204" pitchFamily="34" charset="0"/>
                <a:cs typeface="Times New Roman" panose="02020603050405020304" pitchFamily="18" charset="0"/>
              </a:rPr>
            </a:br>
            <a:r>
              <a:rPr lang="en-US" sz="1500" dirty="0">
                <a:latin typeface="Consolas" panose="020B0609020204030204" pitchFamily="49" charset="0"/>
                <a:ea typeface="Calibri" panose="020F0502020204030204" pitchFamily="34" charset="0"/>
                <a:cs typeface="Times New Roman" panose="02020603050405020304" pitchFamily="18" charset="0"/>
              </a:rPr>
              <a:t>  </a:t>
            </a:r>
            <a:r>
              <a:rPr lang="en-US" sz="1500" dirty="0" err="1">
                <a:latin typeface="Consolas" panose="020B0609020204030204" pitchFamily="49" charset="0"/>
                <a:ea typeface="Calibri" panose="020F0502020204030204" pitchFamily="34" charset="0"/>
                <a:cs typeface="Times New Roman" panose="02020603050405020304" pitchFamily="18" charset="0"/>
              </a:rPr>
              <a:t>test_y</a:t>
            </a:r>
            <a:r>
              <a:rPr lang="en-US" sz="1500" dirty="0">
                <a:latin typeface="Consolas" panose="020B0609020204030204" pitchFamily="49" charset="0"/>
                <a:ea typeface="Calibri" panose="020F0502020204030204" pitchFamily="34" charset="0"/>
                <a:cs typeface="Times New Roman" panose="02020603050405020304" pitchFamily="18" charset="0"/>
              </a:rPr>
              <a:t>     = </a:t>
            </a:r>
            <a:r>
              <a:rPr lang="en-US" sz="1500" dirty="0" err="1">
                <a:latin typeface="Consolas" panose="020B0609020204030204" pitchFamily="49" charset="0"/>
                <a:ea typeface="Calibri" panose="020F0502020204030204" pitchFamily="34" charset="0"/>
                <a:cs typeface="Times New Roman" panose="02020603050405020304" pitchFamily="18" charset="0"/>
              </a:rPr>
              <a:t>np.asarray</a:t>
            </a:r>
            <a:r>
              <a:rPr lang="en-US" sz="1500" dirty="0">
                <a:latin typeface="Consolas" panose="020B0609020204030204" pitchFamily="49" charset="0"/>
                <a:ea typeface="Calibri" panose="020F0502020204030204" pitchFamily="34" charset="0"/>
                <a:cs typeface="Times New Roman" panose="02020603050405020304" pitchFamily="18" charset="0"/>
              </a:rPr>
              <a:t>(</a:t>
            </a:r>
            <a:r>
              <a:rPr lang="en-US" sz="1500" dirty="0" err="1">
                <a:latin typeface="Consolas" panose="020B0609020204030204" pitchFamily="49" charset="0"/>
                <a:ea typeface="Calibri" panose="020F0502020204030204" pitchFamily="34" charset="0"/>
                <a:cs typeface="Times New Roman" panose="02020603050405020304" pitchFamily="18" charset="0"/>
              </a:rPr>
              <a:t>data.iloc</a:t>
            </a:r>
            <a:r>
              <a:rPr lang="en-US" sz="1500" dirty="0">
                <a:latin typeface="Consolas" panose="020B0609020204030204" pitchFamily="49" charset="0"/>
                <a:ea typeface="Calibri" panose="020F0502020204030204" pitchFamily="34" charset="0"/>
                <a:cs typeface="Times New Roman" panose="02020603050405020304" pitchFamily="18" charset="0"/>
              </a:rPr>
              <a:t>[</a:t>
            </a:r>
            <a:r>
              <a:rPr lang="en-US" sz="1500" dirty="0" err="1">
                <a:latin typeface="Consolas" panose="020B0609020204030204" pitchFamily="49" charset="0"/>
                <a:ea typeface="Calibri" panose="020F0502020204030204" pitchFamily="34" charset="0"/>
                <a:cs typeface="Times New Roman" panose="02020603050405020304" pitchFamily="18" charset="0"/>
              </a:rPr>
              <a:t>test_indices</a:t>
            </a:r>
            <a:r>
              <a:rPr lang="en-US" sz="1500" dirty="0">
                <a:latin typeface="Consolas" panose="020B0609020204030204" pitchFamily="49" charset="0"/>
                <a:ea typeface="Calibri" panose="020F0502020204030204" pitchFamily="34" charset="0"/>
                <a:cs typeface="Times New Roman" panose="02020603050405020304" pitchFamily="18" charset="0"/>
              </a:rPr>
              <a:t>][</a:t>
            </a:r>
            <a:r>
              <a:rPr lang="en-US" sz="15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'class'</a:t>
            </a:r>
            <a:r>
              <a:rPr lang="en-US" sz="1500" dirty="0">
                <a:latin typeface="Consolas" panose="020B0609020204030204" pitchFamily="49" charset="0"/>
                <a:ea typeface="Calibri" panose="020F0502020204030204" pitchFamily="34" charset="0"/>
                <a:cs typeface="Times New Roman" panose="02020603050405020304" pitchFamily="18" charset="0"/>
              </a:rPr>
              <a:t>])</a:t>
            </a:r>
            <a:br>
              <a:rPr lang="en-US" sz="1500" dirty="0">
                <a:latin typeface="Calibri" panose="020F0502020204030204" pitchFamily="34" charset="0"/>
                <a:ea typeface="Calibri" panose="020F0502020204030204" pitchFamily="34" charset="0"/>
                <a:cs typeface="Times New Roman" panose="02020603050405020304" pitchFamily="18" charset="0"/>
              </a:rPr>
            </a:br>
            <a:br>
              <a:rPr lang="en-US" sz="1500" dirty="0">
                <a:latin typeface="Calibri" panose="020F0502020204030204" pitchFamily="34" charset="0"/>
                <a:ea typeface="Calibri" panose="020F0502020204030204" pitchFamily="34" charset="0"/>
                <a:cs typeface="Times New Roman" panose="02020603050405020304" pitchFamily="18" charset="0"/>
              </a:rPr>
            </a:br>
            <a:r>
              <a:rPr lang="en-US" sz="1500" dirty="0">
                <a:latin typeface="Consolas" panose="020B0609020204030204" pitchFamily="49" charset="0"/>
                <a:ea typeface="Calibri" panose="020F0502020204030204" pitchFamily="34" charset="0"/>
                <a:cs typeface="Times New Roman" panose="02020603050405020304" pitchFamily="18" charset="0"/>
              </a:rPr>
              <a:t>  </a:t>
            </a:r>
            <a:r>
              <a:rPr lang="en-US" sz="1500" dirty="0" err="1">
                <a:latin typeface="Consolas" panose="020B0609020204030204" pitchFamily="49" charset="0"/>
                <a:ea typeface="Calibri" panose="020F0502020204030204" pitchFamily="34" charset="0"/>
                <a:cs typeface="Times New Roman" panose="02020603050405020304" pitchFamily="18" charset="0"/>
              </a:rPr>
              <a:t>pipeline.fit</a:t>
            </a:r>
            <a:r>
              <a:rPr lang="en-US" sz="1500" dirty="0">
                <a:latin typeface="Consolas" panose="020B0609020204030204" pitchFamily="49" charset="0"/>
                <a:ea typeface="Calibri" panose="020F0502020204030204" pitchFamily="34" charset="0"/>
                <a:cs typeface="Times New Roman" panose="02020603050405020304" pitchFamily="18" charset="0"/>
              </a:rPr>
              <a:t>(</a:t>
            </a:r>
            <a:r>
              <a:rPr lang="en-US" sz="1500" dirty="0" err="1">
                <a:latin typeface="Consolas" panose="020B0609020204030204" pitchFamily="49" charset="0"/>
                <a:ea typeface="Calibri" panose="020F0502020204030204" pitchFamily="34" charset="0"/>
                <a:cs typeface="Times New Roman" panose="02020603050405020304" pitchFamily="18" charset="0"/>
              </a:rPr>
              <a:t>train_text</a:t>
            </a:r>
            <a:r>
              <a:rPr lang="en-US" sz="1500" dirty="0">
                <a:latin typeface="Consolas" panose="020B0609020204030204" pitchFamily="49" charset="0"/>
                <a:ea typeface="Calibri" panose="020F0502020204030204" pitchFamily="34" charset="0"/>
                <a:cs typeface="Times New Roman" panose="02020603050405020304" pitchFamily="18" charset="0"/>
              </a:rPr>
              <a:t>, </a:t>
            </a:r>
            <a:r>
              <a:rPr lang="en-US" sz="1500" dirty="0" err="1">
                <a:latin typeface="Consolas" panose="020B0609020204030204" pitchFamily="49" charset="0"/>
                <a:ea typeface="Calibri" panose="020F0502020204030204" pitchFamily="34" charset="0"/>
                <a:cs typeface="Times New Roman" panose="02020603050405020304" pitchFamily="18" charset="0"/>
              </a:rPr>
              <a:t>train_y</a:t>
            </a:r>
            <a:r>
              <a:rPr lang="en-US" sz="1500" dirty="0">
                <a:latin typeface="Consolas" panose="020B0609020204030204" pitchFamily="49" charset="0"/>
                <a:ea typeface="Calibri" panose="020F0502020204030204" pitchFamily="34" charset="0"/>
                <a:cs typeface="Times New Roman" panose="02020603050405020304" pitchFamily="18" charset="0"/>
              </a:rPr>
              <a:t>)</a:t>
            </a:r>
            <a:br>
              <a:rPr lang="en-US" sz="1500" dirty="0">
                <a:latin typeface="Calibri" panose="020F0502020204030204" pitchFamily="34" charset="0"/>
                <a:ea typeface="Calibri" panose="020F0502020204030204" pitchFamily="34" charset="0"/>
                <a:cs typeface="Times New Roman" panose="02020603050405020304" pitchFamily="18" charset="0"/>
              </a:rPr>
            </a:br>
            <a:r>
              <a:rPr lang="en-US" sz="1500" dirty="0">
                <a:latin typeface="Consolas" panose="020B0609020204030204" pitchFamily="49" charset="0"/>
                <a:ea typeface="Calibri" panose="020F0502020204030204" pitchFamily="34" charset="0"/>
                <a:cs typeface="Times New Roman" panose="02020603050405020304" pitchFamily="18" charset="0"/>
              </a:rPr>
              <a:t>  score = </a:t>
            </a:r>
            <a:r>
              <a:rPr lang="en-US" sz="1500" dirty="0" err="1">
                <a:latin typeface="Consolas" panose="020B0609020204030204" pitchFamily="49" charset="0"/>
                <a:ea typeface="Calibri" panose="020F0502020204030204" pitchFamily="34" charset="0"/>
                <a:cs typeface="Times New Roman" panose="02020603050405020304" pitchFamily="18" charset="0"/>
              </a:rPr>
              <a:t>pipeline.score</a:t>
            </a:r>
            <a:r>
              <a:rPr lang="en-US" sz="1500" dirty="0">
                <a:latin typeface="Consolas" panose="020B0609020204030204" pitchFamily="49" charset="0"/>
                <a:ea typeface="Calibri" panose="020F0502020204030204" pitchFamily="34" charset="0"/>
                <a:cs typeface="Times New Roman" panose="02020603050405020304" pitchFamily="18" charset="0"/>
              </a:rPr>
              <a:t>(</a:t>
            </a:r>
            <a:r>
              <a:rPr lang="en-US" sz="1500" dirty="0" err="1">
                <a:latin typeface="Consolas" panose="020B0609020204030204" pitchFamily="49" charset="0"/>
                <a:ea typeface="Calibri" panose="020F0502020204030204" pitchFamily="34" charset="0"/>
                <a:cs typeface="Times New Roman" panose="02020603050405020304" pitchFamily="18" charset="0"/>
              </a:rPr>
              <a:t>test_text</a:t>
            </a:r>
            <a:r>
              <a:rPr lang="en-US" sz="1500" dirty="0">
                <a:latin typeface="Consolas" panose="020B0609020204030204" pitchFamily="49" charset="0"/>
                <a:ea typeface="Calibri" panose="020F0502020204030204" pitchFamily="34" charset="0"/>
                <a:cs typeface="Times New Roman" panose="02020603050405020304" pitchFamily="18" charset="0"/>
              </a:rPr>
              <a:t>, </a:t>
            </a:r>
            <a:r>
              <a:rPr lang="en-US" sz="1500" dirty="0" err="1">
                <a:latin typeface="Consolas" panose="020B0609020204030204" pitchFamily="49" charset="0"/>
                <a:ea typeface="Calibri" panose="020F0502020204030204" pitchFamily="34" charset="0"/>
                <a:cs typeface="Times New Roman" panose="02020603050405020304" pitchFamily="18" charset="0"/>
              </a:rPr>
              <a:t>test_y</a:t>
            </a:r>
            <a:r>
              <a:rPr lang="en-US" sz="1500" dirty="0">
                <a:latin typeface="Consolas" panose="020B0609020204030204" pitchFamily="49" charset="0"/>
                <a:ea typeface="Calibri" panose="020F0502020204030204" pitchFamily="34" charset="0"/>
                <a:cs typeface="Times New Roman" panose="02020603050405020304" pitchFamily="18" charset="0"/>
              </a:rPr>
              <a:t>)</a:t>
            </a:r>
            <a:br>
              <a:rPr lang="en-US" sz="1500" dirty="0">
                <a:latin typeface="Calibri" panose="020F0502020204030204" pitchFamily="34" charset="0"/>
                <a:ea typeface="Calibri" panose="020F0502020204030204" pitchFamily="34" charset="0"/>
                <a:cs typeface="Times New Roman" panose="02020603050405020304" pitchFamily="18" charset="0"/>
              </a:rPr>
            </a:br>
            <a:r>
              <a:rPr lang="en-US" sz="1500" dirty="0">
                <a:latin typeface="Consolas" panose="020B0609020204030204" pitchFamily="49" charset="0"/>
                <a:ea typeface="Calibri" panose="020F0502020204030204" pitchFamily="34" charset="0"/>
                <a:cs typeface="Times New Roman" panose="02020603050405020304" pitchFamily="18" charset="0"/>
              </a:rPr>
              <a:t>  </a:t>
            </a:r>
            <a:r>
              <a:rPr lang="en-US" sz="1500" dirty="0" err="1">
                <a:latin typeface="Consolas" panose="020B0609020204030204" pitchFamily="49" charset="0"/>
                <a:ea typeface="Calibri" panose="020F0502020204030204" pitchFamily="34" charset="0"/>
                <a:cs typeface="Times New Roman" panose="02020603050405020304" pitchFamily="18" charset="0"/>
              </a:rPr>
              <a:t>scores.append</a:t>
            </a:r>
            <a:r>
              <a:rPr lang="en-US" sz="1500" dirty="0">
                <a:latin typeface="Consolas" panose="020B0609020204030204" pitchFamily="49" charset="0"/>
                <a:ea typeface="Calibri" panose="020F0502020204030204" pitchFamily="34" charset="0"/>
                <a:cs typeface="Times New Roman" panose="02020603050405020304" pitchFamily="18" charset="0"/>
              </a:rPr>
              <a:t>(score)</a:t>
            </a:r>
            <a:br>
              <a:rPr lang="en-US" sz="1500" dirty="0">
                <a:latin typeface="Calibri" panose="020F0502020204030204" pitchFamily="34" charset="0"/>
                <a:ea typeface="Calibri" panose="020F0502020204030204" pitchFamily="34" charset="0"/>
                <a:cs typeface="Times New Roman" panose="02020603050405020304" pitchFamily="18" charset="0"/>
              </a:rPr>
            </a:br>
            <a:br>
              <a:rPr lang="en-US" sz="1500" dirty="0">
                <a:latin typeface="Calibri" panose="020F0502020204030204" pitchFamily="34" charset="0"/>
                <a:ea typeface="Calibri" panose="020F0502020204030204" pitchFamily="34" charset="0"/>
                <a:cs typeface="Times New Roman" panose="02020603050405020304" pitchFamily="18" charset="0"/>
              </a:rPr>
            </a:br>
            <a:r>
              <a:rPr lang="en-US" sz="1500" dirty="0">
                <a:latin typeface="Consolas" panose="020B0609020204030204" pitchFamily="49" charset="0"/>
                <a:ea typeface="Calibri" panose="020F0502020204030204" pitchFamily="34" charset="0"/>
                <a:cs typeface="Times New Roman" panose="02020603050405020304" pitchFamily="18" charset="0"/>
              </a:rPr>
              <a:t>score = </a:t>
            </a:r>
            <a:r>
              <a:rPr lang="en-US" sz="1500" dirty="0">
                <a:solidFill>
                  <a:srgbClr val="902000"/>
                </a:solidFill>
                <a:latin typeface="Consolas" panose="020B0609020204030204" pitchFamily="49" charset="0"/>
                <a:ea typeface="Calibri" panose="020F0502020204030204" pitchFamily="34" charset="0"/>
                <a:cs typeface="Times New Roman" panose="02020603050405020304" pitchFamily="18" charset="0"/>
              </a:rPr>
              <a:t>sum</a:t>
            </a:r>
            <a:r>
              <a:rPr lang="en-US" sz="1500" dirty="0">
                <a:latin typeface="Consolas" panose="020B0609020204030204" pitchFamily="49" charset="0"/>
                <a:ea typeface="Calibri" panose="020F0502020204030204" pitchFamily="34" charset="0"/>
                <a:cs typeface="Times New Roman" panose="02020603050405020304" pitchFamily="18" charset="0"/>
              </a:rPr>
              <a:t>(scores) / </a:t>
            </a:r>
            <a:r>
              <a:rPr lang="en-US" sz="1500" dirty="0" err="1">
                <a:solidFill>
                  <a:srgbClr val="902000"/>
                </a:solidFill>
                <a:latin typeface="Consolas" panose="020B0609020204030204" pitchFamily="49" charset="0"/>
                <a:ea typeface="Calibri" panose="020F0502020204030204" pitchFamily="34" charset="0"/>
                <a:cs typeface="Times New Roman" panose="02020603050405020304" pitchFamily="18" charset="0"/>
              </a:rPr>
              <a:t>len</a:t>
            </a:r>
            <a:r>
              <a:rPr lang="en-US" sz="1500" dirty="0">
                <a:latin typeface="Consolas" panose="020B0609020204030204" pitchFamily="49" charset="0"/>
                <a:ea typeface="Calibri" panose="020F0502020204030204" pitchFamily="34" charset="0"/>
                <a:cs typeface="Times New Roman" panose="02020603050405020304" pitchFamily="18" charset="0"/>
              </a:rPr>
              <a:t>(scores)</a:t>
            </a:r>
            <a:endParaRPr lang="en-US" sz="1500" dirty="0"/>
          </a:p>
        </p:txBody>
      </p:sp>
    </p:spTree>
    <p:extLst>
      <p:ext uri="{BB962C8B-B14F-4D97-AF65-F5344CB8AC3E}">
        <p14:creationId xmlns:p14="http://schemas.microsoft.com/office/powerpoint/2010/main" val="2932475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0B9D4-02FD-4E4C-ABD4-F1AED36A4E81}"/>
              </a:ext>
            </a:extLst>
          </p:cNvPr>
          <p:cNvSpPr>
            <a:spLocks noGrp="1"/>
          </p:cNvSpPr>
          <p:nvPr>
            <p:ph type="title"/>
          </p:nvPr>
        </p:nvSpPr>
        <p:spPr/>
        <p:txBody>
          <a:bodyPr>
            <a:noAutofit/>
          </a:bodyPr>
          <a:lstStyle/>
          <a:p>
            <a:r>
              <a:rPr lang="en-US" sz="3600" dirty="0"/>
              <a:t>Evaluating Accuracy of K-Fold Cross Validation</a:t>
            </a:r>
          </a:p>
        </p:txBody>
      </p:sp>
      <p:sp>
        <p:nvSpPr>
          <p:cNvPr id="3" name="Content Placeholder 2">
            <a:extLst>
              <a:ext uri="{FF2B5EF4-FFF2-40B4-BE49-F238E27FC236}">
                <a16:creationId xmlns:a16="http://schemas.microsoft.com/office/drawing/2014/main" id="{B1FD69A4-9D4F-41AD-BE2A-F6B34F734713}"/>
              </a:ext>
            </a:extLst>
          </p:cNvPr>
          <p:cNvSpPr>
            <a:spLocks noGrp="1"/>
          </p:cNvSpPr>
          <p:nvPr>
            <p:ph idx="1"/>
          </p:nvPr>
        </p:nvSpPr>
        <p:spPr>
          <a:xfrm>
            <a:off x="1224249" y="2015732"/>
            <a:ext cx="10057934" cy="3619755"/>
          </a:xfrm>
        </p:spPr>
        <p:txBody>
          <a:bodyPr numCol="1">
            <a:normAutofit fontScale="85000" lnSpcReduction="20000"/>
          </a:bodyPr>
          <a:lstStyle/>
          <a:p>
            <a:pPr marL="0" marR="0" indent="0" latinLnBrk="1">
              <a:spcBef>
                <a:spcPts val="900"/>
              </a:spcBef>
              <a:spcAft>
                <a:spcPts val="900"/>
              </a:spcAft>
              <a:buNone/>
            </a:pPr>
            <a:r>
              <a:rPr lang="en-US" sz="2800" dirty="0">
                <a:latin typeface="Consolas" panose="020B0609020204030204" pitchFamily="49" charset="0"/>
                <a:ea typeface="Calibri" panose="020F0502020204030204" pitchFamily="34" charset="0"/>
                <a:cs typeface="Times New Roman" panose="02020603050405020304" pitchFamily="18" charset="0"/>
              </a:rPr>
              <a:t>score</a:t>
            </a:r>
          </a:p>
          <a:p>
            <a:pPr marL="0" marR="0" indent="0" latinLnBrk="1">
              <a:spcBef>
                <a:spcPts val="900"/>
              </a:spcBef>
              <a:spcAft>
                <a:spcPts val="900"/>
              </a:spcAft>
              <a:buNone/>
            </a:pPr>
            <a:r>
              <a:rPr lang="en-US" sz="2800" dirty="0">
                <a:latin typeface="Consolas" panose="020B0609020204030204" pitchFamily="49" charset="0"/>
                <a:ea typeface="Calibri" panose="020F0502020204030204" pitchFamily="34" charset="0"/>
                <a:cs typeface="Times New Roman" panose="02020603050405020304" pitchFamily="18" charset="0"/>
              </a:rPr>
              <a:t>0.94851247432078</a:t>
            </a:r>
          </a:p>
          <a:p>
            <a:pPr latinLnBrk="1">
              <a:spcBef>
                <a:spcPts val="900"/>
              </a:spcBef>
              <a:spcAft>
                <a:spcPts val="900"/>
              </a:spcAft>
            </a:pPr>
            <a:r>
              <a:rPr lang="en-US" sz="2800" dirty="0"/>
              <a:t>Score method in the k-fold cross validation calculates the mean accuracies of each fold which are then averaged together for a mean accuracy of the entire k-fold cross validation set.</a:t>
            </a:r>
          </a:p>
          <a:p>
            <a:pPr latinLnBrk="1">
              <a:spcBef>
                <a:spcPts val="900"/>
              </a:spcBef>
              <a:spcAft>
                <a:spcPts val="900"/>
              </a:spcAft>
            </a:pPr>
            <a:r>
              <a:rPr lang="en-US" sz="2800" dirty="0"/>
              <a:t>The calculated score indicates the train and test sets created from the k-fold cross validation are about 95% accurate overall.</a:t>
            </a:r>
          </a:p>
          <a:p>
            <a:endParaRPr lang="en-US" dirty="0"/>
          </a:p>
        </p:txBody>
      </p:sp>
    </p:spTree>
    <p:extLst>
      <p:ext uri="{BB962C8B-B14F-4D97-AF65-F5344CB8AC3E}">
        <p14:creationId xmlns:p14="http://schemas.microsoft.com/office/powerpoint/2010/main" val="4143215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F74AD-5BB0-451E-B23F-DFFA7E1BDB23}"/>
              </a:ext>
            </a:extLst>
          </p:cNvPr>
          <p:cNvSpPr>
            <a:spLocks noGrp="1"/>
          </p:cNvSpPr>
          <p:nvPr>
            <p:ph type="title"/>
          </p:nvPr>
        </p:nvSpPr>
        <p:spPr/>
        <p:txBody>
          <a:bodyPr>
            <a:normAutofit/>
          </a:bodyPr>
          <a:lstStyle/>
          <a:p>
            <a:r>
              <a:rPr lang="en-US" dirty="0"/>
              <a:t>train and test sets of the Corpus were converted into TF-IDF features</a:t>
            </a:r>
          </a:p>
        </p:txBody>
      </p:sp>
      <p:sp>
        <p:nvSpPr>
          <p:cNvPr id="3" name="Content Placeholder 2">
            <a:extLst>
              <a:ext uri="{FF2B5EF4-FFF2-40B4-BE49-F238E27FC236}">
                <a16:creationId xmlns:a16="http://schemas.microsoft.com/office/drawing/2014/main" id="{B7358FF9-207D-4FA8-8757-2C38F5C9F32C}"/>
              </a:ext>
            </a:extLst>
          </p:cNvPr>
          <p:cNvSpPr>
            <a:spLocks noGrp="1"/>
          </p:cNvSpPr>
          <p:nvPr>
            <p:ph idx="1"/>
          </p:nvPr>
        </p:nvSpPr>
        <p:spPr>
          <a:xfrm>
            <a:off x="1018993" y="2135002"/>
            <a:ext cx="10468445" cy="3450613"/>
          </a:xfrm>
        </p:spPr>
        <p:txBody>
          <a:bodyPr>
            <a:noAutofit/>
          </a:bodyPr>
          <a:lstStyle/>
          <a:p>
            <a:pPr marL="0" marR="0" indent="0" latinLnBrk="1">
              <a:spcBef>
                <a:spcPts val="900"/>
              </a:spcBef>
              <a:spcAft>
                <a:spcPts val="900"/>
              </a:spcAft>
              <a:buNone/>
            </a:pPr>
            <a:r>
              <a:rPr lang="en-US" sz="2200" i="1" dirty="0">
                <a:solidFill>
                  <a:srgbClr val="60A0B0"/>
                </a:solidFill>
                <a:latin typeface="Consolas" panose="020B0609020204030204" pitchFamily="49" charset="0"/>
                <a:ea typeface="Calibri" panose="020F0502020204030204" pitchFamily="34" charset="0"/>
                <a:cs typeface="Times New Roman" panose="02020603050405020304" pitchFamily="18" charset="0"/>
              </a:rPr>
              <a:t>#Using TF-IDF to extract features from the cleaned version of the reason data</a:t>
            </a:r>
            <a:br>
              <a:rPr lang="en-US" sz="2200" dirty="0">
                <a:latin typeface="Consolas" panose="020B0609020204030204" pitchFamily="49" charset="0"/>
                <a:ea typeface="Calibri" panose="020F0502020204030204" pitchFamily="34" charset="0"/>
                <a:cs typeface="Times New Roman" panose="02020603050405020304" pitchFamily="18" charset="0"/>
              </a:rPr>
            </a:br>
            <a:r>
              <a:rPr lang="en-US" sz="2200" dirty="0" err="1">
                <a:latin typeface="Consolas" panose="020B0609020204030204" pitchFamily="49" charset="0"/>
                <a:ea typeface="Calibri" panose="020F0502020204030204" pitchFamily="34" charset="0"/>
                <a:cs typeface="Times New Roman" panose="02020603050405020304" pitchFamily="18" charset="0"/>
              </a:rPr>
              <a:t>tfidf_vectorizer</a:t>
            </a:r>
            <a:r>
              <a:rPr lang="en-US" sz="2200" dirty="0">
                <a:latin typeface="Consolas" panose="020B0609020204030204" pitchFamily="49" charset="0"/>
                <a:ea typeface="Calibri" panose="020F0502020204030204" pitchFamily="34" charset="0"/>
                <a:cs typeface="Times New Roman" panose="02020603050405020304" pitchFamily="18" charset="0"/>
              </a:rPr>
              <a:t> = </a:t>
            </a:r>
            <a:r>
              <a:rPr lang="en-US" sz="2200" dirty="0" err="1">
                <a:latin typeface="Consolas" panose="020B0609020204030204" pitchFamily="49" charset="0"/>
                <a:ea typeface="Calibri" panose="020F0502020204030204" pitchFamily="34" charset="0"/>
                <a:cs typeface="Times New Roman" panose="02020603050405020304" pitchFamily="18" charset="0"/>
              </a:rPr>
              <a:t>TfidfVectorizer</a:t>
            </a:r>
            <a:r>
              <a:rPr lang="en-US" sz="2200" dirty="0">
                <a:latin typeface="Consolas" panose="020B0609020204030204" pitchFamily="49" charset="0"/>
                <a:ea typeface="Calibri" panose="020F0502020204030204" pitchFamily="34" charset="0"/>
                <a:cs typeface="Times New Roman" panose="02020603050405020304" pitchFamily="18" charset="0"/>
              </a:rPr>
              <a:t>(</a:t>
            </a:r>
            <a:r>
              <a:rPr lang="en-US" sz="2200" dirty="0" err="1">
                <a:latin typeface="Consolas" panose="020B0609020204030204" pitchFamily="49" charset="0"/>
                <a:ea typeface="Calibri" panose="020F0502020204030204" pitchFamily="34" charset="0"/>
                <a:cs typeface="Times New Roman" panose="02020603050405020304" pitchFamily="18" charset="0"/>
              </a:rPr>
              <a:t>max_df</a:t>
            </a:r>
            <a:r>
              <a:rPr lang="en-US" sz="2200" dirty="0">
                <a:latin typeface="Consolas" panose="020B0609020204030204" pitchFamily="49" charset="0"/>
                <a:ea typeface="Calibri" panose="020F0502020204030204" pitchFamily="34" charset="0"/>
                <a:cs typeface="Times New Roman" panose="02020603050405020304" pitchFamily="18" charset="0"/>
              </a:rPr>
              <a:t>=</a:t>
            </a:r>
            <a:r>
              <a:rPr lang="en-US" sz="2200" dirty="0">
                <a:solidFill>
                  <a:srgbClr val="40A070"/>
                </a:solidFill>
                <a:latin typeface="Consolas" panose="020B0609020204030204" pitchFamily="49" charset="0"/>
                <a:ea typeface="Calibri" panose="020F0502020204030204" pitchFamily="34" charset="0"/>
                <a:cs typeface="Times New Roman" panose="02020603050405020304" pitchFamily="18" charset="0"/>
              </a:rPr>
              <a:t>0.8</a:t>
            </a:r>
            <a:r>
              <a:rPr lang="en-US" sz="2200" dirty="0">
                <a:latin typeface="Consolas" panose="020B0609020204030204" pitchFamily="49" charset="0"/>
                <a:ea typeface="Calibri" panose="020F0502020204030204" pitchFamily="34" charset="0"/>
                <a:cs typeface="Times New Roman" panose="02020603050405020304" pitchFamily="18" charset="0"/>
              </a:rPr>
              <a:t>, </a:t>
            </a:r>
            <a:r>
              <a:rPr lang="en-US" sz="2200" dirty="0" err="1">
                <a:latin typeface="Consolas" panose="020B0609020204030204" pitchFamily="49" charset="0"/>
                <a:ea typeface="Calibri" panose="020F0502020204030204" pitchFamily="34" charset="0"/>
                <a:cs typeface="Times New Roman" panose="02020603050405020304" pitchFamily="18" charset="0"/>
              </a:rPr>
              <a:t>max_features</a:t>
            </a:r>
            <a:r>
              <a:rPr lang="en-US" sz="2200" dirty="0">
                <a:latin typeface="Consolas" panose="020B0609020204030204" pitchFamily="49" charset="0"/>
                <a:ea typeface="Calibri" panose="020F0502020204030204" pitchFamily="34" charset="0"/>
                <a:cs typeface="Times New Roman" panose="02020603050405020304" pitchFamily="18" charset="0"/>
              </a:rPr>
              <a:t>=</a:t>
            </a:r>
            <a:r>
              <a:rPr lang="en-US" sz="2200" dirty="0">
                <a:solidFill>
                  <a:srgbClr val="40A070"/>
                </a:solidFill>
                <a:latin typeface="Consolas" panose="020B0609020204030204" pitchFamily="49" charset="0"/>
                <a:ea typeface="Calibri" panose="020F0502020204030204" pitchFamily="34" charset="0"/>
                <a:cs typeface="Times New Roman" panose="02020603050405020304" pitchFamily="18" charset="0"/>
              </a:rPr>
              <a:t>10000</a:t>
            </a:r>
            <a:r>
              <a:rPr lang="en-US" sz="2200" dirty="0">
                <a:latin typeface="Consolas" panose="020B0609020204030204" pitchFamily="49" charset="0"/>
                <a:ea typeface="Calibri" panose="020F0502020204030204" pitchFamily="34" charset="0"/>
                <a:cs typeface="Times New Roman" panose="02020603050405020304" pitchFamily="18" charset="0"/>
              </a:rPr>
              <a:t>) </a:t>
            </a:r>
            <a:r>
              <a:rPr lang="en-US" sz="2200" i="1" dirty="0">
                <a:solidFill>
                  <a:srgbClr val="60A0B0"/>
                </a:solidFill>
                <a:latin typeface="Consolas" panose="020B0609020204030204" pitchFamily="49" charset="0"/>
                <a:ea typeface="Calibri" panose="020F0502020204030204" pitchFamily="34" charset="0"/>
                <a:cs typeface="Times New Roman" panose="02020603050405020304" pitchFamily="18" charset="0"/>
              </a:rPr>
              <a:t># set 10,000 most frequent words in the data as features</a:t>
            </a:r>
            <a:endParaRPr lang="en-US" sz="2200" dirty="0">
              <a:latin typeface="Consolas" panose="020B0609020204030204" pitchFamily="49" charset="0"/>
              <a:ea typeface="Calibri" panose="020F0502020204030204" pitchFamily="34" charset="0"/>
              <a:cs typeface="Times New Roman" panose="02020603050405020304" pitchFamily="18" charset="0"/>
            </a:endParaRPr>
          </a:p>
          <a:p>
            <a:pPr marL="0" indent="0">
              <a:buNone/>
            </a:pPr>
            <a:r>
              <a:rPr lang="en-US" sz="2200" i="1" dirty="0">
                <a:solidFill>
                  <a:srgbClr val="60A0B0"/>
                </a:solidFill>
                <a:latin typeface="Consolas" panose="020B0609020204030204" pitchFamily="49" charset="0"/>
                <a:ea typeface="Calibri" panose="020F0502020204030204" pitchFamily="34" charset="0"/>
                <a:cs typeface="Times New Roman" panose="02020603050405020304" pitchFamily="18" charset="0"/>
              </a:rPr>
              <a:t>#Create TF-IDF features</a:t>
            </a:r>
            <a:br>
              <a:rPr lang="en-US" sz="2200" dirty="0">
                <a:latin typeface="Calibri" panose="020F0502020204030204" pitchFamily="34" charset="0"/>
                <a:ea typeface="Calibri" panose="020F0502020204030204" pitchFamily="34" charset="0"/>
                <a:cs typeface="Times New Roman" panose="02020603050405020304" pitchFamily="18" charset="0"/>
              </a:rPr>
            </a:br>
            <a:r>
              <a:rPr lang="en-US" sz="2200" dirty="0" err="1">
                <a:latin typeface="Consolas" panose="020B0609020204030204" pitchFamily="49" charset="0"/>
                <a:ea typeface="Calibri" panose="020F0502020204030204" pitchFamily="34" charset="0"/>
                <a:cs typeface="Times New Roman" panose="02020603050405020304" pitchFamily="18" charset="0"/>
              </a:rPr>
              <a:t>xtrain_tfidf</a:t>
            </a:r>
            <a:r>
              <a:rPr lang="en-US" sz="2200" dirty="0">
                <a:latin typeface="Consolas" panose="020B0609020204030204" pitchFamily="49" charset="0"/>
                <a:ea typeface="Calibri" panose="020F0502020204030204" pitchFamily="34" charset="0"/>
                <a:cs typeface="Times New Roman" panose="02020603050405020304" pitchFamily="18" charset="0"/>
              </a:rPr>
              <a:t> = </a:t>
            </a:r>
            <a:r>
              <a:rPr lang="en-US" sz="2200" dirty="0" err="1">
                <a:latin typeface="Consolas" panose="020B0609020204030204" pitchFamily="49" charset="0"/>
                <a:ea typeface="Calibri" panose="020F0502020204030204" pitchFamily="34" charset="0"/>
                <a:cs typeface="Times New Roman" panose="02020603050405020304" pitchFamily="18" charset="0"/>
              </a:rPr>
              <a:t>tfidf_vectorizer.fit_transform</a:t>
            </a:r>
            <a:r>
              <a:rPr lang="en-US" sz="2200" dirty="0">
                <a:latin typeface="Consolas" panose="020B0609020204030204" pitchFamily="49" charset="0"/>
                <a:ea typeface="Calibri" panose="020F0502020204030204" pitchFamily="34" charset="0"/>
                <a:cs typeface="Times New Roman" panose="02020603050405020304" pitchFamily="18" charset="0"/>
              </a:rPr>
              <a:t>(</a:t>
            </a:r>
            <a:r>
              <a:rPr lang="en-US" sz="2200" dirty="0" err="1">
                <a:latin typeface="Consolas" panose="020B0609020204030204" pitchFamily="49" charset="0"/>
                <a:ea typeface="Calibri" panose="020F0502020204030204" pitchFamily="34" charset="0"/>
                <a:cs typeface="Times New Roman" panose="02020603050405020304" pitchFamily="18" charset="0"/>
              </a:rPr>
              <a:t>train_text</a:t>
            </a:r>
            <a:r>
              <a:rPr lang="en-US" sz="2200" dirty="0">
                <a:latin typeface="Consolas" panose="020B0609020204030204" pitchFamily="49" charset="0"/>
                <a:ea typeface="Calibri" panose="020F0502020204030204" pitchFamily="34" charset="0"/>
                <a:cs typeface="Times New Roman" panose="02020603050405020304" pitchFamily="18" charset="0"/>
              </a:rPr>
              <a:t>)</a:t>
            </a:r>
            <a:br>
              <a:rPr lang="en-US" sz="2200" dirty="0">
                <a:latin typeface="Calibri" panose="020F0502020204030204" pitchFamily="34" charset="0"/>
                <a:ea typeface="Calibri" panose="020F0502020204030204" pitchFamily="34" charset="0"/>
                <a:cs typeface="Times New Roman" panose="02020603050405020304" pitchFamily="18" charset="0"/>
              </a:rPr>
            </a:br>
            <a:r>
              <a:rPr lang="en-US" sz="2200" dirty="0" err="1">
                <a:latin typeface="Consolas" panose="020B0609020204030204" pitchFamily="49" charset="0"/>
                <a:ea typeface="Calibri" panose="020F0502020204030204" pitchFamily="34" charset="0"/>
                <a:cs typeface="Times New Roman" panose="02020603050405020304" pitchFamily="18" charset="0"/>
              </a:rPr>
              <a:t>xval_tfidf</a:t>
            </a:r>
            <a:r>
              <a:rPr lang="en-US" sz="2200" dirty="0">
                <a:latin typeface="Consolas" panose="020B0609020204030204" pitchFamily="49" charset="0"/>
                <a:ea typeface="Calibri" panose="020F0502020204030204" pitchFamily="34" charset="0"/>
                <a:cs typeface="Times New Roman" panose="02020603050405020304" pitchFamily="18" charset="0"/>
              </a:rPr>
              <a:t> = </a:t>
            </a:r>
            <a:r>
              <a:rPr lang="en-US" sz="2200" dirty="0" err="1">
                <a:latin typeface="Consolas" panose="020B0609020204030204" pitchFamily="49" charset="0"/>
                <a:ea typeface="Calibri" panose="020F0502020204030204" pitchFamily="34" charset="0"/>
                <a:cs typeface="Times New Roman" panose="02020603050405020304" pitchFamily="18" charset="0"/>
              </a:rPr>
              <a:t>tfidf_vectorizer.transform</a:t>
            </a:r>
            <a:r>
              <a:rPr lang="en-US" sz="2200" dirty="0">
                <a:latin typeface="Consolas" panose="020B0609020204030204" pitchFamily="49" charset="0"/>
                <a:ea typeface="Calibri" panose="020F0502020204030204" pitchFamily="34" charset="0"/>
                <a:cs typeface="Times New Roman" panose="02020603050405020304" pitchFamily="18" charset="0"/>
              </a:rPr>
              <a:t>(</a:t>
            </a:r>
            <a:r>
              <a:rPr lang="en-US" sz="2200" dirty="0" err="1">
                <a:latin typeface="Consolas" panose="020B0609020204030204" pitchFamily="49" charset="0"/>
                <a:ea typeface="Calibri" panose="020F0502020204030204" pitchFamily="34" charset="0"/>
                <a:cs typeface="Times New Roman" panose="02020603050405020304" pitchFamily="18" charset="0"/>
              </a:rPr>
              <a:t>test_text</a:t>
            </a:r>
            <a:r>
              <a:rPr lang="en-US" sz="2200" dirty="0">
                <a:latin typeface="Consolas" panose="020B0609020204030204" pitchFamily="49" charset="0"/>
                <a:ea typeface="Calibri" panose="020F0502020204030204" pitchFamily="34" charset="0"/>
                <a:cs typeface="Times New Roman" panose="02020603050405020304" pitchFamily="18" charset="0"/>
              </a:rPr>
              <a:t>)</a:t>
            </a:r>
            <a:endParaRPr lang="en-US" sz="2200" dirty="0"/>
          </a:p>
        </p:txBody>
      </p:sp>
    </p:spTree>
    <p:extLst>
      <p:ext uri="{BB962C8B-B14F-4D97-AF65-F5344CB8AC3E}">
        <p14:creationId xmlns:p14="http://schemas.microsoft.com/office/powerpoint/2010/main" val="1110837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732D1-D496-4CF4-9D5E-DE5E7DB7AC36}"/>
              </a:ext>
            </a:extLst>
          </p:cNvPr>
          <p:cNvSpPr>
            <a:spLocks noGrp="1"/>
          </p:cNvSpPr>
          <p:nvPr>
            <p:ph type="title"/>
          </p:nvPr>
        </p:nvSpPr>
        <p:spPr>
          <a:xfrm>
            <a:off x="1451579" y="665371"/>
            <a:ext cx="9603275" cy="1049235"/>
          </a:xfrm>
        </p:spPr>
        <p:txBody>
          <a:bodyPr>
            <a:noAutofit/>
          </a:bodyPr>
          <a:lstStyle/>
          <a:p>
            <a:r>
              <a:rPr lang="en-US" sz="2800" dirty="0"/>
              <a:t>Formatting train and test sets of target variable Via one-hot encoding by </a:t>
            </a:r>
            <a:r>
              <a:rPr lang="en-US" sz="2800" dirty="0" err="1"/>
              <a:t>sklearn’s</a:t>
            </a:r>
            <a:r>
              <a:rPr lang="en-US" sz="2800" dirty="0"/>
              <a:t> </a:t>
            </a:r>
            <a:r>
              <a:rPr lang="en-US" sz="2800" dirty="0" err="1"/>
              <a:t>MultiLabelBinarizer</a:t>
            </a:r>
            <a:r>
              <a:rPr lang="en-US" sz="2800" dirty="0"/>
              <a:t> function</a:t>
            </a:r>
          </a:p>
        </p:txBody>
      </p:sp>
      <p:sp>
        <p:nvSpPr>
          <p:cNvPr id="3" name="Content Placeholder 2">
            <a:extLst>
              <a:ext uri="{FF2B5EF4-FFF2-40B4-BE49-F238E27FC236}">
                <a16:creationId xmlns:a16="http://schemas.microsoft.com/office/drawing/2014/main" id="{3283A9EC-9B46-46DC-82F9-B589AD7F8BDE}"/>
              </a:ext>
            </a:extLst>
          </p:cNvPr>
          <p:cNvSpPr>
            <a:spLocks noGrp="1"/>
          </p:cNvSpPr>
          <p:nvPr>
            <p:ph idx="1"/>
          </p:nvPr>
        </p:nvSpPr>
        <p:spPr>
          <a:xfrm>
            <a:off x="732029" y="2015732"/>
            <a:ext cx="11042374" cy="3758903"/>
          </a:xfrm>
        </p:spPr>
        <p:txBody>
          <a:bodyPr>
            <a:normAutofit/>
          </a:bodyPr>
          <a:lstStyle/>
          <a:p>
            <a:pPr marL="0" marR="0" indent="0">
              <a:lnSpc>
                <a:spcPct val="107000"/>
              </a:lnSpc>
              <a:spcBef>
                <a:spcPts val="1200"/>
              </a:spcBef>
              <a:spcAft>
                <a:spcPts val="0"/>
              </a:spcAft>
              <a:buNone/>
            </a:pPr>
            <a:r>
              <a:rPr lang="en-US" sz="2400" i="1" dirty="0">
                <a:solidFill>
                  <a:srgbClr val="60A0B0"/>
                </a:solidFill>
                <a:latin typeface="Consolas" panose="020B0609020204030204" pitchFamily="49" charset="0"/>
                <a:ea typeface="Calibri" panose="020F0502020204030204" pitchFamily="34" charset="0"/>
                <a:cs typeface="Times New Roman" panose="02020603050405020304" pitchFamily="18" charset="0"/>
              </a:rPr>
              <a:t>#Convert </a:t>
            </a:r>
            <a:r>
              <a:rPr lang="en-US" sz="2400" i="1" dirty="0" err="1">
                <a:solidFill>
                  <a:srgbClr val="60A0B0"/>
                </a:solidFill>
                <a:latin typeface="Consolas" panose="020B0609020204030204" pitchFamily="49" charset="0"/>
                <a:ea typeface="Calibri" panose="020F0502020204030204" pitchFamily="34" charset="0"/>
                <a:cs typeface="Times New Roman" panose="02020603050405020304" pitchFamily="18" charset="0"/>
              </a:rPr>
              <a:t>train_y</a:t>
            </a:r>
            <a:r>
              <a:rPr lang="en-US" sz="2400" i="1" dirty="0">
                <a:solidFill>
                  <a:srgbClr val="60A0B0"/>
                </a:solidFill>
                <a:latin typeface="Consolas" panose="020B0609020204030204" pitchFamily="49" charset="0"/>
                <a:ea typeface="Calibri" panose="020F0502020204030204" pitchFamily="34" charset="0"/>
                <a:cs typeface="Times New Roman" panose="02020603050405020304" pitchFamily="18" charset="0"/>
              </a:rPr>
              <a:t> and </a:t>
            </a:r>
            <a:r>
              <a:rPr lang="en-US" sz="2400" i="1" dirty="0" err="1">
                <a:solidFill>
                  <a:srgbClr val="60A0B0"/>
                </a:solidFill>
                <a:latin typeface="Consolas" panose="020B0609020204030204" pitchFamily="49" charset="0"/>
                <a:ea typeface="Calibri" panose="020F0502020204030204" pitchFamily="34" charset="0"/>
                <a:cs typeface="Times New Roman" panose="02020603050405020304" pitchFamily="18" charset="0"/>
              </a:rPr>
              <a:t>test_y</a:t>
            </a:r>
            <a:r>
              <a:rPr lang="en-US" sz="2400" i="1" dirty="0">
                <a:solidFill>
                  <a:srgbClr val="60A0B0"/>
                </a:solidFill>
                <a:latin typeface="Consolas" panose="020B0609020204030204" pitchFamily="49" charset="0"/>
                <a:ea typeface="Calibri" panose="020F0502020204030204" pitchFamily="34" charset="0"/>
                <a:cs typeface="Times New Roman" panose="02020603050405020304" pitchFamily="18" charset="0"/>
              </a:rPr>
              <a:t> into datasets</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err="1">
                <a:latin typeface="Consolas" panose="020B0609020204030204" pitchFamily="49" charset="0"/>
                <a:ea typeface="Calibri" panose="020F0502020204030204" pitchFamily="34" charset="0"/>
                <a:cs typeface="Times New Roman" panose="02020603050405020304" pitchFamily="18" charset="0"/>
              </a:rPr>
              <a:t>df_train_y</a:t>
            </a:r>
            <a:r>
              <a:rPr lang="en-US" sz="2400" dirty="0">
                <a:latin typeface="Consolas" panose="020B0609020204030204" pitchFamily="49" charset="0"/>
                <a:ea typeface="Calibri" panose="020F0502020204030204" pitchFamily="34" charset="0"/>
                <a:cs typeface="Times New Roman" panose="02020603050405020304" pitchFamily="18" charset="0"/>
              </a:rPr>
              <a:t>=</a:t>
            </a:r>
            <a:r>
              <a:rPr lang="en-US" sz="2400" dirty="0" err="1">
                <a:latin typeface="Consolas" panose="020B0609020204030204" pitchFamily="49" charset="0"/>
                <a:ea typeface="Calibri" panose="020F0502020204030204" pitchFamily="34" charset="0"/>
                <a:cs typeface="Times New Roman" panose="02020603050405020304" pitchFamily="18" charset="0"/>
              </a:rPr>
              <a:t>pd.DataFrame</a:t>
            </a:r>
            <a:r>
              <a:rPr lang="en-US" sz="2400" dirty="0">
                <a:latin typeface="Consolas" panose="020B0609020204030204" pitchFamily="49" charset="0"/>
                <a:ea typeface="Calibri" panose="020F0502020204030204" pitchFamily="34" charset="0"/>
                <a:cs typeface="Times New Roman" panose="02020603050405020304" pitchFamily="18" charset="0"/>
              </a:rPr>
              <a:t>(</a:t>
            </a:r>
            <a:r>
              <a:rPr lang="en-US" sz="2400" dirty="0" err="1">
                <a:latin typeface="Consolas" panose="020B0609020204030204" pitchFamily="49" charset="0"/>
                <a:ea typeface="Calibri" panose="020F0502020204030204" pitchFamily="34" charset="0"/>
                <a:cs typeface="Times New Roman" panose="02020603050405020304" pitchFamily="18" charset="0"/>
              </a:rPr>
              <a:t>train_y</a:t>
            </a:r>
            <a:r>
              <a:rPr lang="en-US" sz="2400" dirty="0">
                <a:latin typeface="Consolas" panose="020B0609020204030204" pitchFamily="49" charset="0"/>
                <a:ea typeface="Calibri" panose="020F0502020204030204" pitchFamily="34" charset="0"/>
                <a:cs typeface="Times New Roman" panose="02020603050405020304" pitchFamily="18" charset="0"/>
              </a:rPr>
              <a:t>, columns=[</a:t>
            </a:r>
            <a:r>
              <a:rPr lang="en-US" sz="24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a:t>
            </a:r>
            <a:r>
              <a:rPr lang="en-US" sz="2400" dirty="0" err="1">
                <a:solidFill>
                  <a:srgbClr val="4070A0"/>
                </a:solidFill>
                <a:latin typeface="Consolas" panose="020B0609020204030204" pitchFamily="49" charset="0"/>
                <a:ea typeface="Calibri" panose="020F0502020204030204" pitchFamily="34" charset="0"/>
                <a:cs typeface="Times New Roman" panose="02020603050405020304" pitchFamily="18" charset="0"/>
              </a:rPr>
              <a:t>new_type</a:t>
            </a:r>
            <a:r>
              <a:rPr lang="en-US" sz="24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a:t>
            </a:r>
            <a:r>
              <a:rPr lang="en-US" sz="2400" dirty="0">
                <a:latin typeface="Consolas" panose="020B0609020204030204" pitchFamily="49" charset="0"/>
                <a:ea typeface="Calibri" panose="020F0502020204030204" pitchFamily="34" charset="0"/>
                <a:cs typeface="Times New Roman" panose="02020603050405020304" pitchFamily="18" charset="0"/>
              </a:rPr>
              <a:t>]) </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err="1">
                <a:latin typeface="Consolas" panose="020B0609020204030204" pitchFamily="49" charset="0"/>
                <a:ea typeface="Calibri" panose="020F0502020204030204" pitchFamily="34" charset="0"/>
                <a:cs typeface="Times New Roman" panose="02020603050405020304" pitchFamily="18" charset="0"/>
              </a:rPr>
              <a:t>df_test_y</a:t>
            </a:r>
            <a:r>
              <a:rPr lang="en-US" sz="2400" dirty="0">
                <a:latin typeface="Consolas" panose="020B0609020204030204" pitchFamily="49" charset="0"/>
                <a:ea typeface="Calibri" panose="020F0502020204030204" pitchFamily="34" charset="0"/>
                <a:cs typeface="Times New Roman" panose="02020603050405020304" pitchFamily="18" charset="0"/>
              </a:rPr>
              <a:t>=</a:t>
            </a:r>
            <a:r>
              <a:rPr lang="en-US" sz="2400" dirty="0" err="1">
                <a:latin typeface="Consolas" panose="020B0609020204030204" pitchFamily="49" charset="0"/>
                <a:ea typeface="Calibri" panose="020F0502020204030204" pitchFamily="34" charset="0"/>
                <a:cs typeface="Times New Roman" panose="02020603050405020304" pitchFamily="18" charset="0"/>
              </a:rPr>
              <a:t>pd.DataFrame</a:t>
            </a:r>
            <a:r>
              <a:rPr lang="en-US" sz="2400" dirty="0">
                <a:latin typeface="Consolas" panose="020B0609020204030204" pitchFamily="49" charset="0"/>
                <a:ea typeface="Calibri" panose="020F0502020204030204" pitchFamily="34" charset="0"/>
                <a:cs typeface="Times New Roman" panose="02020603050405020304" pitchFamily="18" charset="0"/>
              </a:rPr>
              <a:t>(</a:t>
            </a:r>
            <a:r>
              <a:rPr lang="en-US" sz="2400" dirty="0" err="1">
                <a:latin typeface="Consolas" panose="020B0609020204030204" pitchFamily="49" charset="0"/>
                <a:ea typeface="Calibri" panose="020F0502020204030204" pitchFamily="34" charset="0"/>
                <a:cs typeface="Times New Roman" panose="02020603050405020304" pitchFamily="18" charset="0"/>
              </a:rPr>
              <a:t>test_y</a:t>
            </a:r>
            <a:r>
              <a:rPr lang="en-US" sz="2400" dirty="0">
                <a:latin typeface="Consolas" panose="020B0609020204030204" pitchFamily="49" charset="0"/>
                <a:ea typeface="Calibri" panose="020F0502020204030204" pitchFamily="34" charset="0"/>
                <a:cs typeface="Times New Roman" panose="02020603050405020304" pitchFamily="18" charset="0"/>
              </a:rPr>
              <a:t>, columns=[</a:t>
            </a:r>
            <a:r>
              <a:rPr lang="en-US" sz="24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a:t>
            </a:r>
            <a:r>
              <a:rPr lang="en-US" sz="2400" dirty="0" err="1">
                <a:solidFill>
                  <a:srgbClr val="4070A0"/>
                </a:solidFill>
                <a:latin typeface="Consolas" panose="020B0609020204030204" pitchFamily="49" charset="0"/>
                <a:ea typeface="Calibri" panose="020F0502020204030204" pitchFamily="34" charset="0"/>
                <a:cs typeface="Times New Roman" panose="02020603050405020304" pitchFamily="18" charset="0"/>
              </a:rPr>
              <a:t>new_type</a:t>
            </a:r>
            <a:r>
              <a:rPr lang="en-US" sz="24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a:t>
            </a:r>
            <a:r>
              <a:rPr lang="en-US" sz="2400" dirty="0">
                <a:latin typeface="Consolas" panose="020B0609020204030204" pitchFamily="49" charset="0"/>
                <a:ea typeface="Calibri" panose="020F0502020204030204" pitchFamily="34" charset="0"/>
                <a:cs typeface="Times New Roman" panose="02020603050405020304" pitchFamily="18" charset="0"/>
              </a:rPr>
              <a:t>])</a:t>
            </a:r>
            <a:br>
              <a:rPr lang="en-US" sz="2400" dirty="0">
                <a:latin typeface="Calibri" panose="020F0502020204030204" pitchFamily="34" charset="0"/>
                <a:ea typeface="Calibri" panose="020F0502020204030204" pitchFamily="34" charset="0"/>
                <a:cs typeface="Times New Roman" panose="02020603050405020304" pitchFamily="18" charset="0"/>
              </a:rPr>
            </a:b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i="1" dirty="0">
                <a:solidFill>
                  <a:srgbClr val="60A0B0"/>
                </a:solidFill>
                <a:latin typeface="Consolas" panose="020B0609020204030204" pitchFamily="49" charset="0"/>
                <a:ea typeface="Calibri" panose="020F0502020204030204" pitchFamily="34" charset="0"/>
                <a:cs typeface="Times New Roman" panose="02020603050405020304" pitchFamily="18" charset="0"/>
              </a:rPr>
              <a:t>#Converting values in </a:t>
            </a:r>
            <a:r>
              <a:rPr lang="en-US" sz="2400" i="1" dirty="0" err="1">
                <a:solidFill>
                  <a:srgbClr val="60A0B0"/>
                </a:solidFill>
                <a:latin typeface="Consolas" panose="020B0609020204030204" pitchFamily="49" charset="0"/>
                <a:ea typeface="Calibri" panose="020F0502020204030204" pitchFamily="34" charset="0"/>
                <a:cs typeface="Times New Roman" panose="02020603050405020304" pitchFamily="18" charset="0"/>
              </a:rPr>
              <a:t>df_train_y</a:t>
            </a:r>
            <a:r>
              <a:rPr lang="en-US" sz="2400" i="1" dirty="0">
                <a:solidFill>
                  <a:srgbClr val="60A0B0"/>
                </a:solidFill>
                <a:latin typeface="Consolas" panose="020B0609020204030204" pitchFamily="49" charset="0"/>
                <a:ea typeface="Calibri" panose="020F0502020204030204" pitchFamily="34" charset="0"/>
                <a:cs typeface="Times New Roman" panose="02020603050405020304" pitchFamily="18" charset="0"/>
              </a:rPr>
              <a:t> and </a:t>
            </a:r>
            <a:r>
              <a:rPr lang="en-US" sz="2400" i="1" dirty="0" err="1">
                <a:solidFill>
                  <a:srgbClr val="60A0B0"/>
                </a:solidFill>
                <a:latin typeface="Consolas" panose="020B0609020204030204" pitchFamily="49" charset="0"/>
                <a:ea typeface="Calibri" panose="020F0502020204030204" pitchFamily="34" charset="0"/>
                <a:cs typeface="Times New Roman" panose="02020603050405020304" pitchFamily="18" charset="0"/>
              </a:rPr>
              <a:t>df_test_y</a:t>
            </a:r>
            <a:r>
              <a:rPr lang="en-US" sz="2400" i="1" dirty="0">
                <a:solidFill>
                  <a:srgbClr val="60A0B0"/>
                </a:solidFill>
                <a:latin typeface="Consolas" panose="020B0609020204030204" pitchFamily="49" charset="0"/>
                <a:ea typeface="Calibri" panose="020F0502020204030204" pitchFamily="34" charset="0"/>
                <a:cs typeface="Times New Roman" panose="02020603050405020304" pitchFamily="18" charset="0"/>
              </a:rPr>
              <a:t> into lists with ',' replacing '/'</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err="1">
                <a:latin typeface="Consolas" panose="020B0609020204030204" pitchFamily="49" charset="0"/>
                <a:ea typeface="Calibri" panose="020F0502020204030204" pitchFamily="34" charset="0"/>
                <a:cs typeface="Times New Roman" panose="02020603050405020304" pitchFamily="18" charset="0"/>
              </a:rPr>
              <a:t>df_train_y</a:t>
            </a:r>
            <a:r>
              <a:rPr lang="en-US" sz="2400" dirty="0">
                <a:latin typeface="Consolas" panose="020B0609020204030204" pitchFamily="49" charset="0"/>
                <a:ea typeface="Calibri" panose="020F0502020204030204" pitchFamily="34" charset="0"/>
                <a:cs typeface="Times New Roman" panose="02020603050405020304" pitchFamily="18" charset="0"/>
              </a:rPr>
              <a:t>[</a:t>
            </a:r>
            <a:r>
              <a:rPr lang="en-US" sz="24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a:t>
            </a:r>
            <a:r>
              <a:rPr lang="en-US" sz="2400" dirty="0" err="1">
                <a:solidFill>
                  <a:srgbClr val="4070A0"/>
                </a:solidFill>
                <a:latin typeface="Consolas" panose="020B0609020204030204" pitchFamily="49" charset="0"/>
                <a:ea typeface="Calibri" panose="020F0502020204030204" pitchFamily="34" charset="0"/>
                <a:cs typeface="Times New Roman" panose="02020603050405020304" pitchFamily="18" charset="0"/>
              </a:rPr>
              <a:t>new_type</a:t>
            </a:r>
            <a:r>
              <a:rPr lang="en-US" sz="24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a:t>
            </a:r>
            <a:r>
              <a:rPr lang="en-US" sz="2400" dirty="0">
                <a:latin typeface="Consolas" panose="020B0609020204030204" pitchFamily="49" charset="0"/>
                <a:ea typeface="Calibri" panose="020F0502020204030204" pitchFamily="34" charset="0"/>
                <a:cs typeface="Times New Roman" panose="02020603050405020304" pitchFamily="18" charset="0"/>
              </a:rPr>
              <a:t>] = </a:t>
            </a:r>
            <a:r>
              <a:rPr lang="en-US" sz="2400" dirty="0" err="1">
                <a:latin typeface="Consolas" panose="020B0609020204030204" pitchFamily="49" charset="0"/>
                <a:ea typeface="Calibri" panose="020F0502020204030204" pitchFamily="34" charset="0"/>
                <a:cs typeface="Times New Roman" panose="02020603050405020304" pitchFamily="18" charset="0"/>
              </a:rPr>
              <a:t>df_train_y</a:t>
            </a:r>
            <a:r>
              <a:rPr lang="en-US" sz="2400" dirty="0">
                <a:latin typeface="Consolas" panose="020B0609020204030204" pitchFamily="49" charset="0"/>
                <a:ea typeface="Calibri" panose="020F0502020204030204" pitchFamily="34" charset="0"/>
                <a:cs typeface="Times New Roman" panose="02020603050405020304" pitchFamily="18" charset="0"/>
              </a:rPr>
              <a:t>[</a:t>
            </a:r>
            <a:r>
              <a:rPr lang="en-US" sz="24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a:t>
            </a:r>
            <a:r>
              <a:rPr lang="en-US" sz="2400" dirty="0" err="1">
                <a:solidFill>
                  <a:srgbClr val="4070A0"/>
                </a:solidFill>
                <a:latin typeface="Consolas" panose="020B0609020204030204" pitchFamily="49" charset="0"/>
                <a:ea typeface="Calibri" panose="020F0502020204030204" pitchFamily="34" charset="0"/>
                <a:cs typeface="Times New Roman" panose="02020603050405020304" pitchFamily="18" charset="0"/>
              </a:rPr>
              <a:t>new_type</a:t>
            </a:r>
            <a:r>
              <a:rPr lang="en-US" sz="24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a:t>
            </a:r>
            <a:r>
              <a:rPr lang="en-US" sz="2400" dirty="0">
                <a:latin typeface="Consolas" panose="020B0609020204030204" pitchFamily="49" charset="0"/>
                <a:ea typeface="Calibri" panose="020F0502020204030204" pitchFamily="34" charset="0"/>
                <a:cs typeface="Times New Roman" panose="02020603050405020304" pitchFamily="18" charset="0"/>
              </a:rPr>
              <a:t>].</a:t>
            </a:r>
            <a:r>
              <a:rPr lang="en-US" sz="2400" dirty="0" err="1">
                <a:solidFill>
                  <a:srgbClr val="902000"/>
                </a:solidFill>
                <a:latin typeface="Consolas" panose="020B0609020204030204" pitchFamily="49" charset="0"/>
                <a:ea typeface="Calibri" panose="020F0502020204030204" pitchFamily="34" charset="0"/>
                <a:cs typeface="Times New Roman" panose="02020603050405020304" pitchFamily="18" charset="0"/>
              </a:rPr>
              <a:t>str</a:t>
            </a:r>
            <a:r>
              <a:rPr lang="en-US" sz="2400" dirty="0" err="1">
                <a:latin typeface="Consolas" panose="020B0609020204030204" pitchFamily="49" charset="0"/>
                <a:ea typeface="Calibri" panose="020F0502020204030204" pitchFamily="34" charset="0"/>
                <a:cs typeface="Times New Roman" panose="02020603050405020304" pitchFamily="18" charset="0"/>
              </a:rPr>
              <a:t>.split</a:t>
            </a:r>
            <a:r>
              <a:rPr lang="en-US" sz="2400" dirty="0">
                <a:latin typeface="Consolas" panose="020B0609020204030204" pitchFamily="49" charset="0"/>
                <a:ea typeface="Calibri" panose="020F0502020204030204" pitchFamily="34" charset="0"/>
                <a:cs typeface="Times New Roman" panose="02020603050405020304" pitchFamily="18" charset="0"/>
              </a:rPr>
              <a:t>(</a:t>
            </a:r>
            <a:r>
              <a:rPr lang="en-US" sz="24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 / '</a:t>
            </a:r>
            <a:r>
              <a:rPr lang="en-US" sz="2400" dirty="0">
                <a:latin typeface="Consolas" panose="020B0609020204030204" pitchFamily="49" charset="0"/>
                <a:ea typeface="Calibri" panose="020F0502020204030204" pitchFamily="34" charset="0"/>
                <a:cs typeface="Times New Roman" panose="02020603050405020304" pitchFamily="18" charset="0"/>
              </a:rPr>
              <a:t>) </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err="1">
                <a:latin typeface="Consolas" panose="020B0609020204030204" pitchFamily="49" charset="0"/>
                <a:ea typeface="Calibri" panose="020F0502020204030204" pitchFamily="34" charset="0"/>
                <a:cs typeface="Times New Roman" panose="02020603050405020304" pitchFamily="18" charset="0"/>
              </a:rPr>
              <a:t>df_test_y</a:t>
            </a:r>
            <a:r>
              <a:rPr lang="en-US" sz="2400" dirty="0">
                <a:latin typeface="Consolas" panose="020B0609020204030204" pitchFamily="49" charset="0"/>
                <a:ea typeface="Calibri" panose="020F0502020204030204" pitchFamily="34" charset="0"/>
                <a:cs typeface="Times New Roman" panose="02020603050405020304" pitchFamily="18" charset="0"/>
              </a:rPr>
              <a:t>[</a:t>
            </a:r>
            <a:r>
              <a:rPr lang="en-US" sz="24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a:t>
            </a:r>
            <a:r>
              <a:rPr lang="en-US" sz="2400" dirty="0" err="1">
                <a:solidFill>
                  <a:srgbClr val="4070A0"/>
                </a:solidFill>
                <a:latin typeface="Consolas" panose="020B0609020204030204" pitchFamily="49" charset="0"/>
                <a:ea typeface="Calibri" panose="020F0502020204030204" pitchFamily="34" charset="0"/>
                <a:cs typeface="Times New Roman" panose="02020603050405020304" pitchFamily="18" charset="0"/>
              </a:rPr>
              <a:t>new_type</a:t>
            </a:r>
            <a:r>
              <a:rPr lang="en-US" sz="24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a:t>
            </a:r>
            <a:r>
              <a:rPr lang="en-US" sz="2400" dirty="0">
                <a:latin typeface="Consolas" panose="020B0609020204030204" pitchFamily="49" charset="0"/>
                <a:ea typeface="Calibri" panose="020F0502020204030204" pitchFamily="34" charset="0"/>
                <a:cs typeface="Times New Roman" panose="02020603050405020304" pitchFamily="18" charset="0"/>
              </a:rPr>
              <a:t>] = </a:t>
            </a:r>
            <a:r>
              <a:rPr lang="en-US" sz="2400" dirty="0" err="1">
                <a:latin typeface="Consolas" panose="020B0609020204030204" pitchFamily="49" charset="0"/>
                <a:ea typeface="Calibri" panose="020F0502020204030204" pitchFamily="34" charset="0"/>
                <a:cs typeface="Times New Roman" panose="02020603050405020304" pitchFamily="18" charset="0"/>
              </a:rPr>
              <a:t>df_test_y</a:t>
            </a:r>
            <a:r>
              <a:rPr lang="en-US" sz="2400" dirty="0">
                <a:latin typeface="Consolas" panose="020B0609020204030204" pitchFamily="49" charset="0"/>
                <a:ea typeface="Calibri" panose="020F0502020204030204" pitchFamily="34" charset="0"/>
                <a:cs typeface="Times New Roman" panose="02020603050405020304" pitchFamily="18" charset="0"/>
              </a:rPr>
              <a:t>[</a:t>
            </a:r>
            <a:r>
              <a:rPr lang="en-US" sz="24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a:t>
            </a:r>
            <a:r>
              <a:rPr lang="en-US" sz="2400" dirty="0" err="1">
                <a:solidFill>
                  <a:srgbClr val="4070A0"/>
                </a:solidFill>
                <a:latin typeface="Consolas" panose="020B0609020204030204" pitchFamily="49" charset="0"/>
                <a:ea typeface="Calibri" panose="020F0502020204030204" pitchFamily="34" charset="0"/>
                <a:cs typeface="Times New Roman" panose="02020603050405020304" pitchFamily="18" charset="0"/>
              </a:rPr>
              <a:t>new_type</a:t>
            </a:r>
            <a:r>
              <a:rPr lang="en-US" sz="24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a:t>
            </a:r>
            <a:r>
              <a:rPr lang="en-US" sz="2400" dirty="0">
                <a:latin typeface="Consolas" panose="020B0609020204030204" pitchFamily="49" charset="0"/>
                <a:ea typeface="Calibri" panose="020F0502020204030204" pitchFamily="34" charset="0"/>
                <a:cs typeface="Times New Roman" panose="02020603050405020304" pitchFamily="18" charset="0"/>
              </a:rPr>
              <a:t>].</a:t>
            </a:r>
            <a:r>
              <a:rPr lang="en-US" sz="2400" dirty="0" err="1">
                <a:solidFill>
                  <a:srgbClr val="902000"/>
                </a:solidFill>
                <a:latin typeface="Consolas" panose="020B0609020204030204" pitchFamily="49" charset="0"/>
                <a:ea typeface="Calibri" panose="020F0502020204030204" pitchFamily="34" charset="0"/>
                <a:cs typeface="Times New Roman" panose="02020603050405020304" pitchFamily="18" charset="0"/>
              </a:rPr>
              <a:t>str</a:t>
            </a:r>
            <a:r>
              <a:rPr lang="en-US" sz="2400" dirty="0" err="1">
                <a:latin typeface="Consolas" panose="020B0609020204030204" pitchFamily="49" charset="0"/>
                <a:ea typeface="Calibri" panose="020F0502020204030204" pitchFamily="34" charset="0"/>
                <a:cs typeface="Times New Roman" panose="02020603050405020304" pitchFamily="18" charset="0"/>
              </a:rPr>
              <a:t>.split</a:t>
            </a:r>
            <a:r>
              <a:rPr lang="en-US" sz="2400" dirty="0">
                <a:latin typeface="Consolas" panose="020B0609020204030204" pitchFamily="49" charset="0"/>
                <a:ea typeface="Calibri" panose="020F0502020204030204" pitchFamily="34" charset="0"/>
                <a:cs typeface="Times New Roman" panose="02020603050405020304" pitchFamily="18" charset="0"/>
              </a:rPr>
              <a:t>(</a:t>
            </a:r>
            <a:r>
              <a:rPr lang="en-US" sz="24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 / '</a:t>
            </a:r>
            <a:r>
              <a:rPr lang="en-US" sz="2400" dirty="0">
                <a:latin typeface="Consolas" panose="020B06090202040302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96620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B28FD-E317-498C-A52F-6F7748B62C3A}"/>
              </a:ext>
            </a:extLst>
          </p:cNvPr>
          <p:cNvSpPr>
            <a:spLocks noGrp="1"/>
          </p:cNvSpPr>
          <p:nvPr>
            <p:ph type="title"/>
          </p:nvPr>
        </p:nvSpPr>
        <p:spPr>
          <a:xfrm>
            <a:off x="1451579" y="575919"/>
            <a:ext cx="9603275" cy="1049235"/>
          </a:xfrm>
        </p:spPr>
        <p:txBody>
          <a:bodyPr>
            <a:noAutofit/>
          </a:bodyPr>
          <a:lstStyle/>
          <a:p>
            <a:r>
              <a:rPr lang="en-US" sz="2800" dirty="0"/>
              <a:t>Formatting train and test sets of target variable Via one-hot encoding by </a:t>
            </a:r>
            <a:r>
              <a:rPr lang="en-US" sz="2800" dirty="0" err="1"/>
              <a:t>sklearn’s</a:t>
            </a:r>
            <a:r>
              <a:rPr lang="en-US" sz="2800" dirty="0"/>
              <a:t> </a:t>
            </a:r>
            <a:r>
              <a:rPr lang="en-US" sz="2800" dirty="0" err="1"/>
              <a:t>MultiLabelBinarizer</a:t>
            </a:r>
            <a:r>
              <a:rPr lang="en-US" sz="2800" dirty="0"/>
              <a:t> function</a:t>
            </a:r>
          </a:p>
        </p:txBody>
      </p:sp>
      <p:sp>
        <p:nvSpPr>
          <p:cNvPr id="3" name="Content Placeholder 2">
            <a:extLst>
              <a:ext uri="{FF2B5EF4-FFF2-40B4-BE49-F238E27FC236}">
                <a16:creationId xmlns:a16="http://schemas.microsoft.com/office/drawing/2014/main" id="{4F86F893-3163-45AC-9C11-945AC6F78D54}"/>
              </a:ext>
            </a:extLst>
          </p:cNvPr>
          <p:cNvSpPr>
            <a:spLocks noGrp="1"/>
          </p:cNvSpPr>
          <p:nvPr>
            <p:ph idx="1"/>
          </p:nvPr>
        </p:nvSpPr>
        <p:spPr>
          <a:xfrm>
            <a:off x="1451579" y="2015732"/>
            <a:ext cx="9603275" cy="3788720"/>
          </a:xfrm>
        </p:spPr>
        <p:txBody>
          <a:bodyPr>
            <a:normAutofit fontScale="92500" lnSpcReduction="10000"/>
          </a:bodyPr>
          <a:lstStyle/>
          <a:p>
            <a:pPr marL="0" marR="0" indent="0" latinLnBrk="1">
              <a:spcBef>
                <a:spcPts val="900"/>
              </a:spcBef>
              <a:spcAft>
                <a:spcPts val="900"/>
              </a:spcAft>
              <a:buNone/>
            </a:pPr>
            <a:r>
              <a:rPr lang="en-US" sz="2200" i="1" dirty="0">
                <a:solidFill>
                  <a:srgbClr val="60A0B0"/>
                </a:solidFill>
                <a:latin typeface="Consolas" panose="020B0609020204030204" pitchFamily="49" charset="0"/>
                <a:ea typeface="Calibri" panose="020F0502020204030204" pitchFamily="34" charset="0"/>
                <a:cs typeface="Times New Roman" panose="02020603050405020304" pitchFamily="18" charset="0"/>
              </a:rPr>
              <a:t>#One hot encode the target variable, i.e., type by using </a:t>
            </a:r>
            <a:r>
              <a:rPr lang="en-US" sz="2200" i="1" dirty="0" err="1">
                <a:solidFill>
                  <a:srgbClr val="60A0B0"/>
                </a:solidFill>
                <a:latin typeface="Consolas" panose="020B0609020204030204" pitchFamily="49" charset="0"/>
                <a:ea typeface="Calibri" panose="020F0502020204030204" pitchFamily="34" charset="0"/>
                <a:cs typeface="Times New Roman" panose="02020603050405020304" pitchFamily="18" charset="0"/>
              </a:rPr>
              <a:t>sklearn’s</a:t>
            </a:r>
            <a:r>
              <a:rPr lang="en-US" sz="2200" i="1" dirty="0">
                <a:solidFill>
                  <a:srgbClr val="60A0B0"/>
                </a:solidFill>
                <a:latin typeface="Consolas" panose="020B0609020204030204" pitchFamily="49" charset="0"/>
                <a:ea typeface="Calibri" panose="020F0502020204030204" pitchFamily="34" charset="0"/>
                <a:cs typeface="Times New Roman" panose="02020603050405020304" pitchFamily="18" charset="0"/>
              </a:rPr>
              <a:t> </a:t>
            </a:r>
            <a:r>
              <a:rPr lang="en-US" sz="2200" i="1" dirty="0" err="1">
                <a:solidFill>
                  <a:srgbClr val="60A0B0"/>
                </a:solidFill>
                <a:latin typeface="Consolas" panose="020B0609020204030204" pitchFamily="49" charset="0"/>
                <a:ea typeface="Calibri" panose="020F0502020204030204" pitchFamily="34" charset="0"/>
                <a:cs typeface="Times New Roman" panose="02020603050405020304" pitchFamily="18" charset="0"/>
              </a:rPr>
              <a:t>MultiLabelBinarizer</a:t>
            </a:r>
            <a:r>
              <a:rPr lang="en-US" sz="2200" i="1" dirty="0">
                <a:solidFill>
                  <a:srgbClr val="60A0B0"/>
                </a:solidFill>
                <a:latin typeface="Consolas" panose="020B0609020204030204" pitchFamily="49" charset="0"/>
                <a:ea typeface="Calibri" panose="020F0502020204030204" pitchFamily="34" charset="0"/>
                <a:cs typeface="Times New Roman" panose="02020603050405020304" pitchFamily="18" charset="0"/>
              </a:rPr>
              <a:t>( )</a:t>
            </a:r>
            <a:br>
              <a:rPr lang="en-US" sz="2200" dirty="0">
                <a:latin typeface="Consolas" panose="020B0609020204030204" pitchFamily="49" charset="0"/>
                <a:ea typeface="Calibri" panose="020F0502020204030204" pitchFamily="34" charset="0"/>
                <a:cs typeface="Times New Roman" panose="02020603050405020304" pitchFamily="18" charset="0"/>
              </a:rPr>
            </a:br>
            <a:r>
              <a:rPr lang="en-US" sz="2200" dirty="0" err="1">
                <a:latin typeface="Consolas" panose="020B0609020204030204" pitchFamily="49" charset="0"/>
                <a:ea typeface="Calibri" panose="020F0502020204030204" pitchFamily="34" charset="0"/>
                <a:cs typeface="Times New Roman" panose="02020603050405020304" pitchFamily="18" charset="0"/>
              </a:rPr>
              <a:t>multilabel_binarizer</a:t>
            </a:r>
            <a:r>
              <a:rPr lang="en-US" sz="2200" dirty="0">
                <a:latin typeface="Consolas" panose="020B0609020204030204" pitchFamily="49" charset="0"/>
                <a:ea typeface="Calibri" panose="020F0502020204030204" pitchFamily="34" charset="0"/>
                <a:cs typeface="Times New Roman" panose="02020603050405020304" pitchFamily="18" charset="0"/>
              </a:rPr>
              <a:t> = </a:t>
            </a:r>
            <a:r>
              <a:rPr lang="en-US" sz="2200" dirty="0" err="1">
                <a:latin typeface="Consolas" panose="020B0609020204030204" pitchFamily="49" charset="0"/>
                <a:ea typeface="Calibri" panose="020F0502020204030204" pitchFamily="34" charset="0"/>
                <a:cs typeface="Times New Roman" panose="02020603050405020304" pitchFamily="18" charset="0"/>
              </a:rPr>
              <a:t>MultiLabelBinarizer</a:t>
            </a:r>
            <a:r>
              <a:rPr lang="en-US" sz="2200" dirty="0">
                <a:latin typeface="Consolas" panose="020B0609020204030204" pitchFamily="49" charset="0"/>
                <a:ea typeface="Calibri" panose="020F0502020204030204" pitchFamily="34" charset="0"/>
                <a:cs typeface="Times New Roman" panose="02020603050405020304" pitchFamily="18" charset="0"/>
              </a:rPr>
              <a:t>()</a:t>
            </a:r>
            <a:br>
              <a:rPr lang="en-US" sz="2200" dirty="0">
                <a:latin typeface="Consolas" panose="020B0609020204030204" pitchFamily="49" charset="0"/>
                <a:ea typeface="Calibri" panose="020F0502020204030204" pitchFamily="34" charset="0"/>
                <a:cs typeface="Times New Roman" panose="02020603050405020304" pitchFamily="18" charset="0"/>
              </a:rPr>
            </a:br>
            <a:r>
              <a:rPr lang="en-US" sz="2200" dirty="0" err="1">
                <a:latin typeface="Consolas" panose="020B0609020204030204" pitchFamily="49" charset="0"/>
                <a:ea typeface="Calibri" panose="020F0502020204030204" pitchFamily="34" charset="0"/>
                <a:cs typeface="Times New Roman" panose="02020603050405020304" pitchFamily="18" charset="0"/>
              </a:rPr>
              <a:t>multilabel_binarizer.fit</a:t>
            </a:r>
            <a:r>
              <a:rPr lang="en-US" sz="2200" dirty="0">
                <a:latin typeface="Consolas" panose="020B0609020204030204" pitchFamily="49" charset="0"/>
                <a:ea typeface="Calibri" panose="020F0502020204030204" pitchFamily="34" charset="0"/>
                <a:cs typeface="Times New Roman" panose="02020603050405020304" pitchFamily="18" charset="0"/>
              </a:rPr>
              <a:t>(</a:t>
            </a:r>
            <a:r>
              <a:rPr lang="en-US" sz="2200" dirty="0" err="1">
                <a:latin typeface="Consolas" panose="020B0609020204030204" pitchFamily="49" charset="0"/>
                <a:ea typeface="Calibri" panose="020F0502020204030204" pitchFamily="34" charset="0"/>
                <a:cs typeface="Times New Roman" panose="02020603050405020304" pitchFamily="18" charset="0"/>
              </a:rPr>
              <a:t>df_train_y</a:t>
            </a:r>
            <a:r>
              <a:rPr lang="en-US" sz="2200" dirty="0">
                <a:latin typeface="Consolas" panose="020B0609020204030204" pitchFamily="49" charset="0"/>
                <a:ea typeface="Calibri" panose="020F0502020204030204" pitchFamily="34" charset="0"/>
                <a:cs typeface="Times New Roman" panose="02020603050405020304" pitchFamily="18" charset="0"/>
              </a:rPr>
              <a:t>[</a:t>
            </a:r>
            <a:r>
              <a:rPr lang="en-US" sz="22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a:t>
            </a:r>
            <a:r>
              <a:rPr lang="en-US" sz="2200" dirty="0" err="1">
                <a:solidFill>
                  <a:srgbClr val="4070A0"/>
                </a:solidFill>
                <a:latin typeface="Consolas" panose="020B0609020204030204" pitchFamily="49" charset="0"/>
                <a:ea typeface="Calibri" panose="020F0502020204030204" pitchFamily="34" charset="0"/>
                <a:cs typeface="Times New Roman" panose="02020603050405020304" pitchFamily="18" charset="0"/>
              </a:rPr>
              <a:t>new_type</a:t>
            </a:r>
            <a:r>
              <a:rPr lang="en-US" sz="22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a:t>
            </a:r>
            <a:r>
              <a:rPr lang="en-US" sz="2200" dirty="0">
                <a:latin typeface="Consolas" panose="020B0609020204030204" pitchFamily="49" charset="0"/>
                <a:ea typeface="Calibri" panose="020F0502020204030204" pitchFamily="34" charset="0"/>
                <a:cs typeface="Times New Roman" panose="02020603050405020304" pitchFamily="18" charset="0"/>
              </a:rPr>
              <a:t>])</a:t>
            </a:r>
            <a:br>
              <a:rPr lang="en-US" sz="2200" dirty="0">
                <a:latin typeface="Consolas" panose="020B0609020204030204" pitchFamily="49" charset="0"/>
                <a:ea typeface="Calibri" panose="020F0502020204030204" pitchFamily="34" charset="0"/>
                <a:cs typeface="Times New Roman" panose="02020603050405020304" pitchFamily="18" charset="0"/>
              </a:rPr>
            </a:br>
            <a:r>
              <a:rPr lang="en-US" sz="2200" dirty="0" err="1">
                <a:latin typeface="Consolas" panose="020B0609020204030204" pitchFamily="49" charset="0"/>
                <a:ea typeface="Calibri" panose="020F0502020204030204" pitchFamily="34" charset="0"/>
                <a:cs typeface="Times New Roman" panose="02020603050405020304" pitchFamily="18" charset="0"/>
              </a:rPr>
              <a:t>multilabel_binarizer.fit</a:t>
            </a:r>
            <a:r>
              <a:rPr lang="en-US" sz="2200" dirty="0">
                <a:latin typeface="Consolas" panose="020B0609020204030204" pitchFamily="49" charset="0"/>
                <a:ea typeface="Calibri" panose="020F0502020204030204" pitchFamily="34" charset="0"/>
                <a:cs typeface="Times New Roman" panose="02020603050405020304" pitchFamily="18" charset="0"/>
              </a:rPr>
              <a:t>(</a:t>
            </a:r>
            <a:r>
              <a:rPr lang="en-US" sz="2200" dirty="0" err="1">
                <a:latin typeface="Consolas" panose="020B0609020204030204" pitchFamily="49" charset="0"/>
                <a:ea typeface="Calibri" panose="020F0502020204030204" pitchFamily="34" charset="0"/>
                <a:cs typeface="Times New Roman" panose="02020603050405020304" pitchFamily="18" charset="0"/>
              </a:rPr>
              <a:t>df_test_y</a:t>
            </a:r>
            <a:r>
              <a:rPr lang="en-US" sz="2200" dirty="0">
                <a:latin typeface="Consolas" panose="020B0609020204030204" pitchFamily="49" charset="0"/>
                <a:ea typeface="Calibri" panose="020F0502020204030204" pitchFamily="34" charset="0"/>
                <a:cs typeface="Times New Roman" panose="02020603050405020304" pitchFamily="18" charset="0"/>
              </a:rPr>
              <a:t>[</a:t>
            </a:r>
            <a:r>
              <a:rPr lang="en-US" sz="22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a:t>
            </a:r>
            <a:r>
              <a:rPr lang="en-US" sz="2200" dirty="0" err="1">
                <a:solidFill>
                  <a:srgbClr val="4070A0"/>
                </a:solidFill>
                <a:latin typeface="Consolas" panose="020B0609020204030204" pitchFamily="49" charset="0"/>
                <a:ea typeface="Calibri" panose="020F0502020204030204" pitchFamily="34" charset="0"/>
                <a:cs typeface="Times New Roman" panose="02020603050405020304" pitchFamily="18" charset="0"/>
              </a:rPr>
              <a:t>new_type</a:t>
            </a:r>
            <a:r>
              <a:rPr lang="en-US" sz="22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a:t>
            </a:r>
            <a:r>
              <a:rPr lang="en-US" sz="2200" dirty="0">
                <a:latin typeface="Consolas" panose="020B0609020204030204" pitchFamily="49" charset="0"/>
                <a:ea typeface="Calibri" panose="020F0502020204030204" pitchFamily="34" charset="0"/>
                <a:cs typeface="Times New Roman" panose="02020603050405020304" pitchFamily="18" charset="0"/>
              </a:rPr>
              <a:t>])</a:t>
            </a:r>
          </a:p>
          <a:p>
            <a:pPr marL="0" marR="0" indent="0" latinLnBrk="1">
              <a:spcBef>
                <a:spcPts val="900"/>
              </a:spcBef>
              <a:spcAft>
                <a:spcPts val="900"/>
              </a:spcAft>
              <a:buNone/>
            </a:pPr>
            <a:r>
              <a:rPr lang="en-US" sz="2200" dirty="0" err="1">
                <a:latin typeface="Consolas" panose="020B0609020204030204" pitchFamily="49" charset="0"/>
                <a:ea typeface="Calibri" panose="020F0502020204030204" pitchFamily="34" charset="0"/>
                <a:cs typeface="Times New Roman" panose="02020603050405020304" pitchFamily="18" charset="0"/>
              </a:rPr>
              <a:t>MultiLabelBinarizer</a:t>
            </a:r>
            <a:r>
              <a:rPr lang="en-US" sz="2200" dirty="0">
                <a:latin typeface="Consolas" panose="020B0609020204030204" pitchFamily="49" charset="0"/>
                <a:ea typeface="Calibri" panose="020F0502020204030204" pitchFamily="34" charset="0"/>
                <a:cs typeface="Times New Roman" panose="02020603050405020304" pitchFamily="18" charset="0"/>
              </a:rPr>
              <a:t>(classes=None, </a:t>
            </a:r>
            <a:r>
              <a:rPr lang="en-US" sz="2200" dirty="0" err="1">
                <a:latin typeface="Consolas" panose="020B0609020204030204" pitchFamily="49" charset="0"/>
                <a:ea typeface="Calibri" panose="020F0502020204030204" pitchFamily="34" charset="0"/>
                <a:cs typeface="Times New Roman" panose="02020603050405020304" pitchFamily="18" charset="0"/>
              </a:rPr>
              <a:t>sparse_output</a:t>
            </a:r>
            <a:r>
              <a:rPr lang="en-US" sz="2200" dirty="0">
                <a:latin typeface="Consolas" panose="020B0609020204030204" pitchFamily="49" charset="0"/>
                <a:ea typeface="Calibri" panose="020F0502020204030204" pitchFamily="34" charset="0"/>
                <a:cs typeface="Times New Roman" panose="02020603050405020304" pitchFamily="18" charset="0"/>
              </a:rPr>
              <a:t>=False)</a:t>
            </a:r>
          </a:p>
          <a:p>
            <a:pPr marL="0" marR="0" indent="0" latinLnBrk="1">
              <a:spcBef>
                <a:spcPts val="900"/>
              </a:spcBef>
              <a:spcAft>
                <a:spcPts val="900"/>
              </a:spcAft>
              <a:buNone/>
            </a:pPr>
            <a:r>
              <a:rPr lang="en-US" sz="2200" i="1" dirty="0">
                <a:solidFill>
                  <a:srgbClr val="60A0B0"/>
                </a:solidFill>
                <a:latin typeface="Consolas" panose="020B0609020204030204" pitchFamily="49" charset="0"/>
                <a:ea typeface="Calibri" panose="020F0502020204030204" pitchFamily="34" charset="0"/>
                <a:cs typeface="Times New Roman" panose="02020603050405020304" pitchFamily="18" charset="0"/>
              </a:rPr>
              <a:t># transform target variable</a:t>
            </a:r>
            <a:br>
              <a:rPr lang="en-US" sz="2200" dirty="0">
                <a:latin typeface="Consolas" panose="020B0609020204030204" pitchFamily="49" charset="0"/>
                <a:ea typeface="Calibri" panose="020F0502020204030204" pitchFamily="34" charset="0"/>
                <a:cs typeface="Times New Roman" panose="02020603050405020304" pitchFamily="18" charset="0"/>
              </a:rPr>
            </a:br>
            <a:r>
              <a:rPr lang="en-US" sz="2200" dirty="0" err="1">
                <a:latin typeface="Consolas" panose="020B0609020204030204" pitchFamily="49" charset="0"/>
                <a:ea typeface="Calibri" panose="020F0502020204030204" pitchFamily="34" charset="0"/>
                <a:cs typeface="Times New Roman" panose="02020603050405020304" pitchFamily="18" charset="0"/>
              </a:rPr>
              <a:t>ytrain</a:t>
            </a:r>
            <a:r>
              <a:rPr lang="en-US" sz="2200" dirty="0">
                <a:latin typeface="Consolas" panose="020B0609020204030204" pitchFamily="49" charset="0"/>
                <a:ea typeface="Calibri" panose="020F0502020204030204" pitchFamily="34" charset="0"/>
                <a:cs typeface="Times New Roman" panose="02020603050405020304" pitchFamily="18" charset="0"/>
              </a:rPr>
              <a:t> = </a:t>
            </a:r>
            <a:r>
              <a:rPr lang="en-US" sz="2200" dirty="0" err="1">
                <a:latin typeface="Consolas" panose="020B0609020204030204" pitchFamily="49" charset="0"/>
                <a:ea typeface="Calibri" panose="020F0502020204030204" pitchFamily="34" charset="0"/>
                <a:cs typeface="Times New Roman" panose="02020603050405020304" pitchFamily="18" charset="0"/>
              </a:rPr>
              <a:t>multilabel_binarizer.transform</a:t>
            </a:r>
            <a:r>
              <a:rPr lang="en-US" sz="2200" dirty="0">
                <a:latin typeface="Consolas" panose="020B0609020204030204" pitchFamily="49" charset="0"/>
                <a:ea typeface="Calibri" panose="020F0502020204030204" pitchFamily="34" charset="0"/>
                <a:cs typeface="Times New Roman" panose="02020603050405020304" pitchFamily="18" charset="0"/>
              </a:rPr>
              <a:t>(</a:t>
            </a:r>
            <a:r>
              <a:rPr lang="en-US" sz="2200" dirty="0" err="1">
                <a:latin typeface="Consolas" panose="020B0609020204030204" pitchFamily="49" charset="0"/>
                <a:ea typeface="Calibri" panose="020F0502020204030204" pitchFamily="34" charset="0"/>
                <a:cs typeface="Times New Roman" panose="02020603050405020304" pitchFamily="18" charset="0"/>
              </a:rPr>
              <a:t>df_train_y</a:t>
            </a:r>
            <a:r>
              <a:rPr lang="en-US" sz="2200" dirty="0">
                <a:latin typeface="Consolas" panose="020B0609020204030204" pitchFamily="49" charset="0"/>
                <a:ea typeface="Calibri" panose="020F0502020204030204" pitchFamily="34" charset="0"/>
                <a:cs typeface="Times New Roman" panose="02020603050405020304" pitchFamily="18" charset="0"/>
              </a:rPr>
              <a:t>[</a:t>
            </a:r>
            <a:r>
              <a:rPr lang="en-US" sz="22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a:t>
            </a:r>
            <a:r>
              <a:rPr lang="en-US" sz="2200" dirty="0" err="1">
                <a:solidFill>
                  <a:srgbClr val="4070A0"/>
                </a:solidFill>
                <a:latin typeface="Consolas" panose="020B0609020204030204" pitchFamily="49" charset="0"/>
                <a:ea typeface="Calibri" panose="020F0502020204030204" pitchFamily="34" charset="0"/>
                <a:cs typeface="Times New Roman" panose="02020603050405020304" pitchFamily="18" charset="0"/>
              </a:rPr>
              <a:t>new_type</a:t>
            </a:r>
            <a:r>
              <a:rPr lang="en-US" sz="22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a:t>
            </a:r>
            <a:r>
              <a:rPr lang="en-US" sz="2200" dirty="0">
                <a:latin typeface="Consolas" panose="020B0609020204030204" pitchFamily="49" charset="0"/>
                <a:ea typeface="Calibri" panose="020F0502020204030204" pitchFamily="34" charset="0"/>
                <a:cs typeface="Times New Roman" panose="02020603050405020304" pitchFamily="18" charset="0"/>
              </a:rPr>
              <a:t>])</a:t>
            </a:r>
            <a:br>
              <a:rPr lang="en-US" sz="2200" dirty="0">
                <a:latin typeface="Consolas" panose="020B0609020204030204" pitchFamily="49" charset="0"/>
                <a:ea typeface="Calibri" panose="020F0502020204030204" pitchFamily="34" charset="0"/>
                <a:cs typeface="Times New Roman" panose="02020603050405020304" pitchFamily="18" charset="0"/>
              </a:rPr>
            </a:br>
            <a:r>
              <a:rPr lang="en-US" sz="2200" dirty="0" err="1">
                <a:latin typeface="Consolas" panose="020B0609020204030204" pitchFamily="49" charset="0"/>
                <a:ea typeface="Calibri" panose="020F0502020204030204" pitchFamily="34" charset="0"/>
                <a:cs typeface="Times New Roman" panose="02020603050405020304" pitchFamily="18" charset="0"/>
              </a:rPr>
              <a:t>yval</a:t>
            </a:r>
            <a:r>
              <a:rPr lang="en-US" sz="2200" dirty="0">
                <a:latin typeface="Consolas" panose="020B0609020204030204" pitchFamily="49" charset="0"/>
                <a:ea typeface="Calibri" panose="020F0502020204030204" pitchFamily="34" charset="0"/>
                <a:cs typeface="Times New Roman" panose="02020603050405020304" pitchFamily="18" charset="0"/>
              </a:rPr>
              <a:t> = </a:t>
            </a:r>
            <a:r>
              <a:rPr lang="en-US" sz="2200" dirty="0" err="1">
                <a:latin typeface="Consolas" panose="020B0609020204030204" pitchFamily="49" charset="0"/>
                <a:ea typeface="Calibri" panose="020F0502020204030204" pitchFamily="34" charset="0"/>
                <a:cs typeface="Times New Roman" panose="02020603050405020304" pitchFamily="18" charset="0"/>
              </a:rPr>
              <a:t>multilabel_binarizer.transform</a:t>
            </a:r>
            <a:r>
              <a:rPr lang="en-US" sz="2200" dirty="0">
                <a:latin typeface="Consolas" panose="020B0609020204030204" pitchFamily="49" charset="0"/>
                <a:ea typeface="Calibri" panose="020F0502020204030204" pitchFamily="34" charset="0"/>
                <a:cs typeface="Times New Roman" panose="02020603050405020304" pitchFamily="18" charset="0"/>
              </a:rPr>
              <a:t>(</a:t>
            </a:r>
            <a:r>
              <a:rPr lang="en-US" sz="2200" dirty="0" err="1">
                <a:latin typeface="Consolas" panose="020B0609020204030204" pitchFamily="49" charset="0"/>
                <a:ea typeface="Calibri" panose="020F0502020204030204" pitchFamily="34" charset="0"/>
                <a:cs typeface="Times New Roman" panose="02020603050405020304" pitchFamily="18" charset="0"/>
              </a:rPr>
              <a:t>df_test_y</a:t>
            </a:r>
            <a:r>
              <a:rPr lang="en-US" sz="2200" dirty="0">
                <a:latin typeface="Consolas" panose="020B0609020204030204" pitchFamily="49" charset="0"/>
                <a:ea typeface="Calibri" panose="020F0502020204030204" pitchFamily="34" charset="0"/>
                <a:cs typeface="Times New Roman" panose="02020603050405020304" pitchFamily="18" charset="0"/>
              </a:rPr>
              <a:t>[</a:t>
            </a:r>
            <a:r>
              <a:rPr lang="en-US" sz="22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a:t>
            </a:r>
            <a:r>
              <a:rPr lang="en-US" sz="2200" dirty="0" err="1">
                <a:solidFill>
                  <a:srgbClr val="4070A0"/>
                </a:solidFill>
                <a:latin typeface="Consolas" panose="020B0609020204030204" pitchFamily="49" charset="0"/>
                <a:ea typeface="Calibri" panose="020F0502020204030204" pitchFamily="34" charset="0"/>
                <a:cs typeface="Times New Roman" panose="02020603050405020304" pitchFamily="18" charset="0"/>
              </a:rPr>
              <a:t>new_type</a:t>
            </a:r>
            <a:r>
              <a:rPr lang="en-US" sz="22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a:t>
            </a:r>
            <a:r>
              <a:rPr lang="en-US" sz="2200" dirty="0">
                <a:latin typeface="Consolas" panose="020B0609020204030204" pitchFamily="49" charset="0"/>
                <a:ea typeface="Calibri" panose="020F0502020204030204" pitchFamily="34" charset="0"/>
                <a:cs typeface="Times New Roman" panose="02020603050405020304" pitchFamily="18" charset="0"/>
              </a:rPr>
              <a:t>])</a:t>
            </a:r>
          </a:p>
          <a:p>
            <a:pPr marL="0" indent="0">
              <a:buNone/>
            </a:pPr>
            <a:endParaRPr lang="en-US" dirty="0"/>
          </a:p>
        </p:txBody>
      </p:sp>
    </p:spTree>
    <p:extLst>
      <p:ext uri="{BB962C8B-B14F-4D97-AF65-F5344CB8AC3E}">
        <p14:creationId xmlns:p14="http://schemas.microsoft.com/office/powerpoint/2010/main" val="3020508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459EF-C0F3-433C-A3B8-E01B0C0A6E5F}"/>
              </a:ext>
            </a:extLst>
          </p:cNvPr>
          <p:cNvSpPr>
            <a:spLocks noGrp="1"/>
          </p:cNvSpPr>
          <p:nvPr>
            <p:ph type="title"/>
          </p:nvPr>
        </p:nvSpPr>
        <p:spPr/>
        <p:txBody>
          <a:bodyPr>
            <a:normAutofit/>
          </a:bodyPr>
          <a:lstStyle/>
          <a:p>
            <a:r>
              <a:rPr lang="en-US" sz="4000" dirty="0"/>
              <a:t>Create the NLP prediction model </a:t>
            </a:r>
          </a:p>
        </p:txBody>
      </p:sp>
      <p:sp>
        <p:nvSpPr>
          <p:cNvPr id="3" name="Content Placeholder 2">
            <a:extLst>
              <a:ext uri="{FF2B5EF4-FFF2-40B4-BE49-F238E27FC236}">
                <a16:creationId xmlns:a16="http://schemas.microsoft.com/office/drawing/2014/main" id="{573670FE-3B9A-4AA8-8D0C-082BFB54031E}"/>
              </a:ext>
            </a:extLst>
          </p:cNvPr>
          <p:cNvSpPr>
            <a:spLocks noGrp="1"/>
          </p:cNvSpPr>
          <p:nvPr>
            <p:ph idx="1"/>
          </p:nvPr>
        </p:nvSpPr>
        <p:spPr>
          <a:xfrm>
            <a:off x="1451579" y="2015732"/>
            <a:ext cx="9603275" cy="3848355"/>
          </a:xfrm>
        </p:spPr>
        <p:txBody>
          <a:bodyPr>
            <a:normAutofit lnSpcReduction="10000"/>
          </a:bodyPr>
          <a:lstStyle/>
          <a:p>
            <a:pPr marL="0" marR="0" indent="0">
              <a:lnSpc>
                <a:spcPct val="107000"/>
              </a:lnSpc>
              <a:spcBef>
                <a:spcPts val="1200"/>
              </a:spcBef>
              <a:spcAft>
                <a:spcPts val="800"/>
              </a:spcAft>
              <a:buNone/>
            </a:pPr>
            <a:r>
              <a:rPr lang="en-US" sz="2400" i="1" dirty="0">
                <a:solidFill>
                  <a:srgbClr val="60A0B0"/>
                </a:solidFill>
                <a:latin typeface="Consolas" panose="020B0609020204030204" pitchFamily="49" charset="0"/>
                <a:ea typeface="Calibri" panose="020F0502020204030204" pitchFamily="34" charset="0"/>
                <a:cs typeface="Times New Roman" panose="02020603050405020304" pitchFamily="18" charset="0"/>
              </a:rPr>
              <a:t>#Use </a:t>
            </a:r>
            <a:r>
              <a:rPr lang="en-US" sz="2400" i="1" dirty="0" err="1">
                <a:solidFill>
                  <a:srgbClr val="60A0B0"/>
                </a:solidFill>
                <a:latin typeface="Consolas" panose="020B0609020204030204" pitchFamily="49" charset="0"/>
                <a:ea typeface="Calibri" panose="020F0502020204030204" pitchFamily="34" charset="0"/>
                <a:cs typeface="Times New Roman" panose="02020603050405020304" pitchFamily="18" charset="0"/>
              </a:rPr>
              <a:t>sk-learn’s</a:t>
            </a:r>
            <a:r>
              <a:rPr lang="en-US" sz="2400" i="1" dirty="0">
                <a:solidFill>
                  <a:srgbClr val="60A0B0"/>
                </a:solidFill>
                <a:latin typeface="Consolas" panose="020B0609020204030204" pitchFamily="49" charset="0"/>
                <a:ea typeface="Calibri" panose="020F0502020204030204" pitchFamily="34" charset="0"/>
                <a:cs typeface="Times New Roman" panose="02020603050405020304" pitchFamily="18" charset="0"/>
              </a:rPr>
              <a:t> </a:t>
            </a:r>
            <a:r>
              <a:rPr lang="en-US" sz="2400" i="1" dirty="0" err="1">
                <a:solidFill>
                  <a:srgbClr val="60A0B0"/>
                </a:solidFill>
                <a:latin typeface="Consolas" panose="020B0609020204030204" pitchFamily="49" charset="0"/>
                <a:ea typeface="Calibri" panose="020F0502020204030204" pitchFamily="34" charset="0"/>
                <a:cs typeface="Times New Roman" panose="02020603050405020304" pitchFamily="18" charset="0"/>
              </a:rPr>
              <a:t>OneVsRestClassifier</a:t>
            </a:r>
            <a:r>
              <a:rPr lang="en-US" sz="2400" i="1" dirty="0">
                <a:solidFill>
                  <a:srgbClr val="60A0B0"/>
                </a:solidFill>
                <a:latin typeface="Consolas" panose="020B0609020204030204" pitchFamily="49" charset="0"/>
                <a:ea typeface="Calibri" panose="020F0502020204030204" pitchFamily="34" charset="0"/>
                <a:cs typeface="Times New Roman" panose="02020603050405020304" pitchFamily="18" charset="0"/>
              </a:rPr>
              <a:t> class to solve this problem as a Binary Relevance or one-vs-all problem</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err="1">
                <a:latin typeface="Consolas" panose="020B0609020204030204" pitchFamily="49" charset="0"/>
                <a:ea typeface="Calibri" panose="020F0502020204030204" pitchFamily="34" charset="0"/>
                <a:cs typeface="Times New Roman" panose="02020603050405020304" pitchFamily="18" charset="0"/>
              </a:rPr>
              <a:t>lr</a:t>
            </a:r>
            <a:r>
              <a:rPr lang="en-US" sz="2400" dirty="0">
                <a:latin typeface="Consolas" panose="020B0609020204030204" pitchFamily="49" charset="0"/>
                <a:ea typeface="Calibri" panose="020F0502020204030204" pitchFamily="34" charset="0"/>
                <a:cs typeface="Times New Roman" panose="02020603050405020304" pitchFamily="18" charset="0"/>
              </a:rPr>
              <a:t> = </a:t>
            </a:r>
            <a:r>
              <a:rPr lang="en-US" sz="2400" dirty="0" err="1">
                <a:latin typeface="Consolas" panose="020B0609020204030204" pitchFamily="49" charset="0"/>
                <a:ea typeface="Calibri" panose="020F0502020204030204" pitchFamily="34" charset="0"/>
                <a:cs typeface="Times New Roman" panose="02020603050405020304" pitchFamily="18" charset="0"/>
              </a:rPr>
              <a:t>LogisticRegression</a:t>
            </a:r>
            <a:r>
              <a:rPr lang="en-US" sz="2400" dirty="0">
                <a:latin typeface="Consolas" panose="020B0609020204030204" pitchFamily="49" charset="0"/>
                <a:ea typeface="Calibri" panose="020F0502020204030204" pitchFamily="34" charset="0"/>
                <a:cs typeface="Times New Roman" panose="02020603050405020304" pitchFamily="18" charset="0"/>
              </a:rPr>
              <a:t>()</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err="1">
                <a:latin typeface="Consolas" panose="020B0609020204030204" pitchFamily="49" charset="0"/>
                <a:ea typeface="Calibri" panose="020F0502020204030204" pitchFamily="34" charset="0"/>
                <a:cs typeface="Times New Roman" panose="02020603050405020304" pitchFamily="18" charset="0"/>
              </a:rPr>
              <a:t>clf</a:t>
            </a:r>
            <a:r>
              <a:rPr lang="en-US" sz="2400" dirty="0">
                <a:latin typeface="Consolas" panose="020B0609020204030204" pitchFamily="49" charset="0"/>
                <a:ea typeface="Calibri" panose="020F0502020204030204" pitchFamily="34" charset="0"/>
                <a:cs typeface="Times New Roman" panose="02020603050405020304" pitchFamily="18" charset="0"/>
              </a:rPr>
              <a:t> = </a:t>
            </a:r>
            <a:r>
              <a:rPr lang="en-US" sz="2400" dirty="0" err="1">
                <a:latin typeface="Consolas" panose="020B0609020204030204" pitchFamily="49" charset="0"/>
                <a:ea typeface="Calibri" panose="020F0502020204030204" pitchFamily="34" charset="0"/>
                <a:cs typeface="Times New Roman" panose="02020603050405020304" pitchFamily="18" charset="0"/>
              </a:rPr>
              <a:t>OneVsRestClassifier</a:t>
            </a:r>
            <a:r>
              <a:rPr lang="en-US" sz="2400" dirty="0">
                <a:latin typeface="Consolas" panose="020B0609020204030204" pitchFamily="49" charset="0"/>
                <a:ea typeface="Calibri" panose="020F0502020204030204" pitchFamily="34" charset="0"/>
                <a:cs typeface="Times New Roman" panose="02020603050405020304" pitchFamily="18" charset="0"/>
              </a:rPr>
              <a:t>(</a:t>
            </a:r>
            <a:r>
              <a:rPr lang="en-US" sz="2400" dirty="0" err="1">
                <a:latin typeface="Consolas" panose="020B0609020204030204" pitchFamily="49" charset="0"/>
                <a:ea typeface="Calibri" panose="020F0502020204030204" pitchFamily="34" charset="0"/>
                <a:cs typeface="Times New Roman" panose="02020603050405020304" pitchFamily="18" charset="0"/>
              </a:rPr>
              <a:t>lr</a:t>
            </a:r>
            <a:r>
              <a:rPr lang="en-US" sz="2400" dirty="0">
                <a:latin typeface="Consolas" panose="020B0609020204030204" pitchFamily="49" charset="0"/>
                <a:ea typeface="Calibri" panose="020F0502020204030204" pitchFamily="34" charset="0"/>
                <a:cs typeface="Times New Roman" panose="02020603050405020304" pitchFamily="18" charset="0"/>
              </a:rPr>
              <a:t>)</a:t>
            </a:r>
          </a:p>
          <a:p>
            <a:pPr marL="0" marR="0" indent="0" latinLnBrk="1">
              <a:spcBef>
                <a:spcPts val="900"/>
              </a:spcBef>
              <a:spcAft>
                <a:spcPts val="900"/>
              </a:spcAft>
              <a:buNone/>
            </a:pPr>
            <a:r>
              <a:rPr lang="en-US" sz="2400" i="1" dirty="0">
                <a:solidFill>
                  <a:srgbClr val="60A0B0"/>
                </a:solidFill>
                <a:latin typeface="Consolas" panose="020B0609020204030204" pitchFamily="49" charset="0"/>
                <a:ea typeface="Calibri" panose="020F0502020204030204" pitchFamily="34" charset="0"/>
                <a:cs typeface="Times New Roman" panose="02020603050405020304" pitchFamily="18" charset="0"/>
              </a:rPr>
              <a:t>#Fit model on train data</a:t>
            </a:r>
            <a:br>
              <a:rPr lang="en-US" sz="2400" dirty="0">
                <a:latin typeface="Consolas" panose="020B0609020204030204" pitchFamily="49" charset="0"/>
                <a:ea typeface="Calibri" panose="020F0502020204030204" pitchFamily="34" charset="0"/>
                <a:cs typeface="Times New Roman" panose="02020603050405020304" pitchFamily="18" charset="0"/>
              </a:rPr>
            </a:br>
            <a:r>
              <a:rPr lang="en-US" sz="2400" dirty="0" err="1">
                <a:latin typeface="Consolas" panose="020B0609020204030204" pitchFamily="49" charset="0"/>
                <a:ea typeface="Calibri" panose="020F0502020204030204" pitchFamily="34" charset="0"/>
                <a:cs typeface="Times New Roman" panose="02020603050405020304" pitchFamily="18" charset="0"/>
              </a:rPr>
              <a:t>clf.fit</a:t>
            </a:r>
            <a:r>
              <a:rPr lang="en-US" sz="2400" dirty="0">
                <a:latin typeface="Consolas" panose="020B0609020204030204" pitchFamily="49" charset="0"/>
                <a:ea typeface="Calibri" panose="020F0502020204030204" pitchFamily="34" charset="0"/>
                <a:cs typeface="Times New Roman" panose="02020603050405020304" pitchFamily="18" charset="0"/>
              </a:rPr>
              <a:t>(</a:t>
            </a:r>
            <a:r>
              <a:rPr lang="en-US" sz="2400" dirty="0" err="1">
                <a:latin typeface="Consolas" panose="020B0609020204030204" pitchFamily="49" charset="0"/>
                <a:ea typeface="Calibri" panose="020F0502020204030204" pitchFamily="34" charset="0"/>
                <a:cs typeface="Times New Roman" panose="02020603050405020304" pitchFamily="18" charset="0"/>
              </a:rPr>
              <a:t>xtrain_tfidf</a:t>
            </a:r>
            <a:r>
              <a:rPr lang="en-US" sz="2400" dirty="0">
                <a:latin typeface="Consolas" panose="020B0609020204030204" pitchFamily="49" charset="0"/>
                <a:ea typeface="Calibri" panose="020F0502020204030204" pitchFamily="34" charset="0"/>
                <a:cs typeface="Times New Roman" panose="02020603050405020304" pitchFamily="18" charset="0"/>
              </a:rPr>
              <a:t>, </a:t>
            </a:r>
            <a:r>
              <a:rPr lang="en-US" sz="2400" dirty="0" err="1">
                <a:latin typeface="Consolas" panose="020B0609020204030204" pitchFamily="49" charset="0"/>
                <a:ea typeface="Calibri" panose="020F0502020204030204" pitchFamily="34" charset="0"/>
                <a:cs typeface="Times New Roman" panose="02020603050405020304" pitchFamily="18" charset="0"/>
              </a:rPr>
              <a:t>ytrain</a:t>
            </a:r>
            <a:r>
              <a:rPr lang="en-US" sz="2400" dirty="0">
                <a:latin typeface="Consolas" panose="020B0609020204030204" pitchFamily="49" charset="0"/>
                <a:ea typeface="Calibri" panose="020F0502020204030204" pitchFamily="34" charset="0"/>
                <a:cs typeface="Times New Roman" panose="02020603050405020304" pitchFamily="18" charset="0"/>
              </a:rPr>
              <a:t>)</a:t>
            </a:r>
          </a:p>
          <a:p>
            <a:pPr marL="0" marR="0" indent="0" latinLnBrk="1">
              <a:spcBef>
                <a:spcPts val="900"/>
              </a:spcBef>
              <a:spcAft>
                <a:spcPts val="900"/>
              </a:spcAft>
              <a:buNone/>
            </a:pPr>
            <a:r>
              <a:rPr lang="en-US" sz="2400" i="1" dirty="0">
                <a:solidFill>
                  <a:srgbClr val="60A0B0"/>
                </a:solidFill>
                <a:latin typeface="Consolas" panose="020B0609020204030204" pitchFamily="49" charset="0"/>
                <a:ea typeface="Calibri" panose="020F0502020204030204" pitchFamily="34" charset="0"/>
                <a:cs typeface="Times New Roman" panose="02020603050405020304" pitchFamily="18" charset="0"/>
              </a:rPr>
              <a:t>#Make predictions for validation set</a:t>
            </a:r>
            <a:br>
              <a:rPr lang="en-US" sz="2400" dirty="0">
                <a:latin typeface="Consolas" panose="020B0609020204030204" pitchFamily="49" charset="0"/>
                <a:ea typeface="Calibri" panose="020F0502020204030204" pitchFamily="34" charset="0"/>
                <a:cs typeface="Times New Roman" panose="02020603050405020304" pitchFamily="18" charset="0"/>
              </a:rPr>
            </a:br>
            <a:r>
              <a:rPr lang="en-US" sz="2400" dirty="0" err="1">
                <a:latin typeface="Consolas" panose="020B0609020204030204" pitchFamily="49" charset="0"/>
                <a:ea typeface="Calibri" panose="020F0502020204030204" pitchFamily="34" charset="0"/>
                <a:cs typeface="Times New Roman" panose="02020603050405020304" pitchFamily="18" charset="0"/>
              </a:rPr>
              <a:t>y_pred</a:t>
            </a:r>
            <a:r>
              <a:rPr lang="en-US" sz="2400" dirty="0">
                <a:latin typeface="Consolas" panose="020B0609020204030204" pitchFamily="49" charset="0"/>
                <a:ea typeface="Calibri" panose="020F0502020204030204" pitchFamily="34" charset="0"/>
                <a:cs typeface="Times New Roman" panose="02020603050405020304" pitchFamily="18" charset="0"/>
              </a:rPr>
              <a:t> = </a:t>
            </a:r>
            <a:r>
              <a:rPr lang="en-US" sz="2400" dirty="0" err="1">
                <a:latin typeface="Consolas" panose="020B0609020204030204" pitchFamily="49" charset="0"/>
                <a:ea typeface="Calibri" panose="020F0502020204030204" pitchFamily="34" charset="0"/>
                <a:cs typeface="Times New Roman" panose="02020603050405020304" pitchFamily="18" charset="0"/>
              </a:rPr>
              <a:t>clf.predict</a:t>
            </a:r>
            <a:r>
              <a:rPr lang="en-US" sz="2400" dirty="0">
                <a:latin typeface="Consolas" panose="020B0609020204030204" pitchFamily="49" charset="0"/>
                <a:ea typeface="Calibri" panose="020F0502020204030204" pitchFamily="34" charset="0"/>
                <a:cs typeface="Times New Roman" panose="02020603050405020304" pitchFamily="18" charset="0"/>
              </a:rPr>
              <a:t>(</a:t>
            </a:r>
            <a:r>
              <a:rPr lang="en-US" sz="2400" dirty="0" err="1">
                <a:latin typeface="Consolas" panose="020B0609020204030204" pitchFamily="49" charset="0"/>
                <a:ea typeface="Calibri" panose="020F0502020204030204" pitchFamily="34" charset="0"/>
                <a:cs typeface="Times New Roman" panose="02020603050405020304" pitchFamily="18" charset="0"/>
              </a:rPr>
              <a:t>xval_tfidf</a:t>
            </a:r>
            <a:r>
              <a:rPr lang="en-US" sz="2400" dirty="0">
                <a:latin typeface="Consolas" panose="020B0609020204030204" pitchFamily="49" charset="0"/>
                <a:ea typeface="Calibri" panose="020F0502020204030204" pitchFamily="34" charset="0"/>
                <a:cs typeface="Times New Roman" panose="02020603050405020304" pitchFamily="18" charset="0"/>
              </a:rPr>
              <a:t>)</a:t>
            </a:r>
          </a:p>
          <a:p>
            <a:pPr marL="0" marR="0" indent="0">
              <a:lnSpc>
                <a:spcPct val="107000"/>
              </a:lnSpc>
              <a:spcBef>
                <a:spcPts val="1200"/>
              </a:spcBef>
              <a:spcAft>
                <a:spcPts val="800"/>
              </a:spcAft>
              <a:buNone/>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8807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80932-D9EA-4DE9-BBF0-4442BED65E47}"/>
              </a:ext>
            </a:extLst>
          </p:cNvPr>
          <p:cNvSpPr>
            <a:spLocks noGrp="1"/>
          </p:cNvSpPr>
          <p:nvPr>
            <p:ph type="title"/>
          </p:nvPr>
        </p:nvSpPr>
        <p:spPr/>
        <p:txBody>
          <a:bodyPr>
            <a:noAutofit/>
          </a:bodyPr>
          <a:lstStyle/>
          <a:p>
            <a:r>
              <a:rPr lang="en-US" sz="3700" dirty="0"/>
              <a:t>Checking a sample of the predictions</a:t>
            </a:r>
          </a:p>
        </p:txBody>
      </p:sp>
      <p:sp>
        <p:nvSpPr>
          <p:cNvPr id="3" name="Content Placeholder 2">
            <a:extLst>
              <a:ext uri="{FF2B5EF4-FFF2-40B4-BE49-F238E27FC236}">
                <a16:creationId xmlns:a16="http://schemas.microsoft.com/office/drawing/2014/main" id="{2E2FE0D8-70BC-437C-B308-31A651987EC8}"/>
              </a:ext>
            </a:extLst>
          </p:cNvPr>
          <p:cNvSpPr>
            <a:spLocks noGrp="1"/>
          </p:cNvSpPr>
          <p:nvPr>
            <p:ph idx="1"/>
          </p:nvPr>
        </p:nvSpPr>
        <p:spPr>
          <a:xfrm>
            <a:off x="1451579" y="2015732"/>
            <a:ext cx="9603275" cy="3838416"/>
          </a:xfrm>
        </p:spPr>
        <p:txBody>
          <a:bodyPr/>
          <a:lstStyle/>
          <a:p>
            <a:pPr marL="0" marR="0" indent="0" latinLnBrk="1">
              <a:spcBef>
                <a:spcPts val="900"/>
              </a:spcBef>
              <a:spcAft>
                <a:spcPts val="900"/>
              </a:spcAft>
              <a:buNone/>
            </a:pPr>
            <a:r>
              <a:rPr lang="en-US" sz="2600" i="1" dirty="0">
                <a:solidFill>
                  <a:srgbClr val="60A0B0"/>
                </a:solidFill>
                <a:latin typeface="Consolas" panose="020B0609020204030204" pitchFamily="49" charset="0"/>
                <a:ea typeface="Calibri" panose="020F0502020204030204" pitchFamily="34" charset="0"/>
                <a:cs typeface="Times New Roman" panose="02020603050405020304" pitchFamily="18" charset="0"/>
              </a:rPr>
              <a:t>#Check out a sample from these predictions</a:t>
            </a:r>
            <a:br>
              <a:rPr lang="en-US" sz="2600" dirty="0">
                <a:latin typeface="Consolas" panose="020B0609020204030204" pitchFamily="49" charset="0"/>
                <a:ea typeface="Calibri" panose="020F0502020204030204" pitchFamily="34" charset="0"/>
                <a:cs typeface="Times New Roman" panose="02020603050405020304" pitchFamily="18" charset="0"/>
              </a:rPr>
            </a:br>
            <a:r>
              <a:rPr lang="en-US" sz="2600" dirty="0" err="1">
                <a:latin typeface="Consolas" panose="020B0609020204030204" pitchFamily="49" charset="0"/>
                <a:ea typeface="Calibri" panose="020F0502020204030204" pitchFamily="34" charset="0"/>
                <a:cs typeface="Times New Roman" panose="02020603050405020304" pitchFamily="18" charset="0"/>
              </a:rPr>
              <a:t>y_pred</a:t>
            </a:r>
            <a:r>
              <a:rPr lang="en-US" sz="2600" dirty="0">
                <a:latin typeface="Consolas" panose="020B0609020204030204" pitchFamily="49" charset="0"/>
                <a:ea typeface="Calibri" panose="020F0502020204030204" pitchFamily="34" charset="0"/>
                <a:cs typeface="Times New Roman" panose="02020603050405020304" pitchFamily="18" charset="0"/>
              </a:rPr>
              <a:t>[</a:t>
            </a:r>
            <a:r>
              <a:rPr lang="en-US" sz="2600" dirty="0">
                <a:solidFill>
                  <a:srgbClr val="40A070"/>
                </a:solidFill>
                <a:latin typeface="Consolas" panose="020B0609020204030204" pitchFamily="49" charset="0"/>
                <a:ea typeface="Calibri" panose="020F0502020204030204" pitchFamily="34" charset="0"/>
                <a:cs typeface="Times New Roman" panose="02020603050405020304" pitchFamily="18" charset="0"/>
              </a:rPr>
              <a:t>3</a:t>
            </a:r>
            <a:r>
              <a:rPr lang="en-US" sz="2600" dirty="0">
                <a:latin typeface="Consolas" panose="020B0609020204030204" pitchFamily="49" charset="0"/>
                <a:ea typeface="Calibri" panose="020F0502020204030204" pitchFamily="34" charset="0"/>
                <a:cs typeface="Times New Roman" panose="02020603050405020304" pitchFamily="18" charset="0"/>
              </a:rPr>
              <a:t>]</a:t>
            </a:r>
          </a:p>
          <a:p>
            <a:pPr marL="0" marR="0" indent="0" latinLnBrk="1">
              <a:spcBef>
                <a:spcPts val="900"/>
              </a:spcBef>
              <a:spcAft>
                <a:spcPts val="900"/>
              </a:spcAft>
              <a:buNone/>
            </a:pPr>
            <a:r>
              <a:rPr lang="en-US" sz="2600" dirty="0">
                <a:latin typeface="Consolas" panose="020B0609020204030204" pitchFamily="49" charset="0"/>
                <a:ea typeface="Calibri" panose="020F0502020204030204" pitchFamily="34" charset="0"/>
                <a:cs typeface="Times New Roman" panose="02020603050405020304" pitchFamily="18" charset="0"/>
              </a:rPr>
              <a:t>array([0, 1, 0])</a:t>
            </a:r>
          </a:p>
          <a:p>
            <a:pPr marL="0" marR="0" indent="0" latinLnBrk="1">
              <a:spcBef>
                <a:spcPts val="900"/>
              </a:spcBef>
              <a:spcAft>
                <a:spcPts val="900"/>
              </a:spcAft>
              <a:buNone/>
            </a:pPr>
            <a:r>
              <a:rPr lang="en-US" sz="2600" i="1" dirty="0">
                <a:solidFill>
                  <a:srgbClr val="60A0B0"/>
                </a:solidFill>
                <a:latin typeface="Consolas" panose="020B0609020204030204" pitchFamily="49" charset="0"/>
                <a:ea typeface="Calibri" panose="020F0502020204030204" pitchFamily="34" charset="0"/>
                <a:cs typeface="Times New Roman" panose="02020603050405020304" pitchFamily="18" charset="0"/>
              </a:rPr>
              <a:t>#Convert the predicted arrays into event type tags</a:t>
            </a:r>
            <a:br>
              <a:rPr lang="en-US" sz="2600" dirty="0">
                <a:latin typeface="Consolas" panose="020B0609020204030204" pitchFamily="49" charset="0"/>
                <a:ea typeface="Calibri" panose="020F0502020204030204" pitchFamily="34" charset="0"/>
                <a:cs typeface="Times New Roman" panose="02020603050405020304" pitchFamily="18" charset="0"/>
              </a:rPr>
            </a:br>
            <a:r>
              <a:rPr lang="en-US" sz="2600" dirty="0" err="1">
                <a:latin typeface="Consolas" panose="020B0609020204030204" pitchFamily="49" charset="0"/>
                <a:ea typeface="Calibri" panose="020F0502020204030204" pitchFamily="34" charset="0"/>
                <a:cs typeface="Times New Roman" panose="02020603050405020304" pitchFamily="18" charset="0"/>
              </a:rPr>
              <a:t>multilabel_binarizer.inverse_transform</a:t>
            </a:r>
            <a:r>
              <a:rPr lang="en-US" sz="2600" dirty="0">
                <a:latin typeface="Consolas" panose="020B0609020204030204" pitchFamily="49" charset="0"/>
                <a:ea typeface="Calibri" panose="020F0502020204030204" pitchFamily="34" charset="0"/>
                <a:cs typeface="Times New Roman" panose="02020603050405020304" pitchFamily="18" charset="0"/>
              </a:rPr>
              <a:t>(</a:t>
            </a:r>
            <a:r>
              <a:rPr lang="en-US" sz="2600" dirty="0" err="1">
                <a:latin typeface="Consolas" panose="020B0609020204030204" pitchFamily="49" charset="0"/>
                <a:ea typeface="Calibri" panose="020F0502020204030204" pitchFamily="34" charset="0"/>
                <a:cs typeface="Times New Roman" panose="02020603050405020304" pitchFamily="18" charset="0"/>
              </a:rPr>
              <a:t>y_pred</a:t>
            </a:r>
            <a:r>
              <a:rPr lang="en-US" sz="2600" dirty="0">
                <a:latin typeface="Consolas" panose="020B0609020204030204" pitchFamily="49" charset="0"/>
                <a:ea typeface="Calibri" panose="020F0502020204030204" pitchFamily="34" charset="0"/>
                <a:cs typeface="Times New Roman" panose="02020603050405020304" pitchFamily="18" charset="0"/>
              </a:rPr>
              <a:t>)[</a:t>
            </a:r>
            <a:r>
              <a:rPr lang="en-US" sz="2600" dirty="0">
                <a:solidFill>
                  <a:srgbClr val="40A070"/>
                </a:solidFill>
                <a:latin typeface="Consolas" panose="020B0609020204030204" pitchFamily="49" charset="0"/>
                <a:ea typeface="Calibri" panose="020F0502020204030204" pitchFamily="34" charset="0"/>
                <a:cs typeface="Times New Roman" panose="02020603050405020304" pitchFamily="18" charset="0"/>
              </a:rPr>
              <a:t>3</a:t>
            </a:r>
            <a:r>
              <a:rPr lang="en-US" sz="2600" dirty="0">
                <a:latin typeface="Consolas" panose="020B0609020204030204" pitchFamily="49"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r>
              <a:rPr lang="en-US" sz="2600" dirty="0">
                <a:latin typeface="Consolas" panose="020B0609020204030204" pitchFamily="49" charset="0"/>
                <a:ea typeface="Calibri" panose="020F0502020204030204" pitchFamily="34" charset="0"/>
                <a:cs typeface="Times New Roman" panose="02020603050405020304" pitchFamily="18" charset="0"/>
              </a:rPr>
              <a:t>('Recall',)</a:t>
            </a:r>
            <a:endParaRPr lang="en-US" sz="2600" dirty="0">
              <a:latin typeface="Calibri" panose="020F0502020204030204" pitchFamily="34" charset="0"/>
              <a:ea typeface="Calibri" panose="020F0502020204030204" pitchFamily="34" charset="0"/>
              <a:cs typeface="Times New Roman" panose="02020603050405020304" pitchFamily="18" charset="0"/>
            </a:endParaRPr>
          </a:p>
          <a:p>
            <a:pPr marL="0" marR="0" indent="0" latinLnBrk="1">
              <a:spcBef>
                <a:spcPts val="900"/>
              </a:spcBef>
              <a:spcAft>
                <a:spcPts val="900"/>
              </a:spcAft>
              <a:buNone/>
            </a:pPr>
            <a:endParaRPr lang="en-US" dirty="0">
              <a:latin typeface="Consolas" panose="020B0609020204030204" pitchFamily="49"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488040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5F135-45E1-4085-ACD2-DD3326909E07}"/>
              </a:ext>
            </a:extLst>
          </p:cNvPr>
          <p:cNvSpPr>
            <a:spLocks noGrp="1"/>
          </p:cNvSpPr>
          <p:nvPr>
            <p:ph type="title"/>
          </p:nvPr>
        </p:nvSpPr>
        <p:spPr/>
        <p:txBody>
          <a:bodyPr/>
          <a:lstStyle/>
          <a:p>
            <a:r>
              <a:rPr lang="en-US" dirty="0"/>
              <a:t>Evaluate NLP Prediction Model’s Performance</a:t>
            </a:r>
          </a:p>
        </p:txBody>
      </p:sp>
      <p:sp>
        <p:nvSpPr>
          <p:cNvPr id="3" name="Content Placeholder 2">
            <a:extLst>
              <a:ext uri="{FF2B5EF4-FFF2-40B4-BE49-F238E27FC236}">
                <a16:creationId xmlns:a16="http://schemas.microsoft.com/office/drawing/2014/main" id="{CF569712-BF3C-4356-9B8E-EF67E999A04F}"/>
              </a:ext>
            </a:extLst>
          </p:cNvPr>
          <p:cNvSpPr>
            <a:spLocks noGrp="1"/>
          </p:cNvSpPr>
          <p:nvPr>
            <p:ph idx="1"/>
          </p:nvPr>
        </p:nvSpPr>
        <p:spPr>
          <a:xfrm>
            <a:off x="1451579" y="2015732"/>
            <a:ext cx="9603275" cy="3937807"/>
          </a:xfrm>
        </p:spPr>
        <p:txBody>
          <a:bodyPr>
            <a:noAutofit/>
          </a:bodyPr>
          <a:lstStyle/>
          <a:p>
            <a:r>
              <a:rPr lang="en-US" sz="2400" dirty="0"/>
              <a:t>All of the predictions and the entire target variable of the validation set taken into consideration</a:t>
            </a:r>
          </a:p>
          <a:p>
            <a:r>
              <a:rPr lang="en-US" sz="2400" dirty="0"/>
              <a:t>F1 score, also known as balanced F-score or F-measure</a:t>
            </a:r>
          </a:p>
          <a:p>
            <a:pPr lvl="1"/>
            <a:r>
              <a:rPr lang="en-US" sz="2400" dirty="0"/>
              <a:t>Interpreted as a weighted average of the precision and recall</a:t>
            </a:r>
          </a:p>
          <a:p>
            <a:pPr lvl="1"/>
            <a:r>
              <a:rPr lang="en-US" sz="2400" dirty="0"/>
              <a:t>Ranges between 0 and 1 where 0 is worst score while 1 is best score</a:t>
            </a:r>
          </a:p>
          <a:p>
            <a:pPr lvl="1"/>
            <a:r>
              <a:rPr lang="en-US" sz="2400" dirty="0"/>
              <a:t>F1 = 2 x (precision x recall) / (precision + recall)</a:t>
            </a:r>
          </a:p>
          <a:p>
            <a:pPr lvl="1"/>
            <a:r>
              <a:rPr lang="en-US" sz="2400" dirty="0"/>
              <a:t>Average of each class with weighting depending on the average parameter in the multi-class and the multi-label case</a:t>
            </a:r>
          </a:p>
        </p:txBody>
      </p:sp>
    </p:spTree>
    <p:extLst>
      <p:ext uri="{BB962C8B-B14F-4D97-AF65-F5344CB8AC3E}">
        <p14:creationId xmlns:p14="http://schemas.microsoft.com/office/powerpoint/2010/main" val="2996258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A1BF6-404A-4D07-8C55-85FB2A1A1C1A}"/>
              </a:ext>
            </a:extLst>
          </p:cNvPr>
          <p:cNvSpPr>
            <a:spLocks noGrp="1"/>
          </p:cNvSpPr>
          <p:nvPr>
            <p:ph type="title"/>
          </p:nvPr>
        </p:nvSpPr>
        <p:spPr/>
        <p:txBody>
          <a:bodyPr>
            <a:normAutofit/>
          </a:bodyPr>
          <a:lstStyle/>
          <a:p>
            <a:r>
              <a:rPr lang="en-US" sz="4400" dirty="0"/>
              <a:t>Benefits of Project</a:t>
            </a:r>
          </a:p>
        </p:txBody>
      </p:sp>
      <p:sp>
        <p:nvSpPr>
          <p:cNvPr id="3" name="Content Placeholder 2">
            <a:extLst>
              <a:ext uri="{FF2B5EF4-FFF2-40B4-BE49-F238E27FC236}">
                <a16:creationId xmlns:a16="http://schemas.microsoft.com/office/drawing/2014/main" id="{2B09E3DB-0F5B-4754-A3F9-E05DA990FA31}"/>
              </a:ext>
            </a:extLst>
          </p:cNvPr>
          <p:cNvSpPr>
            <a:spLocks noGrp="1"/>
          </p:cNvSpPr>
          <p:nvPr>
            <p:ph idx="1"/>
          </p:nvPr>
        </p:nvSpPr>
        <p:spPr/>
        <p:txBody>
          <a:bodyPr>
            <a:normAutofit/>
          </a:bodyPr>
          <a:lstStyle/>
          <a:p>
            <a:r>
              <a:rPr lang="en-US" sz="2800" dirty="0"/>
              <a:t>Help medical practitioners make better decisions on which medical devices to use with the most minimal of risks.</a:t>
            </a:r>
          </a:p>
          <a:p>
            <a:r>
              <a:rPr lang="en-US" sz="2800" dirty="0"/>
              <a:t>Allows patients to be better informed on which medical devices they want to receive.</a:t>
            </a:r>
          </a:p>
          <a:p>
            <a:r>
              <a:rPr lang="en-US" sz="2800" dirty="0"/>
              <a:t>Give indications to manufacturers on how to better design medical devices with reduction to injury and mortality.</a:t>
            </a:r>
          </a:p>
        </p:txBody>
      </p:sp>
    </p:spTree>
    <p:extLst>
      <p:ext uri="{BB962C8B-B14F-4D97-AF65-F5344CB8AC3E}">
        <p14:creationId xmlns:p14="http://schemas.microsoft.com/office/powerpoint/2010/main" val="362238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B06E3-89DD-4717-8E83-1BFA2CBD1A89}"/>
              </a:ext>
            </a:extLst>
          </p:cNvPr>
          <p:cNvSpPr>
            <a:spLocks noGrp="1"/>
          </p:cNvSpPr>
          <p:nvPr>
            <p:ph type="title"/>
          </p:nvPr>
        </p:nvSpPr>
        <p:spPr/>
        <p:txBody>
          <a:bodyPr/>
          <a:lstStyle/>
          <a:p>
            <a:r>
              <a:rPr lang="en-US" dirty="0"/>
              <a:t>Evaluate NLP Prediction Model’s Performance</a:t>
            </a:r>
          </a:p>
        </p:txBody>
      </p:sp>
      <p:sp>
        <p:nvSpPr>
          <p:cNvPr id="3" name="Content Placeholder 2">
            <a:extLst>
              <a:ext uri="{FF2B5EF4-FFF2-40B4-BE49-F238E27FC236}">
                <a16:creationId xmlns:a16="http://schemas.microsoft.com/office/drawing/2014/main" id="{F2F6AA82-5EDC-4C29-BC47-2188FDDAD317}"/>
              </a:ext>
            </a:extLst>
          </p:cNvPr>
          <p:cNvSpPr>
            <a:spLocks noGrp="1"/>
          </p:cNvSpPr>
          <p:nvPr>
            <p:ph idx="1"/>
          </p:nvPr>
        </p:nvSpPr>
        <p:spPr>
          <a:xfrm>
            <a:off x="1451579" y="2015732"/>
            <a:ext cx="9603275" cy="3957685"/>
          </a:xfrm>
        </p:spPr>
        <p:txBody>
          <a:bodyPr>
            <a:normAutofit/>
          </a:bodyPr>
          <a:lstStyle/>
          <a:p>
            <a:pPr marL="0" marR="0" indent="0" latinLnBrk="1">
              <a:spcBef>
                <a:spcPts val="900"/>
              </a:spcBef>
              <a:spcAft>
                <a:spcPts val="900"/>
              </a:spcAft>
              <a:buNone/>
            </a:pPr>
            <a:r>
              <a:rPr lang="en-US" sz="3200" i="1" dirty="0">
                <a:solidFill>
                  <a:srgbClr val="60A0B0"/>
                </a:solidFill>
                <a:latin typeface="Consolas" panose="020B0609020204030204" pitchFamily="49" charset="0"/>
                <a:ea typeface="Calibri" panose="020F0502020204030204" pitchFamily="34" charset="0"/>
                <a:cs typeface="Times New Roman" panose="02020603050405020304" pitchFamily="18" charset="0"/>
              </a:rPr>
              <a:t># evaluate performance</a:t>
            </a:r>
            <a:br>
              <a:rPr lang="en-US" sz="3200" dirty="0">
                <a:latin typeface="Consolas" panose="020B0609020204030204" pitchFamily="49" charset="0"/>
                <a:ea typeface="Calibri" panose="020F0502020204030204" pitchFamily="34" charset="0"/>
                <a:cs typeface="Times New Roman" panose="02020603050405020304" pitchFamily="18" charset="0"/>
              </a:rPr>
            </a:br>
            <a:r>
              <a:rPr lang="en-US" sz="3200" dirty="0">
                <a:latin typeface="Consolas" panose="020B0609020204030204" pitchFamily="49" charset="0"/>
                <a:ea typeface="Calibri" panose="020F0502020204030204" pitchFamily="34" charset="0"/>
                <a:cs typeface="Times New Roman" panose="02020603050405020304" pitchFamily="18" charset="0"/>
              </a:rPr>
              <a:t>f1_score(</a:t>
            </a:r>
            <a:r>
              <a:rPr lang="en-US" sz="3200" dirty="0" err="1">
                <a:latin typeface="Consolas" panose="020B0609020204030204" pitchFamily="49" charset="0"/>
                <a:ea typeface="Calibri" panose="020F0502020204030204" pitchFamily="34" charset="0"/>
                <a:cs typeface="Times New Roman" panose="02020603050405020304" pitchFamily="18" charset="0"/>
              </a:rPr>
              <a:t>yval</a:t>
            </a:r>
            <a:r>
              <a:rPr lang="en-US" sz="3200" dirty="0">
                <a:latin typeface="Consolas" panose="020B0609020204030204" pitchFamily="49" charset="0"/>
                <a:ea typeface="Calibri" panose="020F0502020204030204" pitchFamily="34" charset="0"/>
                <a:cs typeface="Times New Roman" panose="02020603050405020304" pitchFamily="18" charset="0"/>
              </a:rPr>
              <a:t>, </a:t>
            </a:r>
            <a:r>
              <a:rPr lang="en-US" sz="3200" dirty="0" err="1">
                <a:latin typeface="Consolas" panose="020B0609020204030204" pitchFamily="49" charset="0"/>
                <a:ea typeface="Calibri" panose="020F0502020204030204" pitchFamily="34" charset="0"/>
                <a:cs typeface="Times New Roman" panose="02020603050405020304" pitchFamily="18" charset="0"/>
              </a:rPr>
              <a:t>y_pred</a:t>
            </a:r>
            <a:r>
              <a:rPr lang="en-US" sz="3200" dirty="0">
                <a:latin typeface="Consolas" panose="020B0609020204030204" pitchFamily="49" charset="0"/>
                <a:ea typeface="Calibri" panose="020F0502020204030204" pitchFamily="34" charset="0"/>
                <a:cs typeface="Times New Roman" panose="02020603050405020304" pitchFamily="18" charset="0"/>
              </a:rPr>
              <a:t>, average=</a:t>
            </a:r>
            <a:r>
              <a:rPr lang="en-US" sz="32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"micro"</a:t>
            </a:r>
            <a:r>
              <a:rPr lang="en-US" sz="3200" dirty="0">
                <a:latin typeface="Consolas" panose="020B0609020204030204" pitchFamily="49"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r>
              <a:rPr lang="en-US" sz="3200" dirty="0">
                <a:latin typeface="Consolas" panose="020B0609020204030204" pitchFamily="49" charset="0"/>
                <a:ea typeface="Calibri" panose="020F0502020204030204" pitchFamily="34" charset="0"/>
                <a:cs typeface="Times New Roman" panose="02020603050405020304" pitchFamily="18" charset="0"/>
              </a:rPr>
              <a:t>0.9596819988642816</a:t>
            </a:r>
          </a:p>
          <a:p>
            <a:pPr>
              <a:lnSpc>
                <a:spcPct val="107000"/>
              </a:lnSpc>
              <a:spcBef>
                <a:spcPts val="0"/>
              </a:spcBef>
              <a:spcAft>
                <a:spcPts val="800"/>
              </a:spcAft>
            </a:pPr>
            <a:r>
              <a:rPr lang="en-US" sz="3200" dirty="0"/>
              <a:t>F1 score calculated to be about 0.96</a:t>
            </a:r>
          </a:p>
          <a:p>
            <a:pPr>
              <a:lnSpc>
                <a:spcPct val="107000"/>
              </a:lnSpc>
              <a:spcBef>
                <a:spcPts val="0"/>
              </a:spcBef>
              <a:spcAft>
                <a:spcPts val="800"/>
              </a:spcAft>
            </a:pPr>
            <a:r>
              <a:rPr lang="en-US" sz="3200" dirty="0"/>
              <a:t>NLP prediction model that was created in this project has nearly perfect precision and recall.</a:t>
            </a:r>
            <a:endParaRPr lang="en-US" sz="3200" dirty="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551194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18FE4-5763-4F90-9C9B-8D256F49DAFD}"/>
              </a:ext>
            </a:extLst>
          </p:cNvPr>
          <p:cNvSpPr>
            <a:spLocks noGrp="1"/>
          </p:cNvSpPr>
          <p:nvPr>
            <p:ph type="title"/>
          </p:nvPr>
        </p:nvSpPr>
        <p:spPr/>
        <p:txBody>
          <a:bodyPr>
            <a:normAutofit/>
          </a:bodyPr>
          <a:lstStyle/>
          <a:p>
            <a:r>
              <a:rPr lang="en-US" sz="4000" dirty="0"/>
              <a:t>Creating an inference function</a:t>
            </a:r>
          </a:p>
        </p:txBody>
      </p:sp>
      <p:sp>
        <p:nvSpPr>
          <p:cNvPr id="3" name="Content Placeholder 2">
            <a:extLst>
              <a:ext uri="{FF2B5EF4-FFF2-40B4-BE49-F238E27FC236}">
                <a16:creationId xmlns:a16="http://schemas.microsoft.com/office/drawing/2014/main" id="{DA0F04A3-5F73-4F14-8D60-B22020016524}"/>
              </a:ext>
            </a:extLst>
          </p:cNvPr>
          <p:cNvSpPr>
            <a:spLocks noGrp="1"/>
          </p:cNvSpPr>
          <p:nvPr>
            <p:ph idx="1"/>
          </p:nvPr>
        </p:nvSpPr>
        <p:spPr/>
        <p:txBody>
          <a:bodyPr>
            <a:noAutofit/>
          </a:bodyPr>
          <a:lstStyle/>
          <a:p>
            <a:pPr marL="0" indent="0">
              <a:buNone/>
            </a:pPr>
            <a:r>
              <a:rPr lang="en-US" sz="3600" dirty="0"/>
              <a:t>Take any text describing the reasons for a medical device being put under investigation as input and to give the predicted outcome of the negative event type(s) (Field Safety Notice, Recall, and/or Safety Alert) that would take place for the medical device</a:t>
            </a:r>
          </a:p>
        </p:txBody>
      </p:sp>
    </p:spTree>
    <p:extLst>
      <p:ext uri="{BB962C8B-B14F-4D97-AF65-F5344CB8AC3E}">
        <p14:creationId xmlns:p14="http://schemas.microsoft.com/office/powerpoint/2010/main" val="13110829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2027B-7BC4-49FE-9C69-71DD27339EAB}"/>
              </a:ext>
            </a:extLst>
          </p:cNvPr>
          <p:cNvSpPr>
            <a:spLocks noGrp="1"/>
          </p:cNvSpPr>
          <p:nvPr>
            <p:ph type="title"/>
          </p:nvPr>
        </p:nvSpPr>
        <p:spPr/>
        <p:txBody>
          <a:bodyPr>
            <a:noAutofit/>
          </a:bodyPr>
          <a:lstStyle/>
          <a:p>
            <a:r>
              <a:rPr lang="en-US" sz="3600" dirty="0"/>
              <a:t>Format Target Variable from Main Dataset</a:t>
            </a:r>
          </a:p>
        </p:txBody>
      </p:sp>
      <p:sp>
        <p:nvSpPr>
          <p:cNvPr id="3" name="Content Placeholder 2">
            <a:extLst>
              <a:ext uri="{FF2B5EF4-FFF2-40B4-BE49-F238E27FC236}">
                <a16:creationId xmlns:a16="http://schemas.microsoft.com/office/drawing/2014/main" id="{D8B8ABA2-A393-4D9F-AA4B-F0D565AA9DFD}"/>
              </a:ext>
            </a:extLst>
          </p:cNvPr>
          <p:cNvSpPr>
            <a:spLocks noGrp="1"/>
          </p:cNvSpPr>
          <p:nvPr>
            <p:ph idx="1"/>
          </p:nvPr>
        </p:nvSpPr>
        <p:spPr>
          <a:xfrm>
            <a:off x="1451579" y="2015732"/>
            <a:ext cx="9603275" cy="4037749"/>
          </a:xfrm>
        </p:spPr>
        <p:txBody>
          <a:bodyPr>
            <a:normAutofit lnSpcReduction="10000"/>
          </a:bodyPr>
          <a:lstStyle/>
          <a:p>
            <a:r>
              <a:rPr lang="en-US" sz="3200" dirty="0"/>
              <a:t>The type column in the </a:t>
            </a:r>
            <a:r>
              <a:rPr lang="en-US" sz="3200" dirty="0" err="1"/>
              <a:t>df_final</a:t>
            </a:r>
            <a:r>
              <a:rPr lang="en-US" sz="3200" dirty="0"/>
              <a:t> dataset was split to convert the values in the column into individual lists which were stored into a new column called </a:t>
            </a:r>
            <a:r>
              <a:rPr lang="en-US" sz="3200" dirty="0" err="1"/>
              <a:t>new_type</a:t>
            </a:r>
            <a:r>
              <a:rPr lang="en-US" sz="3200" dirty="0"/>
              <a:t>. </a:t>
            </a:r>
          </a:p>
          <a:p>
            <a:pPr marL="0" marR="0" indent="0">
              <a:lnSpc>
                <a:spcPct val="107000"/>
              </a:lnSpc>
              <a:spcBef>
                <a:spcPts val="1200"/>
              </a:spcBef>
              <a:spcAft>
                <a:spcPts val="800"/>
              </a:spcAft>
              <a:buNone/>
            </a:pPr>
            <a:r>
              <a:rPr lang="en-US" sz="3200" i="1" dirty="0">
                <a:solidFill>
                  <a:srgbClr val="60A0B0"/>
                </a:solidFill>
                <a:latin typeface="Consolas" panose="020B0609020204030204" pitchFamily="49" charset="0"/>
                <a:ea typeface="Calibri" panose="020F0502020204030204" pitchFamily="34" charset="0"/>
                <a:cs typeface="Times New Roman" panose="02020603050405020304" pitchFamily="18" charset="0"/>
              </a:rPr>
              <a:t>#Create </a:t>
            </a:r>
            <a:r>
              <a:rPr lang="en-US" sz="3200" i="1" dirty="0" err="1">
                <a:solidFill>
                  <a:srgbClr val="60A0B0"/>
                </a:solidFill>
                <a:latin typeface="Consolas" panose="020B0609020204030204" pitchFamily="49" charset="0"/>
                <a:ea typeface="Calibri" panose="020F0502020204030204" pitchFamily="34" charset="0"/>
                <a:cs typeface="Times New Roman" panose="02020603050405020304" pitchFamily="18" charset="0"/>
              </a:rPr>
              <a:t>new_type</a:t>
            </a:r>
            <a:r>
              <a:rPr lang="en-US" sz="3200" i="1" dirty="0">
                <a:solidFill>
                  <a:srgbClr val="60A0B0"/>
                </a:solidFill>
                <a:latin typeface="Consolas" panose="020B0609020204030204" pitchFamily="49" charset="0"/>
                <a:ea typeface="Calibri" panose="020F0502020204030204" pitchFamily="34" charset="0"/>
                <a:cs typeface="Times New Roman" panose="02020603050405020304" pitchFamily="18" charset="0"/>
              </a:rPr>
              <a:t> column in </a:t>
            </a:r>
            <a:r>
              <a:rPr lang="en-US" sz="3200" i="1" dirty="0" err="1">
                <a:solidFill>
                  <a:srgbClr val="60A0B0"/>
                </a:solidFill>
                <a:latin typeface="Consolas" panose="020B0609020204030204" pitchFamily="49" charset="0"/>
                <a:ea typeface="Calibri" panose="020F0502020204030204" pitchFamily="34" charset="0"/>
                <a:cs typeface="Times New Roman" panose="02020603050405020304" pitchFamily="18" charset="0"/>
              </a:rPr>
              <a:t>df_final</a:t>
            </a:r>
            <a:r>
              <a:rPr lang="en-US" sz="3200" i="1" dirty="0">
                <a:solidFill>
                  <a:srgbClr val="60A0B0"/>
                </a:solidFill>
                <a:latin typeface="Consolas" panose="020B0609020204030204" pitchFamily="49" charset="0"/>
                <a:ea typeface="Calibri" panose="020F0502020204030204" pitchFamily="34" charset="0"/>
                <a:cs typeface="Times New Roman" panose="02020603050405020304" pitchFamily="18" charset="0"/>
              </a:rPr>
              <a:t> dataset</a:t>
            </a:r>
            <a:br>
              <a:rPr lang="en-US" sz="3200" dirty="0">
                <a:latin typeface="Calibri" panose="020F0502020204030204" pitchFamily="34" charset="0"/>
                <a:ea typeface="Calibri" panose="020F0502020204030204" pitchFamily="34" charset="0"/>
                <a:cs typeface="Times New Roman" panose="02020603050405020304" pitchFamily="18" charset="0"/>
              </a:rPr>
            </a:br>
            <a:r>
              <a:rPr lang="en-US" sz="3200" dirty="0" err="1">
                <a:latin typeface="Consolas" panose="020B0609020204030204" pitchFamily="49" charset="0"/>
                <a:ea typeface="Calibri" panose="020F0502020204030204" pitchFamily="34" charset="0"/>
                <a:cs typeface="Times New Roman" panose="02020603050405020304" pitchFamily="18" charset="0"/>
              </a:rPr>
              <a:t>df_final</a:t>
            </a:r>
            <a:r>
              <a:rPr lang="en-US" sz="3200" dirty="0">
                <a:latin typeface="Consolas" panose="020B0609020204030204" pitchFamily="49" charset="0"/>
                <a:ea typeface="Calibri" panose="020F0502020204030204" pitchFamily="34" charset="0"/>
                <a:cs typeface="Times New Roman" panose="02020603050405020304" pitchFamily="18" charset="0"/>
              </a:rPr>
              <a:t>[</a:t>
            </a:r>
            <a:r>
              <a:rPr lang="en-US" sz="32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a:t>
            </a:r>
            <a:r>
              <a:rPr lang="en-US" sz="3200" dirty="0" err="1">
                <a:solidFill>
                  <a:srgbClr val="4070A0"/>
                </a:solidFill>
                <a:latin typeface="Consolas" panose="020B0609020204030204" pitchFamily="49" charset="0"/>
                <a:ea typeface="Calibri" panose="020F0502020204030204" pitchFamily="34" charset="0"/>
                <a:cs typeface="Times New Roman" panose="02020603050405020304" pitchFamily="18" charset="0"/>
              </a:rPr>
              <a:t>new_type</a:t>
            </a:r>
            <a:r>
              <a:rPr lang="en-US" sz="32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a:t>
            </a:r>
            <a:r>
              <a:rPr lang="en-US" sz="3200" dirty="0">
                <a:latin typeface="Consolas" panose="020B0609020204030204" pitchFamily="49" charset="0"/>
                <a:ea typeface="Calibri" panose="020F0502020204030204" pitchFamily="34" charset="0"/>
                <a:cs typeface="Times New Roman" panose="02020603050405020304" pitchFamily="18" charset="0"/>
              </a:rPr>
              <a:t>] = </a:t>
            </a:r>
            <a:r>
              <a:rPr lang="en-US" sz="3200" dirty="0" err="1">
                <a:latin typeface="Consolas" panose="020B0609020204030204" pitchFamily="49" charset="0"/>
                <a:ea typeface="Calibri" panose="020F0502020204030204" pitchFamily="34" charset="0"/>
                <a:cs typeface="Times New Roman" panose="02020603050405020304" pitchFamily="18" charset="0"/>
              </a:rPr>
              <a:t>df_final</a:t>
            </a:r>
            <a:r>
              <a:rPr lang="en-US" sz="3200" dirty="0">
                <a:latin typeface="Consolas" panose="020B0609020204030204" pitchFamily="49" charset="0"/>
                <a:ea typeface="Calibri" panose="020F0502020204030204" pitchFamily="34" charset="0"/>
                <a:cs typeface="Times New Roman" panose="02020603050405020304" pitchFamily="18" charset="0"/>
              </a:rPr>
              <a:t>[</a:t>
            </a:r>
            <a:r>
              <a:rPr lang="en-US" sz="32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'type'</a:t>
            </a:r>
            <a:r>
              <a:rPr lang="en-US" sz="3200" dirty="0">
                <a:latin typeface="Consolas" panose="020B0609020204030204" pitchFamily="49" charset="0"/>
                <a:ea typeface="Calibri" panose="020F0502020204030204" pitchFamily="34" charset="0"/>
                <a:cs typeface="Times New Roman" panose="02020603050405020304" pitchFamily="18" charset="0"/>
              </a:rPr>
              <a:t>].</a:t>
            </a:r>
            <a:r>
              <a:rPr lang="en-US" sz="3200" dirty="0" err="1">
                <a:solidFill>
                  <a:srgbClr val="902000"/>
                </a:solidFill>
                <a:latin typeface="Consolas" panose="020B0609020204030204" pitchFamily="49" charset="0"/>
                <a:ea typeface="Calibri" panose="020F0502020204030204" pitchFamily="34" charset="0"/>
                <a:cs typeface="Times New Roman" panose="02020603050405020304" pitchFamily="18" charset="0"/>
              </a:rPr>
              <a:t>str</a:t>
            </a:r>
            <a:r>
              <a:rPr lang="en-US" sz="3200" dirty="0" err="1">
                <a:latin typeface="Consolas" panose="020B0609020204030204" pitchFamily="49" charset="0"/>
                <a:ea typeface="Calibri" panose="020F0502020204030204" pitchFamily="34" charset="0"/>
                <a:cs typeface="Times New Roman" panose="02020603050405020304" pitchFamily="18" charset="0"/>
              </a:rPr>
              <a:t>.split</a:t>
            </a:r>
            <a:r>
              <a:rPr lang="en-US" sz="3200" dirty="0">
                <a:latin typeface="Consolas" panose="020B0609020204030204" pitchFamily="49" charset="0"/>
                <a:ea typeface="Calibri" panose="020F0502020204030204" pitchFamily="34" charset="0"/>
                <a:cs typeface="Times New Roman" panose="02020603050405020304" pitchFamily="18" charset="0"/>
              </a:rPr>
              <a:t>(</a:t>
            </a:r>
            <a:r>
              <a:rPr lang="en-US" sz="32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 / '</a:t>
            </a:r>
            <a:r>
              <a:rPr lang="en-US" sz="3200" dirty="0">
                <a:latin typeface="Consolas" panose="020B0609020204030204" pitchFamily="49" charset="0"/>
                <a:ea typeface="Calibri" panose="020F0502020204030204" pitchFamily="34" charset="0"/>
                <a:cs typeface="Times New Roman" panose="02020603050405020304" pitchFamily="18" charset="0"/>
              </a:rPr>
              <a:t>)</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3000" dirty="0"/>
          </a:p>
        </p:txBody>
      </p:sp>
    </p:spTree>
    <p:extLst>
      <p:ext uri="{BB962C8B-B14F-4D97-AF65-F5344CB8AC3E}">
        <p14:creationId xmlns:p14="http://schemas.microsoft.com/office/powerpoint/2010/main" val="40665084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136F2-C189-4CF5-A4AC-013B4F9C4CC6}"/>
              </a:ext>
            </a:extLst>
          </p:cNvPr>
          <p:cNvSpPr>
            <a:spLocks noGrp="1"/>
          </p:cNvSpPr>
          <p:nvPr>
            <p:ph type="title"/>
          </p:nvPr>
        </p:nvSpPr>
        <p:spPr/>
        <p:txBody>
          <a:bodyPr>
            <a:normAutofit/>
          </a:bodyPr>
          <a:lstStyle/>
          <a:p>
            <a:r>
              <a:rPr lang="en-US" sz="3000" dirty="0"/>
              <a:t>Load text cleaning functions created in Capstone Project 1 Dataset - Final-</a:t>
            </a:r>
            <a:r>
              <a:rPr lang="en-US" sz="3000" dirty="0" err="1"/>
              <a:t>Edited.ipynb</a:t>
            </a:r>
            <a:endParaRPr lang="en-US" sz="3000" dirty="0"/>
          </a:p>
        </p:txBody>
      </p:sp>
      <p:sp>
        <p:nvSpPr>
          <p:cNvPr id="3" name="Content Placeholder 2">
            <a:extLst>
              <a:ext uri="{FF2B5EF4-FFF2-40B4-BE49-F238E27FC236}">
                <a16:creationId xmlns:a16="http://schemas.microsoft.com/office/drawing/2014/main" id="{5BDB81FC-CD6A-4853-BE2A-F4E74C5448D6}"/>
              </a:ext>
            </a:extLst>
          </p:cNvPr>
          <p:cNvSpPr>
            <a:spLocks noGrp="1"/>
          </p:cNvSpPr>
          <p:nvPr>
            <p:ph idx="1"/>
          </p:nvPr>
        </p:nvSpPr>
        <p:spPr>
          <a:xfrm>
            <a:off x="248478" y="2015732"/>
            <a:ext cx="12125739" cy="4166407"/>
          </a:xfrm>
        </p:spPr>
        <p:txBody>
          <a:bodyPr numCol="3">
            <a:normAutofit/>
          </a:bodyPr>
          <a:lstStyle/>
          <a:p>
            <a:pPr marL="0" indent="0">
              <a:buNone/>
            </a:pPr>
            <a:r>
              <a:rPr lang="en-US" sz="1400" i="1" dirty="0">
                <a:solidFill>
                  <a:srgbClr val="60A0B0"/>
                </a:solidFill>
                <a:latin typeface="Consolas" panose="020B0609020204030204" pitchFamily="49" charset="0"/>
                <a:ea typeface="Calibri" panose="020F0502020204030204" pitchFamily="34" charset="0"/>
                <a:cs typeface="Times New Roman" panose="02020603050405020304" pitchFamily="18" charset="0"/>
              </a:rPr>
              <a:t># function for text cleaning </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b="1" dirty="0">
                <a:solidFill>
                  <a:srgbClr val="007020"/>
                </a:solidFill>
                <a:latin typeface="Consolas" panose="020B0609020204030204" pitchFamily="49" charset="0"/>
                <a:ea typeface="Calibri" panose="020F0502020204030204" pitchFamily="34" charset="0"/>
                <a:cs typeface="Times New Roman" panose="02020603050405020304" pitchFamily="18" charset="0"/>
              </a:rPr>
              <a:t>def</a:t>
            </a: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err="1">
                <a:latin typeface="Consolas" panose="020B0609020204030204" pitchFamily="49" charset="0"/>
                <a:ea typeface="Calibri" panose="020F0502020204030204" pitchFamily="34" charset="0"/>
                <a:cs typeface="Times New Roman" panose="02020603050405020304" pitchFamily="18" charset="0"/>
              </a:rPr>
              <a:t>clean_text</a:t>
            </a:r>
            <a:r>
              <a:rPr lang="en-US" sz="1400" dirty="0">
                <a:latin typeface="Consolas" panose="020B0609020204030204" pitchFamily="49" charset="0"/>
                <a:ea typeface="Calibri" panose="020F0502020204030204" pitchFamily="34" charset="0"/>
                <a:cs typeface="Times New Roman" panose="02020603050405020304" pitchFamily="18" charset="0"/>
              </a:rPr>
              <a:t>(text): </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i="1" dirty="0">
                <a:solidFill>
                  <a:srgbClr val="60A0B0"/>
                </a:solidFill>
                <a:latin typeface="Consolas" panose="020B0609020204030204" pitchFamily="49" charset="0"/>
                <a:ea typeface="Calibri" panose="020F0502020204030204" pitchFamily="34" charset="0"/>
                <a:cs typeface="Times New Roman" panose="02020603050405020304" pitchFamily="18" charset="0"/>
              </a:rPr>
              <a:t># remove everything except alphabets </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onsolas" panose="020B0609020204030204" pitchFamily="49" charset="0"/>
                <a:ea typeface="Calibri" panose="020F0502020204030204" pitchFamily="34" charset="0"/>
                <a:cs typeface="Times New Roman" panose="02020603050405020304" pitchFamily="18" charset="0"/>
              </a:rPr>
              <a:t>    text = </a:t>
            </a:r>
            <a:r>
              <a:rPr lang="en-US" sz="1400" dirty="0" err="1">
                <a:latin typeface="Consolas" panose="020B0609020204030204" pitchFamily="49" charset="0"/>
                <a:ea typeface="Calibri" panose="020F0502020204030204" pitchFamily="34" charset="0"/>
                <a:cs typeface="Times New Roman" panose="02020603050405020304" pitchFamily="18" charset="0"/>
              </a:rPr>
              <a:t>re.sub</a:t>
            </a:r>
            <a:r>
              <a:rPr lang="en-US" sz="1400" dirty="0">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"[^a-</a:t>
            </a:r>
            <a:r>
              <a:rPr lang="en-US" sz="1400" dirty="0" err="1">
                <a:solidFill>
                  <a:srgbClr val="4070A0"/>
                </a:solidFill>
                <a:latin typeface="Consolas" panose="020B0609020204030204" pitchFamily="49" charset="0"/>
                <a:ea typeface="Calibri" panose="020F0502020204030204" pitchFamily="34" charset="0"/>
                <a:cs typeface="Times New Roman" panose="02020603050405020304" pitchFamily="18" charset="0"/>
              </a:rPr>
              <a:t>zA</a:t>
            </a:r>
            <a:r>
              <a:rPr lang="en-US" sz="14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-Z]"</a:t>
            </a:r>
            <a:r>
              <a:rPr lang="en-US" sz="1400" dirty="0">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latin typeface="Consolas" panose="020B0609020204030204" pitchFamily="49" charset="0"/>
                <a:ea typeface="Calibri" panose="020F0502020204030204" pitchFamily="34" charset="0"/>
                <a:cs typeface="Times New Roman" panose="02020603050405020304" pitchFamily="18" charset="0"/>
              </a:rPr>
              <a:t>,text) </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i="1" dirty="0">
                <a:solidFill>
                  <a:srgbClr val="60A0B0"/>
                </a:solidFill>
                <a:latin typeface="Consolas" panose="020B0609020204030204" pitchFamily="49" charset="0"/>
                <a:ea typeface="Calibri" panose="020F0502020204030204" pitchFamily="34" charset="0"/>
                <a:cs typeface="Times New Roman" panose="02020603050405020304" pitchFamily="18" charset="0"/>
              </a:rPr>
              <a:t># remove whitespaces </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onsolas" panose="020B0609020204030204" pitchFamily="49" charset="0"/>
                <a:ea typeface="Calibri" panose="020F0502020204030204" pitchFamily="34" charset="0"/>
                <a:cs typeface="Times New Roman" panose="02020603050405020304" pitchFamily="18" charset="0"/>
              </a:rPr>
              <a:t>    text = </a:t>
            </a:r>
            <a:r>
              <a:rPr lang="en-US" sz="14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latin typeface="Consolas" panose="020B0609020204030204" pitchFamily="49" charset="0"/>
                <a:ea typeface="Calibri" panose="020F0502020204030204" pitchFamily="34" charset="0"/>
                <a:cs typeface="Times New Roman" panose="02020603050405020304" pitchFamily="18" charset="0"/>
              </a:rPr>
              <a:t>.join(</a:t>
            </a:r>
            <a:r>
              <a:rPr lang="en-US" sz="1400" dirty="0" err="1">
                <a:latin typeface="Consolas" panose="020B0609020204030204" pitchFamily="49" charset="0"/>
                <a:ea typeface="Calibri" panose="020F0502020204030204" pitchFamily="34" charset="0"/>
                <a:cs typeface="Times New Roman" panose="02020603050405020304" pitchFamily="18" charset="0"/>
              </a:rPr>
              <a:t>text.split</a:t>
            </a:r>
            <a:r>
              <a:rPr lang="en-US" sz="1400" dirty="0">
                <a:latin typeface="Consolas" panose="020B0609020204030204" pitchFamily="49" charset="0"/>
                <a:ea typeface="Calibri" panose="020F0502020204030204" pitchFamily="34" charset="0"/>
                <a:cs typeface="Times New Roman" panose="02020603050405020304" pitchFamily="18" charset="0"/>
              </a:rPr>
              <a:t>()) </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i="1" dirty="0">
                <a:solidFill>
                  <a:srgbClr val="60A0B0"/>
                </a:solidFill>
                <a:latin typeface="Consolas" panose="020B0609020204030204" pitchFamily="49" charset="0"/>
                <a:ea typeface="Calibri" panose="020F0502020204030204" pitchFamily="34" charset="0"/>
                <a:cs typeface="Times New Roman" panose="02020603050405020304" pitchFamily="18" charset="0"/>
              </a:rPr>
              <a:t># convert text to lowercase </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onsolas" panose="020B0609020204030204" pitchFamily="49" charset="0"/>
                <a:ea typeface="Calibri" panose="020F0502020204030204" pitchFamily="34" charset="0"/>
                <a:cs typeface="Times New Roman" panose="02020603050405020304" pitchFamily="18" charset="0"/>
              </a:rPr>
              <a:t>    text = </a:t>
            </a:r>
            <a:r>
              <a:rPr lang="en-US" sz="1400" dirty="0" err="1">
                <a:latin typeface="Consolas" panose="020B0609020204030204" pitchFamily="49" charset="0"/>
                <a:ea typeface="Calibri" panose="020F0502020204030204" pitchFamily="34" charset="0"/>
                <a:cs typeface="Times New Roman" panose="02020603050405020304" pitchFamily="18" charset="0"/>
              </a:rPr>
              <a:t>text.lower</a:t>
            </a:r>
            <a:r>
              <a:rPr lang="en-US" sz="1400" dirty="0">
                <a:latin typeface="Consolas" panose="020B0609020204030204" pitchFamily="49" charset="0"/>
                <a:ea typeface="Calibri" panose="020F0502020204030204" pitchFamily="34" charset="0"/>
                <a:cs typeface="Times New Roman" panose="02020603050405020304" pitchFamily="18" charset="0"/>
              </a:rPr>
              <a:t>() </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onsolas" panose="020B0609020204030204" pitchFamily="49" charset="0"/>
                <a:ea typeface="Calibri" panose="020F0502020204030204" pitchFamily="34" charset="0"/>
                <a:cs typeface="Times New Roman" panose="02020603050405020304" pitchFamily="18" charset="0"/>
              </a:rPr>
              <a:t>    </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007020"/>
                </a:solidFill>
                <a:latin typeface="Consolas" panose="020B0609020204030204" pitchFamily="49" charset="0"/>
                <a:ea typeface="Calibri" panose="020F0502020204030204" pitchFamily="34" charset="0"/>
                <a:cs typeface="Times New Roman" panose="02020603050405020304" pitchFamily="18" charset="0"/>
              </a:rPr>
              <a:t>return</a:t>
            </a:r>
            <a:r>
              <a:rPr lang="en-US" sz="1400" dirty="0">
                <a:latin typeface="Consolas" panose="020B0609020204030204" pitchFamily="49" charset="0"/>
                <a:ea typeface="Calibri" panose="020F0502020204030204" pitchFamily="34" charset="0"/>
                <a:cs typeface="Times New Roman" panose="02020603050405020304" pitchFamily="18" charset="0"/>
              </a:rPr>
              <a:t> text</a:t>
            </a:r>
            <a:br>
              <a:rPr lang="en-US" sz="1400" dirty="0">
                <a:latin typeface="Calibri" panose="020F0502020204030204" pitchFamily="34" charset="0"/>
                <a:ea typeface="Calibri" panose="020F0502020204030204" pitchFamily="34" charset="0"/>
                <a:cs typeface="Times New Roman" panose="02020603050405020304" pitchFamily="18" charset="0"/>
              </a:rPr>
            </a:b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400" i="1" dirty="0">
              <a:solidFill>
                <a:srgbClr val="60A0B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400" i="1" dirty="0">
              <a:solidFill>
                <a:srgbClr val="60A0B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400" i="1" dirty="0">
              <a:solidFill>
                <a:srgbClr val="60A0B0"/>
              </a:solidFill>
              <a:latin typeface="Consolas" panose="020B0609020204030204" pitchFamily="49" charset="0"/>
              <a:ea typeface="Calibri" panose="020F0502020204030204" pitchFamily="34" charset="0"/>
              <a:cs typeface="Times New Roman" panose="02020603050405020304" pitchFamily="18" charset="0"/>
            </a:endParaRPr>
          </a:p>
          <a:p>
            <a:pPr marL="0" indent="0">
              <a:buNone/>
            </a:pPr>
            <a:r>
              <a:rPr lang="en-US" sz="1400" i="1" dirty="0">
                <a:solidFill>
                  <a:srgbClr val="60A0B0"/>
                </a:solidFill>
                <a:latin typeface="Consolas" panose="020B0609020204030204" pitchFamily="49" charset="0"/>
                <a:ea typeface="Calibri" panose="020F0502020204030204" pitchFamily="34" charset="0"/>
                <a:cs typeface="Times New Roman" panose="02020603050405020304" pitchFamily="18" charset="0"/>
              </a:rPr>
              <a:t># function for stemming words</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b="1" dirty="0">
                <a:solidFill>
                  <a:srgbClr val="007020"/>
                </a:solidFill>
                <a:latin typeface="Consolas" panose="020B0609020204030204" pitchFamily="49" charset="0"/>
                <a:ea typeface="Calibri" panose="020F0502020204030204" pitchFamily="34" charset="0"/>
                <a:cs typeface="Times New Roman" panose="02020603050405020304" pitchFamily="18" charset="0"/>
              </a:rPr>
              <a:t>def</a:t>
            </a: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err="1">
                <a:latin typeface="Consolas" panose="020B0609020204030204" pitchFamily="49" charset="0"/>
                <a:ea typeface="Calibri" panose="020F0502020204030204" pitchFamily="34" charset="0"/>
                <a:cs typeface="Times New Roman" panose="02020603050405020304" pitchFamily="18" charset="0"/>
              </a:rPr>
              <a:t>stem_text</a:t>
            </a:r>
            <a:r>
              <a:rPr lang="en-US" sz="1400" dirty="0">
                <a:latin typeface="Consolas" panose="020B0609020204030204" pitchFamily="49" charset="0"/>
                <a:ea typeface="Calibri" panose="020F0502020204030204" pitchFamily="34" charset="0"/>
                <a:cs typeface="Times New Roman" panose="02020603050405020304" pitchFamily="18" charset="0"/>
              </a:rPr>
              <a:t>(text):</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err="1">
                <a:latin typeface="Consolas" panose="020B0609020204030204" pitchFamily="49" charset="0"/>
                <a:ea typeface="Calibri" panose="020F0502020204030204" pitchFamily="34" charset="0"/>
                <a:cs typeface="Times New Roman" panose="02020603050405020304" pitchFamily="18" charset="0"/>
              </a:rPr>
              <a:t>ps</a:t>
            </a:r>
            <a:r>
              <a:rPr lang="en-US" sz="1400" dirty="0">
                <a:latin typeface="Consolas" panose="020B0609020204030204" pitchFamily="49" charset="0"/>
                <a:ea typeface="Calibri" panose="020F0502020204030204" pitchFamily="34" charset="0"/>
                <a:cs typeface="Times New Roman" panose="02020603050405020304" pitchFamily="18" charset="0"/>
              </a:rPr>
              <a:t> = </a:t>
            </a:r>
            <a:r>
              <a:rPr lang="en-US" sz="1400" dirty="0" err="1">
                <a:latin typeface="Consolas" panose="020B0609020204030204" pitchFamily="49" charset="0"/>
                <a:ea typeface="Calibri" panose="020F0502020204030204" pitchFamily="34" charset="0"/>
                <a:cs typeface="Times New Roman" panose="02020603050405020304" pitchFamily="18" charset="0"/>
              </a:rPr>
              <a:t>PorterStemmer</a:t>
            </a:r>
            <a:r>
              <a:rPr lang="en-US" sz="1400" dirty="0">
                <a:latin typeface="Consolas" panose="020B0609020204030204" pitchFamily="49" charset="0"/>
                <a:ea typeface="Calibri" panose="020F0502020204030204" pitchFamily="34" charset="0"/>
                <a:cs typeface="Times New Roman" panose="02020603050405020304" pitchFamily="18" charset="0"/>
              </a:rPr>
              <a:t>()</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err="1">
                <a:latin typeface="Consolas" panose="020B0609020204030204" pitchFamily="49" charset="0"/>
                <a:ea typeface="Calibri" panose="020F0502020204030204" pitchFamily="34" charset="0"/>
                <a:cs typeface="Times New Roman" panose="02020603050405020304" pitchFamily="18" charset="0"/>
              </a:rPr>
              <a:t>token_words</a:t>
            </a:r>
            <a:r>
              <a:rPr lang="en-US" sz="1400" dirty="0">
                <a:latin typeface="Consolas" panose="020B0609020204030204" pitchFamily="49" charset="0"/>
                <a:ea typeface="Calibri" panose="020F0502020204030204" pitchFamily="34" charset="0"/>
                <a:cs typeface="Times New Roman" panose="02020603050405020304" pitchFamily="18" charset="0"/>
              </a:rPr>
              <a:t>=</a:t>
            </a:r>
            <a:r>
              <a:rPr lang="en-US" sz="1400" dirty="0" err="1">
                <a:latin typeface="Consolas" panose="020B0609020204030204" pitchFamily="49" charset="0"/>
                <a:ea typeface="Calibri" panose="020F0502020204030204" pitchFamily="34" charset="0"/>
                <a:cs typeface="Times New Roman" panose="02020603050405020304" pitchFamily="18" charset="0"/>
              </a:rPr>
              <a:t>word_tokenize</a:t>
            </a:r>
            <a:r>
              <a:rPr lang="en-US" sz="1400" dirty="0">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902000"/>
                </a:solidFill>
                <a:latin typeface="Consolas" panose="020B0609020204030204" pitchFamily="49" charset="0"/>
                <a:ea typeface="Calibri" panose="020F0502020204030204" pitchFamily="34" charset="0"/>
                <a:cs typeface="Times New Roman" panose="02020603050405020304" pitchFamily="18" charset="0"/>
              </a:rPr>
              <a:t>str</a:t>
            </a:r>
            <a:r>
              <a:rPr lang="en-US" sz="1400" dirty="0">
                <a:latin typeface="Consolas" panose="020B0609020204030204" pitchFamily="49" charset="0"/>
                <a:ea typeface="Calibri" panose="020F0502020204030204" pitchFamily="34" charset="0"/>
                <a:cs typeface="Times New Roman" panose="02020603050405020304" pitchFamily="18" charset="0"/>
              </a:rPr>
              <a:t>(text))</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err="1">
                <a:latin typeface="Consolas" panose="020B0609020204030204" pitchFamily="49" charset="0"/>
                <a:ea typeface="Calibri" panose="020F0502020204030204" pitchFamily="34" charset="0"/>
                <a:cs typeface="Times New Roman" panose="02020603050405020304" pitchFamily="18" charset="0"/>
              </a:rPr>
              <a:t>token_words</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err="1">
                <a:latin typeface="Consolas" panose="020B0609020204030204" pitchFamily="49" charset="0"/>
                <a:ea typeface="Calibri" panose="020F0502020204030204" pitchFamily="34" charset="0"/>
                <a:cs typeface="Times New Roman" panose="02020603050405020304" pitchFamily="18" charset="0"/>
              </a:rPr>
              <a:t>stem_text</a:t>
            </a:r>
            <a:r>
              <a:rPr lang="en-US" sz="1400" dirty="0">
                <a:latin typeface="Consolas" panose="020B0609020204030204" pitchFamily="49" charset="0"/>
                <a:ea typeface="Calibri" panose="020F0502020204030204" pitchFamily="34" charset="0"/>
                <a:cs typeface="Times New Roman" panose="02020603050405020304" pitchFamily="18" charset="0"/>
              </a:rPr>
              <a:t>=[]</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007020"/>
                </a:solidFill>
                <a:latin typeface="Consolas" panose="020B0609020204030204" pitchFamily="49" charset="0"/>
                <a:ea typeface="Calibri" panose="020F0502020204030204" pitchFamily="34" charset="0"/>
                <a:cs typeface="Times New Roman" panose="02020603050405020304" pitchFamily="18" charset="0"/>
              </a:rPr>
              <a:t>for</a:t>
            </a:r>
            <a:r>
              <a:rPr lang="en-US" sz="1400" dirty="0">
                <a:latin typeface="Consolas" panose="020B0609020204030204" pitchFamily="49" charset="0"/>
                <a:ea typeface="Calibri" panose="020F0502020204030204" pitchFamily="34" charset="0"/>
                <a:cs typeface="Times New Roman" panose="02020603050405020304" pitchFamily="18" charset="0"/>
              </a:rPr>
              <a:t> word in </a:t>
            </a:r>
            <a:r>
              <a:rPr lang="en-US" sz="1400" dirty="0" err="1">
                <a:latin typeface="Consolas" panose="020B0609020204030204" pitchFamily="49" charset="0"/>
                <a:ea typeface="Calibri" panose="020F0502020204030204" pitchFamily="34" charset="0"/>
                <a:cs typeface="Times New Roman" panose="02020603050405020304" pitchFamily="18" charset="0"/>
              </a:rPr>
              <a:t>token_words</a:t>
            </a:r>
            <a:r>
              <a:rPr lang="en-US" sz="1400" dirty="0">
                <a:latin typeface="Consolas" panose="020B0609020204030204" pitchFamily="49" charset="0"/>
                <a:ea typeface="Calibri" panose="020F0502020204030204" pitchFamily="34" charset="0"/>
                <a:cs typeface="Times New Roman" panose="02020603050405020304" pitchFamily="18" charset="0"/>
              </a:rPr>
              <a:t>:</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err="1">
                <a:latin typeface="Consolas" panose="020B0609020204030204" pitchFamily="49" charset="0"/>
                <a:ea typeface="Calibri" panose="020F0502020204030204" pitchFamily="34" charset="0"/>
                <a:cs typeface="Times New Roman" panose="02020603050405020304" pitchFamily="18" charset="0"/>
              </a:rPr>
              <a:t>stem_text.append</a:t>
            </a:r>
            <a:r>
              <a:rPr lang="en-US" sz="1400" dirty="0">
                <a:latin typeface="Consolas" panose="020B0609020204030204" pitchFamily="49" charset="0"/>
                <a:ea typeface="Calibri" panose="020F0502020204030204" pitchFamily="34" charset="0"/>
                <a:cs typeface="Times New Roman" panose="02020603050405020304" pitchFamily="18" charset="0"/>
              </a:rPr>
              <a:t>(</a:t>
            </a:r>
            <a:r>
              <a:rPr lang="en-US" sz="1400" dirty="0" err="1">
                <a:latin typeface="Consolas" panose="020B0609020204030204" pitchFamily="49" charset="0"/>
                <a:ea typeface="Calibri" panose="020F0502020204030204" pitchFamily="34" charset="0"/>
                <a:cs typeface="Times New Roman" panose="02020603050405020304" pitchFamily="18" charset="0"/>
              </a:rPr>
              <a:t>ps.stem</a:t>
            </a:r>
            <a:r>
              <a:rPr lang="en-US" sz="1400" dirty="0">
                <a:latin typeface="Consolas" panose="020B0609020204030204" pitchFamily="49" charset="0"/>
                <a:ea typeface="Calibri" panose="020F0502020204030204" pitchFamily="34" charset="0"/>
                <a:cs typeface="Times New Roman" panose="02020603050405020304" pitchFamily="18" charset="0"/>
              </a:rPr>
              <a:t>(word))</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err="1">
                <a:latin typeface="Consolas" panose="020B0609020204030204" pitchFamily="49" charset="0"/>
                <a:ea typeface="Calibri" panose="020F0502020204030204" pitchFamily="34" charset="0"/>
                <a:cs typeface="Times New Roman" panose="02020603050405020304" pitchFamily="18" charset="0"/>
              </a:rPr>
              <a:t>stem_text.append</a:t>
            </a:r>
            <a:r>
              <a:rPr lang="en-US" sz="1400" dirty="0">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latin typeface="Consolas" panose="020B0609020204030204" pitchFamily="49" charset="0"/>
                <a:ea typeface="Calibri" panose="020F0502020204030204" pitchFamily="34" charset="0"/>
                <a:cs typeface="Times New Roman" panose="02020603050405020304" pitchFamily="18" charset="0"/>
              </a:rPr>
              <a:t>)</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007020"/>
                </a:solidFill>
                <a:latin typeface="Consolas" panose="020B0609020204030204" pitchFamily="49" charset="0"/>
                <a:ea typeface="Calibri" panose="020F0502020204030204" pitchFamily="34" charset="0"/>
                <a:cs typeface="Times New Roman" panose="02020603050405020304" pitchFamily="18" charset="0"/>
              </a:rPr>
              <a:t>return</a:t>
            </a: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latin typeface="Consolas" panose="020B0609020204030204" pitchFamily="49" charset="0"/>
                <a:ea typeface="Calibri" panose="020F0502020204030204" pitchFamily="34" charset="0"/>
                <a:cs typeface="Times New Roman" panose="02020603050405020304" pitchFamily="18" charset="0"/>
              </a:rPr>
              <a:t>.join(</a:t>
            </a:r>
            <a:r>
              <a:rPr lang="en-US" sz="1400" dirty="0" err="1">
                <a:latin typeface="Consolas" panose="020B0609020204030204" pitchFamily="49" charset="0"/>
                <a:ea typeface="Calibri" panose="020F0502020204030204" pitchFamily="34" charset="0"/>
                <a:cs typeface="Times New Roman" panose="02020603050405020304" pitchFamily="18" charset="0"/>
              </a:rPr>
              <a:t>stem_text</a:t>
            </a:r>
            <a:r>
              <a:rPr lang="en-US" sz="1400" dirty="0">
                <a:latin typeface="Consolas" panose="020B0609020204030204" pitchFamily="49" charset="0"/>
                <a:ea typeface="Calibri" panose="020F0502020204030204" pitchFamily="34" charset="0"/>
                <a:cs typeface="Times New Roman" panose="02020603050405020304" pitchFamily="18" charset="0"/>
              </a:rPr>
              <a:t>)</a:t>
            </a:r>
            <a:br>
              <a:rPr lang="en-US" sz="1400" dirty="0">
                <a:latin typeface="Calibri" panose="020F0502020204030204" pitchFamily="34" charset="0"/>
                <a:ea typeface="Calibri" panose="020F0502020204030204" pitchFamily="34" charset="0"/>
                <a:cs typeface="Times New Roman" panose="02020603050405020304" pitchFamily="18" charset="0"/>
              </a:rPr>
            </a:b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400" i="1" dirty="0">
              <a:solidFill>
                <a:srgbClr val="60A0B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400" i="1" dirty="0">
              <a:solidFill>
                <a:srgbClr val="60A0B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400" i="1" dirty="0">
              <a:solidFill>
                <a:srgbClr val="60A0B0"/>
              </a:solidFill>
              <a:latin typeface="Consolas" panose="020B0609020204030204" pitchFamily="49" charset="0"/>
              <a:ea typeface="Calibri" panose="020F0502020204030204" pitchFamily="34" charset="0"/>
              <a:cs typeface="Times New Roman" panose="02020603050405020304" pitchFamily="18" charset="0"/>
            </a:endParaRPr>
          </a:p>
          <a:p>
            <a:pPr marL="0" indent="0">
              <a:buNone/>
            </a:pPr>
            <a:r>
              <a:rPr lang="en-US" sz="1400" i="1" dirty="0">
                <a:solidFill>
                  <a:srgbClr val="60A0B0"/>
                </a:solidFill>
                <a:latin typeface="Consolas" panose="020B0609020204030204" pitchFamily="49" charset="0"/>
                <a:ea typeface="Calibri" panose="020F0502020204030204" pitchFamily="34" charset="0"/>
                <a:cs typeface="Times New Roman" panose="02020603050405020304" pitchFamily="18" charset="0"/>
              </a:rPr>
              <a:t># function to remove </a:t>
            </a:r>
            <a:r>
              <a:rPr lang="en-US" sz="1400" i="1" dirty="0" err="1">
                <a:solidFill>
                  <a:srgbClr val="60A0B0"/>
                </a:solidFill>
                <a:latin typeface="Consolas" panose="020B0609020204030204" pitchFamily="49" charset="0"/>
                <a:ea typeface="Calibri" panose="020F0502020204030204" pitchFamily="34" charset="0"/>
                <a:cs typeface="Times New Roman" panose="02020603050405020304" pitchFamily="18" charset="0"/>
              </a:rPr>
              <a:t>stopwords</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b="1" dirty="0">
                <a:solidFill>
                  <a:srgbClr val="007020"/>
                </a:solidFill>
                <a:latin typeface="Consolas" panose="020B0609020204030204" pitchFamily="49" charset="0"/>
                <a:ea typeface="Calibri" panose="020F0502020204030204" pitchFamily="34" charset="0"/>
                <a:cs typeface="Times New Roman" panose="02020603050405020304" pitchFamily="18" charset="0"/>
              </a:rPr>
              <a:t>def</a:t>
            </a: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err="1">
                <a:latin typeface="Consolas" panose="020B0609020204030204" pitchFamily="49" charset="0"/>
                <a:ea typeface="Calibri" panose="020F0502020204030204" pitchFamily="34" charset="0"/>
                <a:cs typeface="Times New Roman" panose="02020603050405020304" pitchFamily="18" charset="0"/>
              </a:rPr>
              <a:t>remove_stopwords</a:t>
            </a:r>
            <a:r>
              <a:rPr lang="en-US" sz="1400" dirty="0">
                <a:latin typeface="Consolas" panose="020B0609020204030204" pitchFamily="49" charset="0"/>
                <a:ea typeface="Calibri" panose="020F0502020204030204" pitchFamily="34" charset="0"/>
                <a:cs typeface="Times New Roman" panose="02020603050405020304" pitchFamily="18" charset="0"/>
              </a:rPr>
              <a:t>(text):</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err="1">
                <a:latin typeface="Consolas" panose="020B0609020204030204" pitchFamily="49" charset="0"/>
                <a:ea typeface="Calibri" panose="020F0502020204030204" pitchFamily="34" charset="0"/>
                <a:cs typeface="Times New Roman" panose="02020603050405020304" pitchFamily="18" charset="0"/>
              </a:rPr>
              <a:t>stop_words</a:t>
            </a:r>
            <a:r>
              <a:rPr lang="en-US" sz="1400" dirty="0">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902000"/>
                </a:solidFill>
                <a:latin typeface="Consolas" panose="020B0609020204030204" pitchFamily="49" charset="0"/>
                <a:ea typeface="Calibri" panose="020F0502020204030204" pitchFamily="34" charset="0"/>
                <a:cs typeface="Times New Roman" panose="02020603050405020304" pitchFamily="18" charset="0"/>
              </a:rPr>
              <a:t>set</a:t>
            </a:r>
            <a:r>
              <a:rPr lang="en-US" sz="1400" dirty="0">
                <a:latin typeface="Consolas" panose="020B0609020204030204" pitchFamily="49" charset="0"/>
                <a:ea typeface="Calibri" panose="020F0502020204030204" pitchFamily="34" charset="0"/>
                <a:cs typeface="Times New Roman" panose="02020603050405020304" pitchFamily="18" charset="0"/>
              </a:rPr>
              <a:t>(</a:t>
            </a:r>
            <a:r>
              <a:rPr lang="en-US" sz="1400" dirty="0" err="1">
                <a:latin typeface="Consolas" panose="020B0609020204030204" pitchFamily="49" charset="0"/>
                <a:ea typeface="Calibri" panose="020F0502020204030204" pitchFamily="34" charset="0"/>
                <a:cs typeface="Times New Roman" panose="02020603050405020304" pitchFamily="18" charset="0"/>
              </a:rPr>
              <a:t>stopwords.words</a:t>
            </a:r>
            <a:r>
              <a:rPr lang="en-US" sz="1400" dirty="0">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a:t>
            </a:r>
            <a:r>
              <a:rPr lang="en-US" sz="1400" dirty="0" err="1">
                <a:solidFill>
                  <a:srgbClr val="4070A0"/>
                </a:solidFill>
                <a:latin typeface="Consolas" panose="020B0609020204030204" pitchFamily="49" charset="0"/>
                <a:ea typeface="Calibri" panose="020F0502020204030204" pitchFamily="34" charset="0"/>
                <a:cs typeface="Times New Roman" panose="02020603050405020304" pitchFamily="18" charset="0"/>
              </a:rPr>
              <a:t>english</a:t>
            </a:r>
            <a:r>
              <a:rPr lang="en-US" sz="14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latin typeface="Consolas" panose="020B0609020204030204" pitchFamily="49" charset="0"/>
                <a:ea typeface="Calibri" panose="020F0502020204030204" pitchFamily="34" charset="0"/>
                <a:cs typeface="Times New Roman" panose="02020603050405020304" pitchFamily="18" charset="0"/>
              </a:rPr>
              <a:t>))</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err="1">
                <a:latin typeface="Consolas" panose="020B0609020204030204" pitchFamily="49" charset="0"/>
                <a:ea typeface="Calibri" panose="020F0502020204030204" pitchFamily="34" charset="0"/>
                <a:cs typeface="Times New Roman" panose="02020603050405020304" pitchFamily="18" charset="0"/>
              </a:rPr>
              <a:t>no_stopword_text</a:t>
            </a:r>
            <a:r>
              <a:rPr lang="en-US" sz="1400" dirty="0">
                <a:latin typeface="Consolas" panose="020B0609020204030204" pitchFamily="49" charset="0"/>
                <a:ea typeface="Calibri" panose="020F0502020204030204" pitchFamily="34" charset="0"/>
                <a:cs typeface="Times New Roman" panose="02020603050405020304" pitchFamily="18" charset="0"/>
              </a:rPr>
              <a:t> = [w </a:t>
            </a:r>
            <a:r>
              <a:rPr lang="en-US" sz="1400" b="1" dirty="0">
                <a:solidFill>
                  <a:srgbClr val="007020"/>
                </a:solidFill>
                <a:latin typeface="Consolas" panose="020B0609020204030204" pitchFamily="49" charset="0"/>
                <a:ea typeface="Calibri" panose="020F0502020204030204" pitchFamily="34" charset="0"/>
                <a:cs typeface="Times New Roman" panose="02020603050405020304" pitchFamily="18" charset="0"/>
              </a:rPr>
              <a:t>for</a:t>
            </a:r>
            <a:r>
              <a:rPr lang="en-US" sz="1400" dirty="0">
                <a:latin typeface="Consolas" panose="020B0609020204030204" pitchFamily="49" charset="0"/>
                <a:ea typeface="Calibri" panose="020F0502020204030204" pitchFamily="34" charset="0"/>
                <a:cs typeface="Times New Roman" panose="02020603050405020304" pitchFamily="18" charset="0"/>
              </a:rPr>
              <a:t> w in </a:t>
            </a:r>
            <a:r>
              <a:rPr lang="en-US" sz="1400" dirty="0">
                <a:solidFill>
                  <a:srgbClr val="902000"/>
                </a:solidFill>
                <a:latin typeface="Consolas" panose="020B0609020204030204" pitchFamily="49" charset="0"/>
                <a:ea typeface="Calibri" panose="020F0502020204030204" pitchFamily="34" charset="0"/>
                <a:cs typeface="Times New Roman" panose="02020603050405020304" pitchFamily="18" charset="0"/>
              </a:rPr>
              <a:t>str</a:t>
            </a:r>
            <a:r>
              <a:rPr lang="en-US" sz="1400" dirty="0">
                <a:latin typeface="Consolas" panose="020B0609020204030204" pitchFamily="49" charset="0"/>
                <a:ea typeface="Calibri" panose="020F0502020204030204" pitchFamily="34" charset="0"/>
                <a:cs typeface="Times New Roman" panose="02020603050405020304" pitchFamily="18" charset="0"/>
              </a:rPr>
              <a:t>(text).split() </a:t>
            </a:r>
            <a:r>
              <a:rPr lang="en-US" sz="1400" b="1" dirty="0">
                <a:solidFill>
                  <a:srgbClr val="007020"/>
                </a:solidFill>
                <a:latin typeface="Consolas" panose="020B0609020204030204" pitchFamily="49" charset="0"/>
                <a:ea typeface="Calibri" panose="020F0502020204030204" pitchFamily="34" charset="0"/>
                <a:cs typeface="Times New Roman" panose="02020603050405020304" pitchFamily="18" charset="0"/>
              </a:rPr>
              <a:t>if</a:t>
            </a:r>
            <a:r>
              <a:rPr lang="en-US" sz="1400" dirty="0">
                <a:latin typeface="Consolas" panose="020B0609020204030204" pitchFamily="49" charset="0"/>
                <a:ea typeface="Calibri" panose="020F0502020204030204" pitchFamily="34" charset="0"/>
                <a:cs typeface="Times New Roman" panose="02020603050405020304" pitchFamily="18" charset="0"/>
              </a:rPr>
              <a:t> not w in </a:t>
            </a:r>
            <a:r>
              <a:rPr lang="en-US" sz="1400" dirty="0" err="1">
                <a:latin typeface="Consolas" panose="020B0609020204030204" pitchFamily="49" charset="0"/>
                <a:ea typeface="Calibri" panose="020F0502020204030204" pitchFamily="34" charset="0"/>
                <a:cs typeface="Times New Roman" panose="02020603050405020304" pitchFamily="18" charset="0"/>
              </a:rPr>
              <a:t>stop_words</a:t>
            </a:r>
            <a:r>
              <a:rPr lang="en-US" sz="1400" dirty="0">
                <a:latin typeface="Consolas" panose="020B0609020204030204" pitchFamily="49" charset="0"/>
                <a:ea typeface="Calibri" panose="020F0502020204030204" pitchFamily="34" charset="0"/>
                <a:cs typeface="Times New Roman" panose="02020603050405020304" pitchFamily="18" charset="0"/>
              </a:rPr>
              <a:t>]</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007020"/>
                </a:solidFill>
                <a:latin typeface="Consolas" panose="020B0609020204030204" pitchFamily="49" charset="0"/>
                <a:ea typeface="Calibri" panose="020F0502020204030204" pitchFamily="34" charset="0"/>
                <a:cs typeface="Times New Roman" panose="02020603050405020304" pitchFamily="18" charset="0"/>
              </a:rPr>
              <a:t>return</a:t>
            </a: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latin typeface="Consolas" panose="020B0609020204030204" pitchFamily="49" charset="0"/>
                <a:ea typeface="Calibri" panose="020F0502020204030204" pitchFamily="34" charset="0"/>
                <a:cs typeface="Times New Roman" panose="02020603050405020304" pitchFamily="18" charset="0"/>
              </a:rPr>
              <a:t>.join(</a:t>
            </a:r>
            <a:r>
              <a:rPr lang="en-US" sz="1400" dirty="0" err="1">
                <a:latin typeface="Consolas" panose="020B0609020204030204" pitchFamily="49" charset="0"/>
                <a:ea typeface="Calibri" panose="020F0502020204030204" pitchFamily="34" charset="0"/>
                <a:cs typeface="Times New Roman" panose="02020603050405020304" pitchFamily="18" charset="0"/>
              </a:rPr>
              <a:t>no_stopword_text</a:t>
            </a:r>
            <a:r>
              <a:rPr lang="en-US" sz="1400" dirty="0">
                <a:latin typeface="Consolas" panose="020B0609020204030204" pitchFamily="49" charset="0"/>
                <a:ea typeface="Calibri" panose="020F0502020204030204" pitchFamily="34" charset="0"/>
                <a:cs typeface="Times New Roman" panose="02020603050405020304" pitchFamily="18" charset="0"/>
              </a:rPr>
              <a:t>)</a:t>
            </a:r>
            <a:endParaRPr lang="en-US" sz="1400" dirty="0"/>
          </a:p>
        </p:txBody>
      </p:sp>
    </p:spTree>
    <p:extLst>
      <p:ext uri="{BB962C8B-B14F-4D97-AF65-F5344CB8AC3E}">
        <p14:creationId xmlns:p14="http://schemas.microsoft.com/office/powerpoint/2010/main" val="38436875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52314-8CC2-4743-9ECB-89E9F0AA8EC2}"/>
              </a:ext>
            </a:extLst>
          </p:cNvPr>
          <p:cNvSpPr>
            <a:spLocks noGrp="1"/>
          </p:cNvSpPr>
          <p:nvPr>
            <p:ph type="title"/>
          </p:nvPr>
        </p:nvSpPr>
        <p:spPr/>
        <p:txBody>
          <a:bodyPr>
            <a:normAutofit/>
          </a:bodyPr>
          <a:lstStyle/>
          <a:p>
            <a:r>
              <a:rPr lang="en-US" sz="4000" dirty="0"/>
              <a:t>Create Inference Function</a:t>
            </a:r>
          </a:p>
        </p:txBody>
      </p:sp>
      <p:sp>
        <p:nvSpPr>
          <p:cNvPr id="3" name="Content Placeholder 2">
            <a:extLst>
              <a:ext uri="{FF2B5EF4-FFF2-40B4-BE49-F238E27FC236}">
                <a16:creationId xmlns:a16="http://schemas.microsoft.com/office/drawing/2014/main" id="{0CFD36A2-E5A9-49E6-B124-1005AB90F6B0}"/>
              </a:ext>
            </a:extLst>
          </p:cNvPr>
          <p:cNvSpPr>
            <a:spLocks noGrp="1"/>
          </p:cNvSpPr>
          <p:nvPr>
            <p:ph idx="1"/>
          </p:nvPr>
        </p:nvSpPr>
        <p:spPr>
          <a:xfrm>
            <a:off x="1451579" y="2015732"/>
            <a:ext cx="9603275" cy="4037749"/>
          </a:xfrm>
        </p:spPr>
        <p:txBody>
          <a:bodyPr>
            <a:noAutofit/>
          </a:bodyPr>
          <a:lstStyle/>
          <a:p>
            <a:pPr marL="0" indent="0">
              <a:buNone/>
            </a:pPr>
            <a:r>
              <a:rPr lang="en-US" sz="2400" i="1" dirty="0">
                <a:solidFill>
                  <a:srgbClr val="60A0B0"/>
                </a:solidFill>
                <a:latin typeface="Consolas" panose="020B0609020204030204" pitchFamily="49" charset="0"/>
                <a:ea typeface="Calibri" panose="020F0502020204030204" pitchFamily="34" charset="0"/>
                <a:cs typeface="Times New Roman" panose="02020603050405020304" pitchFamily="18" charset="0"/>
              </a:rPr>
              <a:t>#Create inference function</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b="1" dirty="0">
                <a:solidFill>
                  <a:srgbClr val="007020"/>
                </a:solidFill>
                <a:latin typeface="Consolas" panose="020B0609020204030204" pitchFamily="49" charset="0"/>
                <a:ea typeface="Calibri" panose="020F0502020204030204" pitchFamily="34" charset="0"/>
                <a:cs typeface="Times New Roman" panose="02020603050405020304" pitchFamily="18" charset="0"/>
              </a:rPr>
              <a:t>def</a:t>
            </a:r>
            <a:r>
              <a:rPr lang="en-US" sz="2400" dirty="0">
                <a:latin typeface="Consolas" panose="020B0609020204030204" pitchFamily="49" charset="0"/>
                <a:ea typeface="Calibri" panose="020F0502020204030204" pitchFamily="34" charset="0"/>
                <a:cs typeface="Times New Roman" panose="02020603050405020304" pitchFamily="18" charset="0"/>
              </a:rPr>
              <a:t> </a:t>
            </a:r>
            <a:r>
              <a:rPr lang="en-US" sz="2400" dirty="0" err="1">
                <a:latin typeface="Consolas" panose="020B0609020204030204" pitchFamily="49" charset="0"/>
                <a:ea typeface="Calibri" panose="020F0502020204030204" pitchFamily="34" charset="0"/>
                <a:cs typeface="Times New Roman" panose="02020603050405020304" pitchFamily="18" charset="0"/>
              </a:rPr>
              <a:t>infer_event</a:t>
            </a:r>
            <a:r>
              <a:rPr lang="en-US" sz="2400" dirty="0">
                <a:latin typeface="Consolas" panose="020B0609020204030204" pitchFamily="49" charset="0"/>
                <a:ea typeface="Calibri" panose="020F0502020204030204" pitchFamily="34" charset="0"/>
                <a:cs typeface="Times New Roman" panose="02020603050405020304" pitchFamily="18" charset="0"/>
              </a:rPr>
              <a:t>(q):</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onsolas" panose="020B0609020204030204" pitchFamily="49" charset="0"/>
                <a:ea typeface="Calibri" panose="020F0502020204030204" pitchFamily="34" charset="0"/>
                <a:cs typeface="Times New Roman" panose="02020603050405020304" pitchFamily="18" charset="0"/>
              </a:rPr>
              <a:t>    q = </a:t>
            </a:r>
            <a:r>
              <a:rPr lang="en-US" sz="2400" dirty="0" err="1">
                <a:latin typeface="Consolas" panose="020B0609020204030204" pitchFamily="49" charset="0"/>
                <a:ea typeface="Calibri" panose="020F0502020204030204" pitchFamily="34" charset="0"/>
                <a:cs typeface="Times New Roman" panose="02020603050405020304" pitchFamily="18" charset="0"/>
              </a:rPr>
              <a:t>clean_text</a:t>
            </a:r>
            <a:r>
              <a:rPr lang="en-US" sz="2400" dirty="0">
                <a:latin typeface="Consolas" panose="020B0609020204030204" pitchFamily="49" charset="0"/>
                <a:ea typeface="Calibri" panose="020F0502020204030204" pitchFamily="34" charset="0"/>
                <a:cs typeface="Times New Roman" panose="02020603050405020304" pitchFamily="18" charset="0"/>
              </a:rPr>
              <a:t>(q)</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onsolas" panose="020B0609020204030204" pitchFamily="49" charset="0"/>
                <a:ea typeface="Calibri" panose="020F0502020204030204" pitchFamily="34" charset="0"/>
                <a:cs typeface="Times New Roman" panose="02020603050405020304" pitchFamily="18" charset="0"/>
              </a:rPr>
              <a:t>    q = </a:t>
            </a:r>
            <a:r>
              <a:rPr lang="en-US" sz="2400" dirty="0" err="1">
                <a:latin typeface="Consolas" panose="020B0609020204030204" pitchFamily="49" charset="0"/>
                <a:ea typeface="Calibri" panose="020F0502020204030204" pitchFamily="34" charset="0"/>
                <a:cs typeface="Times New Roman" panose="02020603050405020304" pitchFamily="18" charset="0"/>
              </a:rPr>
              <a:t>stem_text</a:t>
            </a:r>
            <a:r>
              <a:rPr lang="en-US" sz="2400" dirty="0">
                <a:latin typeface="Consolas" panose="020B0609020204030204" pitchFamily="49" charset="0"/>
                <a:ea typeface="Calibri" panose="020F0502020204030204" pitchFamily="34" charset="0"/>
                <a:cs typeface="Times New Roman" panose="02020603050405020304" pitchFamily="18" charset="0"/>
              </a:rPr>
              <a:t>(q)</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onsolas" panose="020B0609020204030204" pitchFamily="49" charset="0"/>
                <a:ea typeface="Calibri" panose="020F0502020204030204" pitchFamily="34" charset="0"/>
                <a:cs typeface="Times New Roman" panose="02020603050405020304" pitchFamily="18" charset="0"/>
              </a:rPr>
              <a:t>    q = </a:t>
            </a:r>
            <a:r>
              <a:rPr lang="en-US" sz="2400" dirty="0" err="1">
                <a:latin typeface="Consolas" panose="020B0609020204030204" pitchFamily="49" charset="0"/>
                <a:ea typeface="Calibri" panose="020F0502020204030204" pitchFamily="34" charset="0"/>
                <a:cs typeface="Times New Roman" panose="02020603050405020304" pitchFamily="18" charset="0"/>
              </a:rPr>
              <a:t>remove_stopwords</a:t>
            </a:r>
            <a:r>
              <a:rPr lang="en-US" sz="2400" dirty="0">
                <a:latin typeface="Consolas" panose="020B0609020204030204" pitchFamily="49" charset="0"/>
                <a:ea typeface="Calibri" panose="020F0502020204030204" pitchFamily="34" charset="0"/>
                <a:cs typeface="Times New Roman" panose="02020603050405020304" pitchFamily="18" charset="0"/>
              </a:rPr>
              <a:t>(q)</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onsolas" panose="020B0609020204030204" pitchFamily="49" charset="0"/>
                <a:ea typeface="Calibri" panose="020F0502020204030204" pitchFamily="34" charset="0"/>
                <a:cs typeface="Times New Roman" panose="02020603050405020304" pitchFamily="18" charset="0"/>
              </a:rPr>
              <a:t>    </a:t>
            </a:r>
            <a:r>
              <a:rPr lang="en-US" sz="2400" dirty="0" err="1">
                <a:latin typeface="Consolas" panose="020B0609020204030204" pitchFamily="49" charset="0"/>
                <a:ea typeface="Calibri" panose="020F0502020204030204" pitchFamily="34" charset="0"/>
                <a:cs typeface="Times New Roman" panose="02020603050405020304" pitchFamily="18" charset="0"/>
              </a:rPr>
              <a:t>q_vec</a:t>
            </a:r>
            <a:r>
              <a:rPr lang="en-US" sz="2400" dirty="0">
                <a:latin typeface="Consolas" panose="020B0609020204030204" pitchFamily="49" charset="0"/>
                <a:ea typeface="Calibri" panose="020F0502020204030204" pitchFamily="34" charset="0"/>
                <a:cs typeface="Times New Roman" panose="02020603050405020304" pitchFamily="18" charset="0"/>
              </a:rPr>
              <a:t> = </a:t>
            </a:r>
            <a:r>
              <a:rPr lang="en-US" sz="2400" dirty="0" err="1">
                <a:latin typeface="Consolas" panose="020B0609020204030204" pitchFamily="49" charset="0"/>
                <a:ea typeface="Calibri" panose="020F0502020204030204" pitchFamily="34" charset="0"/>
                <a:cs typeface="Times New Roman" panose="02020603050405020304" pitchFamily="18" charset="0"/>
              </a:rPr>
              <a:t>tfidf_vectorizer.transform</a:t>
            </a:r>
            <a:r>
              <a:rPr lang="en-US" sz="2400" dirty="0">
                <a:latin typeface="Consolas" panose="020B0609020204030204" pitchFamily="49" charset="0"/>
                <a:ea typeface="Calibri" panose="020F0502020204030204" pitchFamily="34" charset="0"/>
                <a:cs typeface="Times New Roman" panose="02020603050405020304" pitchFamily="18" charset="0"/>
              </a:rPr>
              <a:t>([q])</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onsolas" panose="020B0609020204030204" pitchFamily="49" charset="0"/>
                <a:ea typeface="Calibri" panose="020F0502020204030204" pitchFamily="34" charset="0"/>
                <a:cs typeface="Times New Roman" panose="02020603050405020304" pitchFamily="18" charset="0"/>
              </a:rPr>
              <a:t>    </a:t>
            </a:r>
            <a:r>
              <a:rPr lang="en-US" sz="2400" dirty="0" err="1">
                <a:latin typeface="Consolas" panose="020B0609020204030204" pitchFamily="49" charset="0"/>
                <a:ea typeface="Calibri" panose="020F0502020204030204" pitchFamily="34" charset="0"/>
                <a:cs typeface="Times New Roman" panose="02020603050405020304" pitchFamily="18" charset="0"/>
              </a:rPr>
              <a:t>q_pred</a:t>
            </a:r>
            <a:r>
              <a:rPr lang="en-US" sz="2400" dirty="0">
                <a:latin typeface="Consolas" panose="020B0609020204030204" pitchFamily="49" charset="0"/>
                <a:ea typeface="Calibri" panose="020F0502020204030204" pitchFamily="34" charset="0"/>
                <a:cs typeface="Times New Roman" panose="02020603050405020304" pitchFamily="18" charset="0"/>
              </a:rPr>
              <a:t> = </a:t>
            </a:r>
            <a:r>
              <a:rPr lang="en-US" sz="2400" dirty="0" err="1">
                <a:latin typeface="Consolas" panose="020B0609020204030204" pitchFamily="49" charset="0"/>
                <a:ea typeface="Calibri" panose="020F0502020204030204" pitchFamily="34" charset="0"/>
                <a:cs typeface="Times New Roman" panose="02020603050405020304" pitchFamily="18" charset="0"/>
              </a:rPr>
              <a:t>clf.predict</a:t>
            </a:r>
            <a:r>
              <a:rPr lang="en-US" sz="2400" dirty="0">
                <a:latin typeface="Consolas" panose="020B0609020204030204" pitchFamily="49" charset="0"/>
                <a:ea typeface="Calibri" panose="020F0502020204030204" pitchFamily="34" charset="0"/>
                <a:cs typeface="Times New Roman" panose="02020603050405020304" pitchFamily="18" charset="0"/>
              </a:rPr>
              <a:t>(</a:t>
            </a:r>
            <a:r>
              <a:rPr lang="en-US" sz="2400" dirty="0" err="1">
                <a:latin typeface="Consolas" panose="020B0609020204030204" pitchFamily="49" charset="0"/>
                <a:ea typeface="Calibri" panose="020F0502020204030204" pitchFamily="34" charset="0"/>
                <a:cs typeface="Times New Roman" panose="02020603050405020304" pitchFamily="18" charset="0"/>
              </a:rPr>
              <a:t>q_vec</a:t>
            </a:r>
            <a:r>
              <a:rPr lang="en-US" sz="2400" dirty="0">
                <a:latin typeface="Consolas" panose="020B0609020204030204" pitchFamily="49" charset="0"/>
                <a:ea typeface="Calibri" panose="020F0502020204030204" pitchFamily="34" charset="0"/>
                <a:cs typeface="Times New Roman" panose="02020603050405020304" pitchFamily="18" charset="0"/>
              </a:rPr>
              <a:t>)</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onsolas" panose="020B0609020204030204" pitchFamily="49" charset="0"/>
                <a:ea typeface="Calibri" panose="020F0502020204030204" pitchFamily="34" charset="0"/>
                <a:cs typeface="Times New Roman" panose="02020603050405020304" pitchFamily="18" charset="0"/>
              </a:rPr>
              <a:t>    </a:t>
            </a:r>
            <a:r>
              <a:rPr lang="en-US" sz="2400" b="1" dirty="0">
                <a:solidFill>
                  <a:srgbClr val="007020"/>
                </a:solidFill>
                <a:latin typeface="Consolas" panose="020B0609020204030204" pitchFamily="49" charset="0"/>
                <a:ea typeface="Calibri" panose="020F0502020204030204" pitchFamily="34" charset="0"/>
                <a:cs typeface="Times New Roman" panose="02020603050405020304" pitchFamily="18" charset="0"/>
              </a:rPr>
              <a:t>return</a:t>
            </a:r>
            <a:r>
              <a:rPr lang="en-US" sz="2400" dirty="0">
                <a:latin typeface="Consolas" panose="020B0609020204030204" pitchFamily="49" charset="0"/>
                <a:ea typeface="Calibri" panose="020F0502020204030204" pitchFamily="34" charset="0"/>
                <a:cs typeface="Times New Roman" panose="02020603050405020304" pitchFamily="18" charset="0"/>
              </a:rPr>
              <a:t> </a:t>
            </a:r>
            <a:r>
              <a:rPr lang="en-US" sz="2400" dirty="0" err="1">
                <a:latin typeface="Consolas" panose="020B0609020204030204" pitchFamily="49" charset="0"/>
                <a:ea typeface="Calibri" panose="020F0502020204030204" pitchFamily="34" charset="0"/>
                <a:cs typeface="Times New Roman" panose="02020603050405020304" pitchFamily="18" charset="0"/>
              </a:rPr>
              <a:t>multilabel_binarizer.inverse_transform</a:t>
            </a:r>
            <a:r>
              <a:rPr lang="en-US" sz="2400" dirty="0">
                <a:latin typeface="Consolas" panose="020B0609020204030204" pitchFamily="49" charset="0"/>
                <a:ea typeface="Calibri" panose="020F0502020204030204" pitchFamily="34" charset="0"/>
                <a:cs typeface="Times New Roman" panose="02020603050405020304" pitchFamily="18" charset="0"/>
              </a:rPr>
              <a:t>(</a:t>
            </a:r>
            <a:r>
              <a:rPr lang="en-US" sz="2400" dirty="0" err="1">
                <a:latin typeface="Consolas" panose="020B0609020204030204" pitchFamily="49" charset="0"/>
                <a:ea typeface="Calibri" panose="020F0502020204030204" pitchFamily="34" charset="0"/>
                <a:cs typeface="Times New Roman" panose="02020603050405020304" pitchFamily="18" charset="0"/>
              </a:rPr>
              <a:t>q_pred</a:t>
            </a:r>
            <a:r>
              <a:rPr lang="en-US" sz="2400" dirty="0">
                <a:latin typeface="Consolas" panose="020B0609020204030204" pitchFamily="49" charset="0"/>
                <a:ea typeface="Calibri" panose="020F0502020204030204" pitchFamily="34" charset="0"/>
                <a:cs typeface="Times New Roman" panose="02020603050405020304" pitchFamily="18" charset="0"/>
              </a:rPr>
              <a:t>)</a:t>
            </a:r>
            <a:endParaRPr lang="en-US" sz="2400" dirty="0"/>
          </a:p>
        </p:txBody>
      </p:sp>
    </p:spTree>
    <p:extLst>
      <p:ext uri="{BB962C8B-B14F-4D97-AF65-F5344CB8AC3E}">
        <p14:creationId xmlns:p14="http://schemas.microsoft.com/office/powerpoint/2010/main" val="36396122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45A4E-815A-419D-A8CB-6CAB4CC3B195}"/>
              </a:ext>
            </a:extLst>
          </p:cNvPr>
          <p:cNvSpPr>
            <a:spLocks noGrp="1"/>
          </p:cNvSpPr>
          <p:nvPr>
            <p:ph type="title"/>
          </p:nvPr>
        </p:nvSpPr>
        <p:spPr/>
        <p:txBody>
          <a:bodyPr>
            <a:noAutofit/>
          </a:bodyPr>
          <a:lstStyle/>
          <a:p>
            <a:r>
              <a:rPr lang="en-US" sz="3700" dirty="0"/>
              <a:t>Display Results of Inference Function</a:t>
            </a:r>
          </a:p>
        </p:txBody>
      </p:sp>
      <p:sp>
        <p:nvSpPr>
          <p:cNvPr id="3" name="Content Placeholder 2">
            <a:extLst>
              <a:ext uri="{FF2B5EF4-FFF2-40B4-BE49-F238E27FC236}">
                <a16:creationId xmlns:a16="http://schemas.microsoft.com/office/drawing/2014/main" id="{3C22C73A-C5EA-4FF5-AD7C-FFB68068593B}"/>
              </a:ext>
            </a:extLst>
          </p:cNvPr>
          <p:cNvSpPr>
            <a:spLocks noGrp="1"/>
          </p:cNvSpPr>
          <p:nvPr>
            <p:ph idx="1"/>
          </p:nvPr>
        </p:nvSpPr>
        <p:spPr>
          <a:xfrm>
            <a:off x="1451579" y="2015732"/>
            <a:ext cx="9603275" cy="3947746"/>
          </a:xfrm>
        </p:spPr>
        <p:txBody>
          <a:bodyPr>
            <a:normAutofit lnSpcReduction="10000"/>
          </a:bodyPr>
          <a:lstStyle/>
          <a:p>
            <a:pPr marL="0" marR="0" indent="0">
              <a:lnSpc>
                <a:spcPct val="107000"/>
              </a:lnSpc>
              <a:spcBef>
                <a:spcPts val="1200"/>
              </a:spcBef>
              <a:spcAft>
                <a:spcPts val="0"/>
              </a:spcAft>
              <a:buNone/>
            </a:pPr>
            <a:r>
              <a:rPr lang="en-US" sz="3100" b="1" dirty="0">
                <a:solidFill>
                  <a:srgbClr val="007020"/>
                </a:solidFill>
                <a:latin typeface="Consolas" panose="020B0609020204030204" pitchFamily="49" charset="0"/>
                <a:ea typeface="Calibri" panose="020F0502020204030204" pitchFamily="34" charset="0"/>
                <a:cs typeface="Times New Roman" panose="02020603050405020304" pitchFamily="18" charset="0"/>
              </a:rPr>
              <a:t>for</a:t>
            </a:r>
            <a:r>
              <a:rPr lang="en-US" sz="3100" dirty="0">
                <a:latin typeface="Consolas" panose="020B0609020204030204" pitchFamily="49" charset="0"/>
                <a:ea typeface="Calibri" panose="020F0502020204030204" pitchFamily="34" charset="0"/>
                <a:cs typeface="Times New Roman" panose="02020603050405020304" pitchFamily="18" charset="0"/>
              </a:rPr>
              <a:t> </a:t>
            </a:r>
            <a:r>
              <a:rPr lang="en-US" sz="3100" dirty="0" err="1">
                <a:latin typeface="Consolas" panose="020B0609020204030204" pitchFamily="49" charset="0"/>
                <a:ea typeface="Calibri" panose="020F0502020204030204" pitchFamily="34" charset="0"/>
                <a:cs typeface="Times New Roman" panose="02020603050405020304" pitchFamily="18" charset="0"/>
              </a:rPr>
              <a:t>i</a:t>
            </a:r>
            <a:r>
              <a:rPr lang="en-US" sz="3100" dirty="0">
                <a:latin typeface="Consolas" panose="020B0609020204030204" pitchFamily="49" charset="0"/>
                <a:ea typeface="Calibri" panose="020F0502020204030204" pitchFamily="34" charset="0"/>
                <a:cs typeface="Times New Roman" panose="02020603050405020304" pitchFamily="18" charset="0"/>
              </a:rPr>
              <a:t> in </a:t>
            </a:r>
            <a:r>
              <a:rPr lang="en-US" sz="3100" dirty="0">
                <a:solidFill>
                  <a:srgbClr val="902000"/>
                </a:solidFill>
                <a:latin typeface="Consolas" panose="020B0609020204030204" pitchFamily="49" charset="0"/>
                <a:ea typeface="Calibri" panose="020F0502020204030204" pitchFamily="34" charset="0"/>
                <a:cs typeface="Times New Roman" panose="02020603050405020304" pitchFamily="18" charset="0"/>
              </a:rPr>
              <a:t>range</a:t>
            </a:r>
            <a:r>
              <a:rPr lang="en-US" sz="3100" dirty="0">
                <a:latin typeface="Consolas" panose="020B0609020204030204" pitchFamily="49" charset="0"/>
                <a:ea typeface="Calibri" panose="020F0502020204030204" pitchFamily="34" charset="0"/>
                <a:cs typeface="Times New Roman" panose="02020603050405020304" pitchFamily="18" charset="0"/>
              </a:rPr>
              <a:t>(</a:t>
            </a:r>
            <a:r>
              <a:rPr lang="en-US" sz="3100" dirty="0">
                <a:solidFill>
                  <a:srgbClr val="40A070"/>
                </a:solidFill>
                <a:latin typeface="Consolas" panose="020B0609020204030204" pitchFamily="49" charset="0"/>
                <a:ea typeface="Calibri" panose="020F0502020204030204" pitchFamily="34" charset="0"/>
                <a:cs typeface="Times New Roman" panose="02020603050405020304" pitchFamily="18" charset="0"/>
              </a:rPr>
              <a:t>10</a:t>
            </a:r>
            <a:r>
              <a:rPr lang="en-US" sz="3100" dirty="0">
                <a:latin typeface="Consolas" panose="020B0609020204030204" pitchFamily="49" charset="0"/>
                <a:ea typeface="Calibri" panose="020F0502020204030204" pitchFamily="34" charset="0"/>
                <a:cs typeface="Times New Roman" panose="02020603050405020304" pitchFamily="18" charset="0"/>
              </a:rPr>
              <a:t>): </a:t>
            </a:r>
            <a:br>
              <a:rPr lang="en-US" sz="3100" dirty="0">
                <a:latin typeface="Calibri" panose="020F0502020204030204" pitchFamily="34" charset="0"/>
                <a:ea typeface="Calibri" panose="020F0502020204030204" pitchFamily="34" charset="0"/>
                <a:cs typeface="Times New Roman" panose="02020603050405020304" pitchFamily="18" charset="0"/>
              </a:rPr>
            </a:br>
            <a:r>
              <a:rPr lang="en-US" sz="3100" dirty="0">
                <a:latin typeface="Consolas" panose="020B0609020204030204" pitchFamily="49" charset="0"/>
                <a:ea typeface="Calibri" panose="020F0502020204030204" pitchFamily="34" charset="0"/>
                <a:cs typeface="Times New Roman" panose="02020603050405020304" pitchFamily="18" charset="0"/>
              </a:rPr>
              <a:t>  k = </a:t>
            </a:r>
            <a:r>
              <a:rPr lang="en-US" sz="3100" dirty="0" err="1">
                <a:latin typeface="Consolas" panose="020B0609020204030204" pitchFamily="49" charset="0"/>
                <a:ea typeface="Calibri" panose="020F0502020204030204" pitchFamily="34" charset="0"/>
                <a:cs typeface="Times New Roman" panose="02020603050405020304" pitchFamily="18" charset="0"/>
              </a:rPr>
              <a:t>df_final</a:t>
            </a:r>
            <a:r>
              <a:rPr lang="en-US" sz="3100" dirty="0">
                <a:latin typeface="Consolas" panose="020B0609020204030204" pitchFamily="49" charset="0"/>
                <a:ea typeface="Calibri" panose="020F0502020204030204" pitchFamily="34" charset="0"/>
                <a:cs typeface="Times New Roman" panose="02020603050405020304" pitchFamily="18" charset="0"/>
              </a:rPr>
              <a:t>[</a:t>
            </a:r>
            <a:r>
              <a:rPr lang="en-US" sz="31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'reason'</a:t>
            </a:r>
            <a:r>
              <a:rPr lang="en-US" sz="3100" dirty="0">
                <a:latin typeface="Consolas" panose="020B0609020204030204" pitchFamily="49" charset="0"/>
                <a:ea typeface="Calibri" panose="020F0502020204030204" pitchFamily="34" charset="0"/>
                <a:cs typeface="Times New Roman" panose="02020603050405020304" pitchFamily="18" charset="0"/>
              </a:rPr>
              <a:t>].sample(</a:t>
            </a:r>
            <a:r>
              <a:rPr lang="en-US" sz="3100" dirty="0">
                <a:solidFill>
                  <a:srgbClr val="40A070"/>
                </a:solidFill>
                <a:latin typeface="Consolas" panose="020B0609020204030204" pitchFamily="49" charset="0"/>
                <a:ea typeface="Calibri" panose="020F0502020204030204" pitchFamily="34" charset="0"/>
                <a:cs typeface="Times New Roman" panose="02020603050405020304" pitchFamily="18" charset="0"/>
              </a:rPr>
              <a:t>1</a:t>
            </a:r>
            <a:r>
              <a:rPr lang="en-US" sz="3100" dirty="0">
                <a:latin typeface="Consolas" panose="020B0609020204030204" pitchFamily="49" charset="0"/>
                <a:ea typeface="Calibri" panose="020F0502020204030204" pitchFamily="34" charset="0"/>
                <a:cs typeface="Times New Roman" panose="02020603050405020304" pitchFamily="18" charset="0"/>
              </a:rPr>
              <a:t>).index[</a:t>
            </a:r>
            <a:r>
              <a:rPr lang="en-US" sz="3100" dirty="0">
                <a:solidFill>
                  <a:srgbClr val="40A070"/>
                </a:solidFill>
                <a:latin typeface="Consolas" panose="020B0609020204030204" pitchFamily="49" charset="0"/>
                <a:ea typeface="Calibri" panose="020F0502020204030204" pitchFamily="34" charset="0"/>
                <a:cs typeface="Times New Roman" panose="02020603050405020304" pitchFamily="18" charset="0"/>
              </a:rPr>
              <a:t>0</a:t>
            </a:r>
            <a:r>
              <a:rPr lang="en-US" sz="3100" dirty="0">
                <a:latin typeface="Consolas" panose="020B0609020204030204" pitchFamily="49" charset="0"/>
                <a:ea typeface="Calibri" panose="020F0502020204030204" pitchFamily="34" charset="0"/>
                <a:cs typeface="Times New Roman" panose="02020603050405020304" pitchFamily="18" charset="0"/>
              </a:rPr>
              <a:t>] </a:t>
            </a:r>
            <a:br>
              <a:rPr lang="en-US" sz="3100" dirty="0">
                <a:latin typeface="Calibri" panose="020F0502020204030204" pitchFamily="34" charset="0"/>
                <a:ea typeface="Calibri" panose="020F0502020204030204" pitchFamily="34" charset="0"/>
                <a:cs typeface="Times New Roman" panose="02020603050405020304" pitchFamily="18" charset="0"/>
              </a:rPr>
            </a:br>
            <a:r>
              <a:rPr lang="en-US" sz="3100" dirty="0">
                <a:latin typeface="Consolas" panose="020B0609020204030204" pitchFamily="49" charset="0"/>
                <a:ea typeface="Calibri" panose="020F0502020204030204" pitchFamily="34" charset="0"/>
                <a:cs typeface="Times New Roman" panose="02020603050405020304" pitchFamily="18" charset="0"/>
              </a:rPr>
              <a:t>  </a:t>
            </a:r>
            <a:r>
              <a:rPr lang="en-US" sz="3100" dirty="0">
                <a:solidFill>
                  <a:srgbClr val="902000"/>
                </a:solidFill>
                <a:latin typeface="Consolas" panose="020B0609020204030204" pitchFamily="49" charset="0"/>
                <a:ea typeface="Calibri" panose="020F0502020204030204" pitchFamily="34" charset="0"/>
                <a:cs typeface="Times New Roman" panose="02020603050405020304" pitchFamily="18" charset="0"/>
              </a:rPr>
              <a:t>print</a:t>
            </a:r>
            <a:r>
              <a:rPr lang="en-US" sz="3100" dirty="0">
                <a:latin typeface="Consolas" panose="020B0609020204030204" pitchFamily="49" charset="0"/>
                <a:ea typeface="Calibri" panose="020F0502020204030204" pitchFamily="34" charset="0"/>
                <a:cs typeface="Times New Roman" panose="02020603050405020304" pitchFamily="18" charset="0"/>
              </a:rPr>
              <a:t>(</a:t>
            </a:r>
            <a:r>
              <a:rPr lang="en-US" sz="31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"Medical Device: "</a:t>
            </a:r>
            <a:r>
              <a:rPr lang="en-US" sz="3100" dirty="0">
                <a:latin typeface="Consolas" panose="020B0609020204030204" pitchFamily="49" charset="0"/>
                <a:ea typeface="Calibri" panose="020F0502020204030204" pitchFamily="34" charset="0"/>
                <a:cs typeface="Times New Roman" panose="02020603050405020304" pitchFamily="18" charset="0"/>
              </a:rPr>
              <a:t>, </a:t>
            </a:r>
            <a:r>
              <a:rPr lang="en-US" sz="3100" dirty="0" err="1">
                <a:latin typeface="Consolas" panose="020B0609020204030204" pitchFamily="49" charset="0"/>
                <a:ea typeface="Calibri" panose="020F0502020204030204" pitchFamily="34" charset="0"/>
                <a:cs typeface="Times New Roman" panose="02020603050405020304" pitchFamily="18" charset="0"/>
              </a:rPr>
              <a:t>df_final</a:t>
            </a:r>
            <a:r>
              <a:rPr lang="en-US" sz="3100" dirty="0">
                <a:latin typeface="Consolas" panose="020B0609020204030204" pitchFamily="49" charset="0"/>
                <a:ea typeface="Calibri" panose="020F0502020204030204" pitchFamily="34" charset="0"/>
                <a:cs typeface="Times New Roman" panose="02020603050405020304" pitchFamily="18" charset="0"/>
              </a:rPr>
              <a:t>[</a:t>
            </a:r>
            <a:r>
              <a:rPr lang="en-US" sz="31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a:t>
            </a:r>
            <a:r>
              <a:rPr lang="en-US" sz="3100" dirty="0" err="1">
                <a:solidFill>
                  <a:srgbClr val="4070A0"/>
                </a:solidFill>
                <a:latin typeface="Consolas" panose="020B0609020204030204" pitchFamily="49" charset="0"/>
                <a:ea typeface="Calibri" panose="020F0502020204030204" pitchFamily="34" charset="0"/>
                <a:cs typeface="Times New Roman" panose="02020603050405020304" pitchFamily="18" charset="0"/>
              </a:rPr>
              <a:t>device_name</a:t>
            </a:r>
            <a:r>
              <a:rPr lang="en-US" sz="31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a:t>
            </a:r>
            <a:r>
              <a:rPr lang="en-US" sz="3100" dirty="0">
                <a:latin typeface="Consolas" panose="020B0609020204030204" pitchFamily="49" charset="0"/>
                <a:ea typeface="Calibri" panose="020F0502020204030204" pitchFamily="34" charset="0"/>
                <a:cs typeface="Times New Roman" panose="02020603050405020304" pitchFamily="18" charset="0"/>
              </a:rPr>
              <a:t>][k], </a:t>
            </a:r>
            <a:r>
              <a:rPr lang="en-US" sz="31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a:t>
            </a:r>
            <a:r>
              <a:rPr lang="en-US" sz="3100" dirty="0" err="1">
                <a:solidFill>
                  <a:srgbClr val="4070A0"/>
                </a:solidFill>
                <a:latin typeface="Consolas" panose="020B0609020204030204" pitchFamily="49" charset="0"/>
                <a:ea typeface="Calibri" panose="020F0502020204030204" pitchFamily="34" charset="0"/>
                <a:cs typeface="Times New Roman" panose="02020603050405020304" pitchFamily="18" charset="0"/>
              </a:rPr>
              <a:t>nPredicted</a:t>
            </a:r>
            <a:r>
              <a:rPr lang="en-US" sz="31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 Event Type: "</a:t>
            </a:r>
            <a:r>
              <a:rPr lang="en-US" sz="3100" dirty="0">
                <a:latin typeface="Consolas" panose="020B0609020204030204" pitchFamily="49" charset="0"/>
                <a:ea typeface="Calibri" panose="020F0502020204030204" pitchFamily="34" charset="0"/>
                <a:cs typeface="Times New Roman" panose="02020603050405020304" pitchFamily="18" charset="0"/>
              </a:rPr>
              <a:t>, </a:t>
            </a:r>
            <a:r>
              <a:rPr lang="en-US" sz="3100" dirty="0" err="1">
                <a:latin typeface="Consolas" panose="020B0609020204030204" pitchFamily="49" charset="0"/>
                <a:ea typeface="Calibri" panose="020F0502020204030204" pitchFamily="34" charset="0"/>
                <a:cs typeface="Times New Roman" panose="02020603050405020304" pitchFamily="18" charset="0"/>
              </a:rPr>
              <a:t>infer_event</a:t>
            </a:r>
            <a:r>
              <a:rPr lang="en-US" sz="3100" dirty="0">
                <a:latin typeface="Consolas" panose="020B0609020204030204" pitchFamily="49" charset="0"/>
                <a:ea typeface="Calibri" panose="020F0502020204030204" pitchFamily="34" charset="0"/>
                <a:cs typeface="Times New Roman" panose="02020603050405020304" pitchFamily="18" charset="0"/>
              </a:rPr>
              <a:t>(</a:t>
            </a:r>
            <a:r>
              <a:rPr lang="en-US" sz="3100" dirty="0" err="1">
                <a:latin typeface="Consolas" panose="020B0609020204030204" pitchFamily="49" charset="0"/>
                <a:ea typeface="Calibri" panose="020F0502020204030204" pitchFamily="34" charset="0"/>
                <a:cs typeface="Times New Roman" panose="02020603050405020304" pitchFamily="18" charset="0"/>
              </a:rPr>
              <a:t>df_final</a:t>
            </a:r>
            <a:r>
              <a:rPr lang="en-US" sz="3100" dirty="0">
                <a:latin typeface="Consolas" panose="020B0609020204030204" pitchFamily="49" charset="0"/>
                <a:ea typeface="Calibri" panose="020F0502020204030204" pitchFamily="34" charset="0"/>
                <a:cs typeface="Times New Roman" panose="02020603050405020304" pitchFamily="18" charset="0"/>
              </a:rPr>
              <a:t>[</a:t>
            </a:r>
            <a:r>
              <a:rPr lang="en-US" sz="31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'reason'</a:t>
            </a:r>
            <a:r>
              <a:rPr lang="en-US" sz="3100" dirty="0">
                <a:latin typeface="Consolas" panose="020B0609020204030204" pitchFamily="49" charset="0"/>
                <a:ea typeface="Calibri" panose="020F0502020204030204" pitchFamily="34" charset="0"/>
                <a:cs typeface="Times New Roman" panose="02020603050405020304" pitchFamily="18" charset="0"/>
              </a:rPr>
              <a:t>][k])), </a:t>
            </a:r>
            <a:r>
              <a:rPr lang="en-US" sz="3100" dirty="0">
                <a:solidFill>
                  <a:srgbClr val="902000"/>
                </a:solidFill>
                <a:latin typeface="Consolas" panose="020B0609020204030204" pitchFamily="49" charset="0"/>
                <a:ea typeface="Calibri" panose="020F0502020204030204" pitchFamily="34" charset="0"/>
                <a:cs typeface="Times New Roman" panose="02020603050405020304" pitchFamily="18" charset="0"/>
              </a:rPr>
              <a:t>print</a:t>
            </a:r>
            <a:r>
              <a:rPr lang="en-US" sz="3100" dirty="0">
                <a:latin typeface="Consolas" panose="020B0609020204030204" pitchFamily="49" charset="0"/>
                <a:ea typeface="Calibri" panose="020F0502020204030204" pitchFamily="34" charset="0"/>
                <a:cs typeface="Times New Roman" panose="02020603050405020304" pitchFamily="18" charset="0"/>
              </a:rPr>
              <a:t>(</a:t>
            </a:r>
            <a:r>
              <a:rPr lang="en-US" sz="31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"Actual Event Type: "</a:t>
            </a:r>
            <a:r>
              <a:rPr lang="en-US" sz="3100" dirty="0">
                <a:latin typeface="Consolas" panose="020B0609020204030204" pitchFamily="49" charset="0"/>
                <a:ea typeface="Calibri" panose="020F0502020204030204" pitchFamily="34" charset="0"/>
                <a:cs typeface="Times New Roman" panose="02020603050405020304" pitchFamily="18" charset="0"/>
              </a:rPr>
              <a:t>,</a:t>
            </a:r>
            <a:r>
              <a:rPr lang="en-US" sz="3100" dirty="0" err="1">
                <a:latin typeface="Consolas" panose="020B0609020204030204" pitchFamily="49" charset="0"/>
                <a:ea typeface="Calibri" panose="020F0502020204030204" pitchFamily="34" charset="0"/>
                <a:cs typeface="Times New Roman" panose="02020603050405020304" pitchFamily="18" charset="0"/>
              </a:rPr>
              <a:t>df_final</a:t>
            </a:r>
            <a:r>
              <a:rPr lang="en-US" sz="3100" dirty="0">
                <a:latin typeface="Consolas" panose="020B0609020204030204" pitchFamily="49" charset="0"/>
                <a:ea typeface="Calibri" panose="020F0502020204030204" pitchFamily="34" charset="0"/>
                <a:cs typeface="Times New Roman" panose="02020603050405020304" pitchFamily="18" charset="0"/>
              </a:rPr>
              <a:t>[</a:t>
            </a:r>
            <a:r>
              <a:rPr lang="en-US" sz="31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a:t>
            </a:r>
            <a:r>
              <a:rPr lang="en-US" sz="3100" dirty="0" err="1">
                <a:solidFill>
                  <a:srgbClr val="4070A0"/>
                </a:solidFill>
                <a:latin typeface="Consolas" panose="020B0609020204030204" pitchFamily="49" charset="0"/>
                <a:ea typeface="Calibri" panose="020F0502020204030204" pitchFamily="34" charset="0"/>
                <a:cs typeface="Times New Roman" panose="02020603050405020304" pitchFamily="18" charset="0"/>
              </a:rPr>
              <a:t>new_type</a:t>
            </a:r>
            <a:r>
              <a:rPr lang="en-US" sz="31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a:t>
            </a:r>
            <a:r>
              <a:rPr lang="en-US" sz="3100" dirty="0">
                <a:latin typeface="Consolas" panose="020B0609020204030204" pitchFamily="49" charset="0"/>
                <a:ea typeface="Calibri" panose="020F0502020204030204" pitchFamily="34" charset="0"/>
                <a:cs typeface="Times New Roman" panose="02020603050405020304" pitchFamily="18" charset="0"/>
              </a:rPr>
              <a:t>][k], </a:t>
            </a:r>
            <a:r>
              <a:rPr lang="en-US" sz="3100" dirty="0">
                <a:solidFill>
                  <a:srgbClr val="4070A0"/>
                </a:solidFill>
                <a:latin typeface="Consolas" panose="020B0609020204030204" pitchFamily="49" charset="0"/>
                <a:ea typeface="Calibri" panose="020F0502020204030204" pitchFamily="34" charset="0"/>
                <a:cs typeface="Times New Roman" panose="02020603050405020304" pitchFamily="18" charset="0"/>
              </a:rPr>
              <a:t>"\n"</a:t>
            </a:r>
            <a:r>
              <a:rPr lang="en-US" sz="3100" dirty="0">
                <a:latin typeface="Consolas" panose="020B0609020204030204" pitchFamily="49" charset="0"/>
                <a:ea typeface="Calibri" panose="020F0502020204030204" pitchFamily="34" charset="0"/>
                <a:cs typeface="Times New Roman" panose="02020603050405020304" pitchFamily="18" charset="0"/>
              </a:rPr>
              <a:t>)</a:t>
            </a:r>
            <a:endParaRPr lang="en-US" sz="31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152971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54A67-12C9-4256-9630-FF46E4A0A0D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6881798B-0A62-4403-BCEE-D013078F1AE3}"/>
              </a:ext>
            </a:extLst>
          </p:cNvPr>
          <p:cNvPicPr>
            <a:picLocks noGrp="1" noChangeAspect="1"/>
          </p:cNvPicPr>
          <p:nvPr>
            <p:ph idx="1"/>
          </p:nvPr>
        </p:nvPicPr>
        <p:blipFill>
          <a:blip r:embed="rId2"/>
          <a:stretch>
            <a:fillRect/>
          </a:stretch>
        </p:blipFill>
        <p:spPr>
          <a:xfrm>
            <a:off x="1451579" y="-149088"/>
            <a:ext cx="9603274" cy="7007088"/>
          </a:xfrm>
          <a:prstGeom prst="rect">
            <a:avLst/>
          </a:prstGeom>
        </p:spPr>
      </p:pic>
    </p:spTree>
    <p:extLst>
      <p:ext uri="{BB962C8B-B14F-4D97-AF65-F5344CB8AC3E}">
        <p14:creationId xmlns:p14="http://schemas.microsoft.com/office/powerpoint/2010/main" val="3292941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A4AE1-106F-48CA-9F45-5C7A15AFDEEB}"/>
              </a:ext>
            </a:extLst>
          </p:cNvPr>
          <p:cNvSpPr>
            <a:spLocks noGrp="1"/>
          </p:cNvSpPr>
          <p:nvPr>
            <p:ph type="title"/>
          </p:nvPr>
        </p:nvSpPr>
        <p:spPr/>
        <p:txBody>
          <a:bodyPr/>
          <a:lstStyle/>
          <a:p>
            <a:r>
              <a:rPr lang="en-US" dirty="0"/>
              <a:t>Potential Improvements to NLP Prediction Model</a:t>
            </a:r>
          </a:p>
        </p:txBody>
      </p:sp>
      <p:sp>
        <p:nvSpPr>
          <p:cNvPr id="3" name="Content Placeholder 2">
            <a:extLst>
              <a:ext uri="{FF2B5EF4-FFF2-40B4-BE49-F238E27FC236}">
                <a16:creationId xmlns:a16="http://schemas.microsoft.com/office/drawing/2014/main" id="{95A3DB18-F435-482F-90C5-A3F3BFD722E4}"/>
              </a:ext>
            </a:extLst>
          </p:cNvPr>
          <p:cNvSpPr>
            <a:spLocks noGrp="1"/>
          </p:cNvSpPr>
          <p:nvPr>
            <p:ph idx="1"/>
          </p:nvPr>
        </p:nvSpPr>
        <p:spPr/>
        <p:txBody>
          <a:bodyPr>
            <a:noAutofit/>
          </a:bodyPr>
          <a:lstStyle/>
          <a:p>
            <a:r>
              <a:rPr lang="en-US" sz="2400" dirty="0"/>
              <a:t>Might have limitations on medical text written in different languages other than English</a:t>
            </a:r>
          </a:p>
          <a:p>
            <a:pPr lvl="1"/>
            <a:r>
              <a:rPr lang="en-US" sz="2400" dirty="0"/>
              <a:t>Different grammatical structures for different languages</a:t>
            </a:r>
          </a:p>
          <a:p>
            <a:pPr lvl="1"/>
            <a:r>
              <a:rPr lang="en-US" sz="2400" dirty="0"/>
              <a:t>Different medical terminology and lingo between individual countries following different medical </a:t>
            </a:r>
            <a:r>
              <a:rPr lang="en-US" sz="2400"/>
              <a:t>policies and systems</a:t>
            </a:r>
            <a:endParaRPr lang="en-US" sz="2400" dirty="0"/>
          </a:p>
          <a:p>
            <a:r>
              <a:rPr lang="en-US" sz="2400" dirty="0"/>
              <a:t>Possible to train this NLP prediction model to incorporate the different languages and medical terminology of different countries to classify the negative event types that might occur for the medical devices?</a:t>
            </a:r>
          </a:p>
        </p:txBody>
      </p:sp>
    </p:spTree>
    <p:extLst>
      <p:ext uri="{BB962C8B-B14F-4D97-AF65-F5344CB8AC3E}">
        <p14:creationId xmlns:p14="http://schemas.microsoft.com/office/powerpoint/2010/main" val="165085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7B6FE-3DD2-4FFF-BC27-A8FEFA6B7A81}"/>
              </a:ext>
            </a:extLst>
          </p:cNvPr>
          <p:cNvSpPr>
            <a:spLocks noGrp="1"/>
          </p:cNvSpPr>
          <p:nvPr>
            <p:ph type="title"/>
          </p:nvPr>
        </p:nvSpPr>
        <p:spPr/>
        <p:txBody>
          <a:bodyPr>
            <a:normAutofit/>
          </a:bodyPr>
          <a:lstStyle/>
          <a:p>
            <a:r>
              <a:rPr lang="en-US" sz="4400" dirty="0"/>
              <a:t>Aim of Project</a:t>
            </a:r>
          </a:p>
        </p:txBody>
      </p:sp>
      <p:sp>
        <p:nvSpPr>
          <p:cNvPr id="3" name="Content Placeholder 2">
            <a:extLst>
              <a:ext uri="{FF2B5EF4-FFF2-40B4-BE49-F238E27FC236}">
                <a16:creationId xmlns:a16="http://schemas.microsoft.com/office/drawing/2014/main" id="{869DE384-F1C3-4410-A5B7-661250A9B720}"/>
              </a:ext>
            </a:extLst>
          </p:cNvPr>
          <p:cNvSpPr>
            <a:spLocks noGrp="1"/>
          </p:cNvSpPr>
          <p:nvPr>
            <p:ph idx="1"/>
          </p:nvPr>
        </p:nvSpPr>
        <p:spPr/>
        <p:txBody>
          <a:bodyPr>
            <a:noAutofit/>
          </a:bodyPr>
          <a:lstStyle/>
          <a:p>
            <a:r>
              <a:rPr lang="en-US" sz="2800" dirty="0"/>
              <a:t>Identify and study factors via unsupervised learning that influence certain types of negative events that occur with medical devices.</a:t>
            </a:r>
          </a:p>
          <a:p>
            <a:r>
              <a:rPr lang="en-US" sz="2800" dirty="0"/>
              <a:t>Plan:  An unsupervised prediction model using NLP would be created to predict whether a medical device will issue a recall, a safety alert, a field safety notice, or a combination of two or more of them. </a:t>
            </a:r>
          </a:p>
        </p:txBody>
      </p:sp>
    </p:spTree>
    <p:extLst>
      <p:ext uri="{BB962C8B-B14F-4D97-AF65-F5344CB8AC3E}">
        <p14:creationId xmlns:p14="http://schemas.microsoft.com/office/powerpoint/2010/main" val="2656428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AF699-C108-4B7E-8054-E83821956D15}"/>
              </a:ext>
            </a:extLst>
          </p:cNvPr>
          <p:cNvSpPr>
            <a:spLocks noGrp="1"/>
          </p:cNvSpPr>
          <p:nvPr>
            <p:ph type="title"/>
          </p:nvPr>
        </p:nvSpPr>
        <p:spPr/>
        <p:txBody>
          <a:bodyPr/>
          <a:lstStyle/>
          <a:p>
            <a:r>
              <a:rPr lang="en-US" sz="4400" dirty="0">
                <a:solidFill>
                  <a:prstClr val="black"/>
                </a:solidFill>
              </a:rPr>
              <a:t>Data</a:t>
            </a:r>
            <a:endParaRPr lang="en-US" dirty="0"/>
          </a:p>
        </p:txBody>
      </p:sp>
      <p:sp>
        <p:nvSpPr>
          <p:cNvPr id="3" name="Content Placeholder 2">
            <a:extLst>
              <a:ext uri="{FF2B5EF4-FFF2-40B4-BE49-F238E27FC236}">
                <a16:creationId xmlns:a16="http://schemas.microsoft.com/office/drawing/2014/main" id="{D1E84364-34FA-4158-B5D8-ECE74557D0DB}"/>
              </a:ext>
            </a:extLst>
          </p:cNvPr>
          <p:cNvSpPr>
            <a:spLocks noGrp="1"/>
          </p:cNvSpPr>
          <p:nvPr>
            <p:ph idx="1"/>
          </p:nvPr>
        </p:nvSpPr>
        <p:spPr/>
        <p:txBody>
          <a:bodyPr>
            <a:noAutofit/>
          </a:bodyPr>
          <a:lstStyle/>
          <a:p>
            <a:r>
              <a:rPr lang="en-US" sz="3200" dirty="0"/>
              <a:t>International Medical Devices Database</a:t>
            </a:r>
          </a:p>
          <a:p>
            <a:pPr lvl="1"/>
            <a:r>
              <a:rPr lang="en-US" sz="3200" dirty="0"/>
              <a:t>Open Database License</a:t>
            </a:r>
          </a:p>
          <a:p>
            <a:pPr lvl="1"/>
            <a:r>
              <a:rPr lang="en-US" sz="3200" dirty="0"/>
              <a:t>Contents under Creative Commons Attribution-</a:t>
            </a:r>
            <a:r>
              <a:rPr lang="en-US" sz="3200" dirty="0" err="1"/>
              <a:t>ShareAlike</a:t>
            </a:r>
            <a:r>
              <a:rPr lang="en-US" sz="3200" dirty="0"/>
              <a:t> license</a:t>
            </a:r>
          </a:p>
          <a:p>
            <a:r>
              <a:rPr lang="en-US" sz="3200" dirty="0"/>
              <a:t>Download Link: </a:t>
            </a:r>
            <a:r>
              <a:rPr lang="en-US" sz="3200" dirty="0">
                <a:solidFill>
                  <a:srgbClr val="000000"/>
                </a:solidFill>
                <a:latin typeface="Times New Roman" panose="02020603050405020304" pitchFamily="18" charset="0"/>
              </a:rPr>
              <a:t> https://medicaldevices.icij.org/p/download </a:t>
            </a:r>
            <a:endParaRPr lang="en-US" sz="3200" dirty="0"/>
          </a:p>
        </p:txBody>
      </p:sp>
    </p:spTree>
    <p:extLst>
      <p:ext uri="{BB962C8B-B14F-4D97-AF65-F5344CB8AC3E}">
        <p14:creationId xmlns:p14="http://schemas.microsoft.com/office/powerpoint/2010/main" val="3627563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B7C74-26D6-4922-B1E9-FAA1654A0CC6}"/>
              </a:ext>
            </a:extLst>
          </p:cNvPr>
          <p:cNvSpPr>
            <a:spLocks noGrp="1"/>
          </p:cNvSpPr>
          <p:nvPr>
            <p:ph type="title"/>
          </p:nvPr>
        </p:nvSpPr>
        <p:spPr/>
        <p:txBody>
          <a:bodyPr>
            <a:normAutofit/>
          </a:bodyPr>
          <a:lstStyle/>
          <a:p>
            <a:r>
              <a:rPr lang="en-US" sz="4400" dirty="0"/>
              <a:t>Data Merging and Cleaning</a:t>
            </a:r>
          </a:p>
        </p:txBody>
      </p:sp>
      <p:sp>
        <p:nvSpPr>
          <p:cNvPr id="3" name="Content Placeholder 2">
            <a:extLst>
              <a:ext uri="{FF2B5EF4-FFF2-40B4-BE49-F238E27FC236}">
                <a16:creationId xmlns:a16="http://schemas.microsoft.com/office/drawing/2014/main" id="{8296C141-42A2-4B9F-A463-C815687D2A4F}"/>
              </a:ext>
            </a:extLst>
          </p:cNvPr>
          <p:cNvSpPr>
            <a:spLocks noGrp="1"/>
          </p:cNvSpPr>
          <p:nvPr>
            <p:ph idx="1"/>
          </p:nvPr>
        </p:nvSpPr>
        <p:spPr/>
        <p:txBody>
          <a:bodyPr>
            <a:noAutofit/>
          </a:bodyPr>
          <a:lstStyle/>
          <a:p>
            <a:r>
              <a:rPr lang="en-US" dirty="0"/>
              <a:t>Merged in outer join fashion the datasets from devices-1562662526.csv, events-1562662544.csv, and manufacturers-1562662522.csv</a:t>
            </a:r>
          </a:p>
          <a:p>
            <a:r>
              <a:rPr lang="en-US" dirty="0"/>
              <a:t>Text from reason column were lowercased and stemmed with the non-alphabetical text, whitespaces, and stop words removed and denoted to new column called </a:t>
            </a:r>
            <a:r>
              <a:rPr lang="en-US" dirty="0" err="1"/>
              <a:t>clean_reason</a:t>
            </a:r>
            <a:endParaRPr lang="en-US" dirty="0"/>
          </a:p>
          <a:p>
            <a:r>
              <a:rPr lang="en-US" dirty="0" err="1"/>
              <a:t>df_final</a:t>
            </a:r>
            <a:r>
              <a:rPr lang="en-US" dirty="0"/>
              <a:t> dataset: </a:t>
            </a:r>
            <a:r>
              <a:rPr lang="en-US" dirty="0" err="1"/>
              <a:t>device_id</a:t>
            </a:r>
            <a:r>
              <a:rPr lang="en-US" dirty="0"/>
              <a:t> (ID of the device), </a:t>
            </a:r>
            <a:r>
              <a:rPr lang="en-US" dirty="0" err="1"/>
              <a:t>device_name</a:t>
            </a:r>
            <a:r>
              <a:rPr lang="en-US" dirty="0"/>
              <a:t> (name of device), </a:t>
            </a:r>
            <a:r>
              <a:rPr lang="en-US" dirty="0" err="1"/>
              <a:t>device_country</a:t>
            </a:r>
            <a:r>
              <a:rPr lang="en-US" dirty="0"/>
              <a:t> (country where device was created), </a:t>
            </a:r>
            <a:r>
              <a:rPr lang="en-US" dirty="0" err="1"/>
              <a:t>event_id</a:t>
            </a:r>
            <a:r>
              <a:rPr lang="en-US" dirty="0"/>
              <a:t> (ID of event), </a:t>
            </a:r>
            <a:r>
              <a:rPr lang="en-US" dirty="0" err="1"/>
              <a:t>action_classification</a:t>
            </a:r>
            <a:r>
              <a:rPr lang="en-US" dirty="0"/>
              <a:t> (event risk class), </a:t>
            </a:r>
            <a:r>
              <a:rPr lang="en-US" dirty="0" err="1"/>
              <a:t>event_country</a:t>
            </a:r>
            <a:r>
              <a:rPr lang="en-US" dirty="0"/>
              <a:t> (country where the event took place), reason (textual reasons device is under investigation or reported), type (event type), and </a:t>
            </a:r>
            <a:r>
              <a:rPr lang="en-US" dirty="0" err="1"/>
              <a:t>clean_reason</a:t>
            </a:r>
            <a:r>
              <a:rPr lang="en-US" dirty="0"/>
              <a:t> (cleaned text under reason column)</a:t>
            </a:r>
          </a:p>
        </p:txBody>
      </p:sp>
    </p:spTree>
    <p:extLst>
      <p:ext uri="{BB962C8B-B14F-4D97-AF65-F5344CB8AC3E}">
        <p14:creationId xmlns:p14="http://schemas.microsoft.com/office/powerpoint/2010/main" val="2822011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290E10-096B-41B7-880D-D36EA4164389}"/>
              </a:ext>
            </a:extLst>
          </p:cNvPr>
          <p:cNvSpPr>
            <a:spLocks noGrp="1"/>
          </p:cNvSpPr>
          <p:nvPr>
            <p:ph type="title"/>
          </p:nvPr>
        </p:nvSpPr>
        <p:spPr/>
        <p:txBody>
          <a:bodyPr>
            <a:normAutofit/>
          </a:bodyPr>
          <a:lstStyle/>
          <a:p>
            <a:r>
              <a:rPr lang="en-US" sz="6600" dirty="0"/>
              <a:t>Initial Findings</a:t>
            </a:r>
          </a:p>
        </p:txBody>
      </p:sp>
      <p:sp>
        <p:nvSpPr>
          <p:cNvPr id="5" name="Text Placeholder 4">
            <a:extLst>
              <a:ext uri="{FF2B5EF4-FFF2-40B4-BE49-F238E27FC236}">
                <a16:creationId xmlns:a16="http://schemas.microsoft.com/office/drawing/2014/main" id="{FDD45EC5-B380-449B-BA52-8734224B461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51804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F9F81EE4-C999-4F95-8F8B-7059E97BCE55}"/>
              </a:ext>
            </a:extLst>
          </p:cNvPr>
          <p:cNvPicPr>
            <a:picLocks noGrp="1" noChangeAspect="1"/>
          </p:cNvPicPr>
          <p:nvPr>
            <p:ph sz="half" idx="1"/>
          </p:nvPr>
        </p:nvPicPr>
        <p:blipFill>
          <a:blip r:embed="rId2"/>
          <a:stretch>
            <a:fillRect/>
          </a:stretch>
        </p:blipFill>
        <p:spPr>
          <a:xfrm>
            <a:off x="1449217" y="0"/>
            <a:ext cx="10080174" cy="6858000"/>
          </a:xfrm>
        </p:spPr>
      </p:pic>
      <p:sp>
        <p:nvSpPr>
          <p:cNvPr id="13" name="Content Placeholder 12">
            <a:extLst>
              <a:ext uri="{FF2B5EF4-FFF2-40B4-BE49-F238E27FC236}">
                <a16:creationId xmlns:a16="http://schemas.microsoft.com/office/drawing/2014/main" id="{7A8EF72A-6A1E-4447-BE90-7F4610696FF0}"/>
              </a:ext>
            </a:extLst>
          </p:cNvPr>
          <p:cNvSpPr>
            <a:spLocks noGrp="1"/>
          </p:cNvSpPr>
          <p:nvPr>
            <p:ph sz="half" idx="2"/>
          </p:nvPr>
        </p:nvSpPr>
        <p:spPr>
          <a:xfrm>
            <a:off x="3916017" y="2017343"/>
            <a:ext cx="7142906" cy="3441520"/>
          </a:xfrm>
        </p:spPr>
        <p:txBody>
          <a:bodyPr>
            <a:normAutofit/>
          </a:bodyPr>
          <a:lstStyle/>
          <a:p>
            <a:pPr marL="0" indent="0">
              <a:buNone/>
            </a:pPr>
            <a:r>
              <a:rPr lang="en-US" sz="2800" b="1" dirty="0">
                <a:solidFill>
                  <a:srgbClr val="000000"/>
                </a:solidFill>
                <a:latin typeface="Times New Roman" panose="02020603050405020304" pitchFamily="18" charset="0"/>
              </a:rPr>
              <a:t>Figure 1: 100 Most Frequent Words of "reason" in </a:t>
            </a:r>
            <a:r>
              <a:rPr lang="en-US" sz="2800" b="1" dirty="0" err="1">
                <a:solidFill>
                  <a:srgbClr val="000000"/>
                </a:solidFill>
                <a:latin typeface="Times New Roman" panose="02020603050405020304" pitchFamily="18" charset="0"/>
              </a:rPr>
              <a:t>df_final</a:t>
            </a:r>
            <a:r>
              <a:rPr lang="en-US" sz="2800" b="1" dirty="0">
                <a:solidFill>
                  <a:srgbClr val="000000"/>
                </a:solidFill>
                <a:latin typeface="Times New Roman" panose="02020603050405020304" pitchFamily="18" charset="0"/>
              </a:rPr>
              <a:t> </a:t>
            </a:r>
            <a:endParaRPr lang="en-US" sz="2800" dirty="0"/>
          </a:p>
        </p:txBody>
      </p:sp>
    </p:spTree>
    <p:extLst>
      <p:ext uri="{BB962C8B-B14F-4D97-AF65-F5344CB8AC3E}">
        <p14:creationId xmlns:p14="http://schemas.microsoft.com/office/powerpoint/2010/main" val="3135184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7A8EF72A-6A1E-4447-BE90-7F4610696FF0}"/>
              </a:ext>
            </a:extLst>
          </p:cNvPr>
          <p:cNvSpPr>
            <a:spLocks noGrp="1"/>
          </p:cNvSpPr>
          <p:nvPr>
            <p:ph sz="half" idx="2"/>
          </p:nvPr>
        </p:nvSpPr>
        <p:spPr>
          <a:xfrm>
            <a:off x="3916017" y="2017343"/>
            <a:ext cx="7142906" cy="3441520"/>
          </a:xfrm>
        </p:spPr>
        <p:txBody>
          <a:bodyPr>
            <a:normAutofit/>
          </a:bodyPr>
          <a:lstStyle/>
          <a:p>
            <a:pPr marL="0" indent="0">
              <a:buNone/>
            </a:pPr>
            <a:r>
              <a:rPr lang="en-US" sz="2800" b="1" dirty="0">
                <a:solidFill>
                  <a:srgbClr val="000000"/>
                </a:solidFill>
                <a:latin typeface="Times New Roman" panose="02020603050405020304" pitchFamily="18" charset="0"/>
              </a:rPr>
              <a:t>Figure 1: 100 Most Frequent Words of "reason" in </a:t>
            </a:r>
            <a:r>
              <a:rPr lang="en-US" sz="2800" b="1" dirty="0" err="1">
                <a:solidFill>
                  <a:srgbClr val="000000"/>
                </a:solidFill>
                <a:latin typeface="Times New Roman" panose="02020603050405020304" pitchFamily="18" charset="0"/>
              </a:rPr>
              <a:t>df_final</a:t>
            </a:r>
            <a:r>
              <a:rPr lang="en-US" sz="2800" b="1" dirty="0">
                <a:solidFill>
                  <a:srgbClr val="000000"/>
                </a:solidFill>
                <a:latin typeface="Times New Roman" panose="02020603050405020304" pitchFamily="18" charset="0"/>
              </a:rPr>
              <a:t> </a:t>
            </a:r>
            <a:endParaRPr lang="en-US" sz="2800" dirty="0"/>
          </a:p>
        </p:txBody>
      </p:sp>
      <p:sp>
        <p:nvSpPr>
          <p:cNvPr id="15" name="Title 14">
            <a:extLst>
              <a:ext uri="{FF2B5EF4-FFF2-40B4-BE49-F238E27FC236}">
                <a16:creationId xmlns:a16="http://schemas.microsoft.com/office/drawing/2014/main" id="{0F7ED82C-FC07-4D45-AAFD-D973B6F1D5F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B2634C1-3C62-4892-A14E-0F0A3A9FBF52}"/>
              </a:ext>
            </a:extLst>
          </p:cNvPr>
          <p:cNvPicPr>
            <a:picLocks noGrp="1" noChangeAspect="1"/>
          </p:cNvPicPr>
          <p:nvPr>
            <p:ph sz="half" idx="1"/>
          </p:nvPr>
        </p:nvPicPr>
        <p:blipFill>
          <a:blip r:embed="rId2"/>
          <a:stretch>
            <a:fillRect/>
          </a:stretch>
        </p:blipFill>
        <p:spPr>
          <a:xfrm>
            <a:off x="1449216" y="0"/>
            <a:ext cx="10050357" cy="6858000"/>
          </a:xfrm>
        </p:spPr>
      </p:pic>
      <p:sp>
        <p:nvSpPr>
          <p:cNvPr id="6" name="Rectangle 5">
            <a:extLst>
              <a:ext uri="{FF2B5EF4-FFF2-40B4-BE49-F238E27FC236}">
                <a16:creationId xmlns:a16="http://schemas.microsoft.com/office/drawing/2014/main" id="{E8C7A2E5-E126-431D-B4FB-693296DF7A7C}"/>
              </a:ext>
            </a:extLst>
          </p:cNvPr>
          <p:cNvSpPr/>
          <p:nvPr/>
        </p:nvSpPr>
        <p:spPr>
          <a:xfrm>
            <a:off x="4646784" y="2887730"/>
            <a:ext cx="6096000" cy="1082540"/>
          </a:xfrm>
          <a:prstGeom prst="rect">
            <a:avLst/>
          </a:prstGeom>
        </p:spPr>
        <p:txBody>
          <a:bodyPr>
            <a:spAutoFit/>
          </a:bodyPr>
          <a:lstStyle/>
          <a:p>
            <a:pPr lvl="0" defTabSz="914400">
              <a:lnSpc>
                <a:spcPct val="120000"/>
              </a:lnSpc>
              <a:spcBef>
                <a:spcPts val="1000"/>
              </a:spcBef>
              <a:buClr>
                <a:srgbClr val="B71E42"/>
              </a:buClr>
              <a:buSzPct val="100000"/>
            </a:pPr>
            <a:r>
              <a:rPr lang="en-US" sz="2800" b="1" dirty="0">
                <a:solidFill>
                  <a:srgbClr val="000000"/>
                </a:solidFill>
                <a:latin typeface="Times New Roman" panose="02020603050405020304" pitchFamily="18" charset="0"/>
              </a:rPr>
              <a:t>Figure 2: 100 Most Frequent Words of "</a:t>
            </a:r>
            <a:r>
              <a:rPr lang="en-US" sz="2800" b="1" dirty="0" err="1">
                <a:solidFill>
                  <a:srgbClr val="000000"/>
                </a:solidFill>
                <a:latin typeface="Times New Roman" panose="02020603050405020304" pitchFamily="18" charset="0"/>
              </a:rPr>
              <a:t>clean_reason</a:t>
            </a:r>
            <a:r>
              <a:rPr lang="en-US" sz="2800" b="1" dirty="0">
                <a:solidFill>
                  <a:srgbClr val="000000"/>
                </a:solidFill>
                <a:latin typeface="Times New Roman" panose="02020603050405020304" pitchFamily="18" charset="0"/>
              </a:rPr>
              <a:t>" in </a:t>
            </a:r>
            <a:r>
              <a:rPr lang="en-US" sz="2800" b="1" dirty="0" err="1">
                <a:solidFill>
                  <a:srgbClr val="000000"/>
                </a:solidFill>
                <a:latin typeface="Times New Roman" panose="02020603050405020304" pitchFamily="18" charset="0"/>
              </a:rPr>
              <a:t>df_final</a:t>
            </a:r>
            <a:r>
              <a:rPr lang="en-US" sz="2800" b="1" dirty="0">
                <a:solidFill>
                  <a:srgbClr val="000000"/>
                </a:solidFill>
                <a:latin typeface="Times New Roman" panose="02020603050405020304" pitchFamily="18" charset="0"/>
              </a:rPr>
              <a:t> </a:t>
            </a:r>
            <a:endParaRPr lang="en-US" sz="2800" dirty="0">
              <a:solidFill>
                <a:prstClr val="black"/>
              </a:solidFill>
            </a:endParaRPr>
          </a:p>
        </p:txBody>
      </p:sp>
    </p:spTree>
    <p:extLst>
      <p:ext uri="{BB962C8B-B14F-4D97-AF65-F5344CB8AC3E}">
        <p14:creationId xmlns:p14="http://schemas.microsoft.com/office/powerpoint/2010/main" val="145479072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1348</TotalTime>
  <Words>2344</Words>
  <Application>Microsoft Office PowerPoint</Application>
  <PresentationFormat>Widescreen</PresentationFormat>
  <Paragraphs>122</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Consolas</vt:lpstr>
      <vt:lpstr>Gill Sans MT</vt:lpstr>
      <vt:lpstr>Times New Roman</vt:lpstr>
      <vt:lpstr>Gallery</vt:lpstr>
      <vt:lpstr>Using NLP to Predict the Likelihood of Certain Types of Negative Events Occurring with Medical Devices</vt:lpstr>
      <vt:lpstr>Problem</vt:lpstr>
      <vt:lpstr>Benefits of Project</vt:lpstr>
      <vt:lpstr>Aim of Project</vt:lpstr>
      <vt:lpstr>Data</vt:lpstr>
      <vt:lpstr>Data Merging and Cleaning</vt:lpstr>
      <vt:lpstr>Initial Findings</vt:lpstr>
      <vt:lpstr>PowerPoint Presentation</vt:lpstr>
      <vt:lpstr>PowerPoint Presentation</vt:lpstr>
      <vt:lpstr>Initial Findings</vt:lpstr>
      <vt:lpstr>Initial Findings</vt:lpstr>
      <vt:lpstr>Statistical Data Analysis</vt:lpstr>
      <vt:lpstr>PowerPoint Presentation</vt:lpstr>
      <vt:lpstr>K-Means inference</vt:lpstr>
      <vt:lpstr>PowerPoint Presentation</vt:lpstr>
      <vt:lpstr>PowerPoint Presentation</vt:lpstr>
      <vt:lpstr>Statistical Inferences</vt:lpstr>
      <vt:lpstr>In-Depth Analysis to create NLP Prediction Model</vt:lpstr>
      <vt:lpstr>K-Fold Cross Validation</vt:lpstr>
      <vt:lpstr>Preparing df_final dataset for k-fold cross validation</vt:lpstr>
      <vt:lpstr>Extracting Features and Classifying the Corpus</vt:lpstr>
      <vt:lpstr>Performing k-fold cross-validation</vt:lpstr>
      <vt:lpstr>Evaluating Accuracy of K-Fold Cross Validation</vt:lpstr>
      <vt:lpstr>train and test sets of the Corpus were converted into TF-IDF features</vt:lpstr>
      <vt:lpstr>Formatting train and test sets of target variable Via one-hot encoding by sklearn’s MultiLabelBinarizer function</vt:lpstr>
      <vt:lpstr>Formatting train and test sets of target variable Via one-hot encoding by sklearn’s MultiLabelBinarizer function</vt:lpstr>
      <vt:lpstr>Create the NLP prediction model </vt:lpstr>
      <vt:lpstr>Checking a sample of the predictions</vt:lpstr>
      <vt:lpstr>Evaluate NLP Prediction Model’s Performance</vt:lpstr>
      <vt:lpstr>Evaluate NLP Prediction Model’s Performance</vt:lpstr>
      <vt:lpstr>Creating an inference function</vt:lpstr>
      <vt:lpstr>Format Target Variable from Main Dataset</vt:lpstr>
      <vt:lpstr>Load text cleaning functions created in Capstone Project 1 Dataset - Final-Edited.ipynb</vt:lpstr>
      <vt:lpstr>Create Inference Function</vt:lpstr>
      <vt:lpstr>Display Results of Inference Function</vt:lpstr>
      <vt:lpstr>PowerPoint Presentation</vt:lpstr>
      <vt:lpstr>Potential Improvements to NLP Prediction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NLP to Predict the Likelihood of Certain Types of Negative Events Occurring with Medical Devices</dc:title>
  <dc:creator>Melinda Liu</dc:creator>
  <cp:lastModifiedBy>Melinda Liu</cp:lastModifiedBy>
  <cp:revision>138</cp:revision>
  <dcterms:created xsi:type="dcterms:W3CDTF">2020-04-25T07:54:22Z</dcterms:created>
  <dcterms:modified xsi:type="dcterms:W3CDTF">2020-05-09T08:42:00Z</dcterms:modified>
</cp:coreProperties>
</file>