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93" r:id="rId8"/>
    <p:sldId id="294" r:id="rId9"/>
    <p:sldId id="295" r:id="rId10"/>
    <p:sldId id="265" r:id="rId11"/>
    <p:sldId id="264" r:id="rId12"/>
    <p:sldId id="266" r:id="rId13"/>
    <p:sldId id="262" r:id="rId14"/>
    <p:sldId id="263" r:id="rId15"/>
    <p:sldId id="296" r:id="rId16"/>
    <p:sldId id="267" r:id="rId17"/>
    <p:sldId id="268" r:id="rId18"/>
    <p:sldId id="269" r:id="rId19"/>
    <p:sldId id="307" r:id="rId20"/>
    <p:sldId id="272" r:id="rId21"/>
    <p:sldId id="308" r:id="rId22"/>
    <p:sldId id="273" r:id="rId23"/>
    <p:sldId id="280" r:id="rId24"/>
    <p:sldId id="297" r:id="rId25"/>
    <p:sldId id="279" r:id="rId26"/>
    <p:sldId id="282" r:id="rId27"/>
    <p:sldId id="299" r:id="rId28"/>
    <p:sldId id="298" r:id="rId29"/>
    <p:sldId id="284" r:id="rId30"/>
    <p:sldId id="300" r:id="rId31"/>
    <p:sldId id="301" r:id="rId32"/>
    <p:sldId id="303" r:id="rId33"/>
    <p:sldId id="302" r:id="rId34"/>
    <p:sldId id="304" r:id="rId35"/>
    <p:sldId id="305" r:id="rId36"/>
    <p:sldId id="306" r:id="rId37"/>
    <p:sldId id="309" r:id="rId38"/>
    <p:sldId id="310" r:id="rId39"/>
    <p:sldId id="311" r:id="rId40"/>
    <p:sldId id="312" r:id="rId41"/>
    <p:sldId id="313" r:id="rId42"/>
    <p:sldId id="29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4" d="100"/>
          <a:sy n="64" d="100"/>
        </p:scale>
        <p:origin x="684" y="44"/>
      </p:cViewPr>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mid80/coronavirus-covid19-tweets" TargetMode="External"/><Relationship Id="rId2" Type="http://schemas.openxmlformats.org/officeDocument/2006/relationships/hyperlink" Target="https://www.kaggle.com/smid80" TargetMode="External"/><Relationship Id="rId1" Type="http://schemas.openxmlformats.org/officeDocument/2006/relationships/slideLayout" Target="../slideLayouts/slideLayout2.xml"/><Relationship Id="rId5" Type="http://schemas.openxmlformats.org/officeDocument/2006/relationships/hyperlink" Target="https://www.kaggle.com/smid80/coronavirus-covid19-tweets-late-april" TargetMode="External"/><Relationship Id="rId4" Type="http://schemas.openxmlformats.org/officeDocument/2006/relationships/hyperlink" Target="https://www.kaggle.com/smid80/coronavirus-covid19-tweets-early-apri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2F0B-97FE-4AC7-9BEE-944A0CB4AE68}"/>
              </a:ext>
            </a:extLst>
          </p:cNvPr>
          <p:cNvSpPr>
            <a:spLocks noGrp="1"/>
          </p:cNvSpPr>
          <p:nvPr>
            <p:ph type="ctrTitle"/>
          </p:nvPr>
        </p:nvSpPr>
        <p:spPr>
          <a:xfrm>
            <a:off x="2417779" y="802298"/>
            <a:ext cx="8637073" cy="2728906"/>
          </a:xfrm>
        </p:spPr>
        <p:txBody>
          <a:bodyPr>
            <a:noAutofit/>
          </a:bodyPr>
          <a:lstStyle/>
          <a:p>
            <a:r>
              <a:rPr lang="en-US" sz="4100" dirty="0"/>
              <a:t>Create Sentiment Analysis Model of English-Language Twitter Tweets Concerning COVID-19 During the Course of April 2020</a:t>
            </a:r>
          </a:p>
        </p:txBody>
      </p:sp>
      <p:sp>
        <p:nvSpPr>
          <p:cNvPr id="3" name="Subtitle 2">
            <a:extLst>
              <a:ext uri="{FF2B5EF4-FFF2-40B4-BE49-F238E27FC236}">
                <a16:creationId xmlns:a16="http://schemas.microsoft.com/office/drawing/2014/main" id="{A115ADC6-BEC3-4A04-BC12-8D2A314F5CBC}"/>
              </a:ext>
            </a:extLst>
          </p:cNvPr>
          <p:cNvSpPr>
            <a:spLocks noGrp="1"/>
          </p:cNvSpPr>
          <p:nvPr>
            <p:ph type="subTitle" idx="1"/>
          </p:nvPr>
        </p:nvSpPr>
        <p:spPr>
          <a:xfrm>
            <a:off x="2417779" y="3690230"/>
            <a:ext cx="8637072" cy="977621"/>
          </a:xfrm>
        </p:spPr>
        <p:txBody>
          <a:bodyPr>
            <a:normAutofit/>
          </a:bodyPr>
          <a:lstStyle/>
          <a:p>
            <a:r>
              <a:rPr lang="en-US" sz="2400" dirty="0"/>
              <a:t>Melinda Liu</a:t>
            </a:r>
          </a:p>
        </p:txBody>
      </p:sp>
    </p:spTree>
    <p:extLst>
      <p:ext uri="{BB962C8B-B14F-4D97-AF65-F5344CB8AC3E}">
        <p14:creationId xmlns:p14="http://schemas.microsoft.com/office/powerpoint/2010/main" val="373612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290E10-096B-41B7-880D-D36EA4164389}"/>
              </a:ext>
            </a:extLst>
          </p:cNvPr>
          <p:cNvSpPr>
            <a:spLocks noGrp="1"/>
          </p:cNvSpPr>
          <p:nvPr>
            <p:ph type="title"/>
          </p:nvPr>
        </p:nvSpPr>
        <p:spPr/>
        <p:txBody>
          <a:bodyPr>
            <a:normAutofit/>
          </a:bodyPr>
          <a:lstStyle/>
          <a:p>
            <a:r>
              <a:rPr lang="en-US" sz="6600" dirty="0"/>
              <a:t>Initial Findings</a:t>
            </a:r>
          </a:p>
        </p:txBody>
      </p:sp>
      <p:sp>
        <p:nvSpPr>
          <p:cNvPr id="5" name="Text Placeholder 4">
            <a:extLst>
              <a:ext uri="{FF2B5EF4-FFF2-40B4-BE49-F238E27FC236}">
                <a16:creationId xmlns:a16="http://schemas.microsoft.com/office/drawing/2014/main" id="{FDD45EC5-B380-449B-BA52-8734224B46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180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alpha val="3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2CA36E43-7FBC-438F-9777-EE805EF3FC4E}"/>
              </a:ext>
            </a:extLst>
          </p:cNvPr>
          <p:cNvPicPr>
            <a:picLocks noGrp="1" noChangeAspect="1"/>
          </p:cNvPicPr>
          <p:nvPr>
            <p:ph sz="half" idx="1"/>
          </p:nvPr>
        </p:nvPicPr>
        <p:blipFill>
          <a:blip r:embed="rId2"/>
          <a:stretch>
            <a:fillRect/>
          </a:stretch>
        </p:blipFill>
        <p:spPr>
          <a:xfrm>
            <a:off x="1461052" y="0"/>
            <a:ext cx="9611139" cy="6858000"/>
          </a:xfrm>
        </p:spPr>
      </p:pic>
      <p:sp>
        <p:nvSpPr>
          <p:cNvPr id="16" name="TextBox 15">
            <a:extLst>
              <a:ext uri="{FF2B5EF4-FFF2-40B4-BE49-F238E27FC236}">
                <a16:creationId xmlns:a16="http://schemas.microsoft.com/office/drawing/2014/main" id="{321F5E7C-CDD8-42E8-9FD4-626561A45162}"/>
              </a:ext>
            </a:extLst>
          </p:cNvPr>
          <p:cNvSpPr txBox="1"/>
          <p:nvPr/>
        </p:nvSpPr>
        <p:spPr>
          <a:xfrm>
            <a:off x="4151245" y="2345636"/>
            <a:ext cx="6579703" cy="1231106"/>
          </a:xfrm>
          <a:prstGeom prst="rect">
            <a:avLst/>
          </a:prstGeom>
          <a:noFill/>
        </p:spPr>
        <p:txBody>
          <a:bodyPr wrap="square" rtlCol="0">
            <a:spAutoFit/>
          </a:bodyPr>
          <a:lstStyle/>
          <a:p>
            <a:r>
              <a:rPr lang="en-US" sz="2800" b="1" dirty="0">
                <a:solidFill>
                  <a:srgbClr val="000000"/>
                </a:solidFill>
                <a:latin typeface="Times New Roman" panose="02020603050405020304" pitchFamily="18" charset="0"/>
              </a:rPr>
              <a:t>Figure 1: 100 Most Frequent Words of “text" in </a:t>
            </a:r>
            <a:r>
              <a:rPr lang="en-US" sz="2800" b="1" dirty="0" err="1">
                <a:solidFill>
                  <a:srgbClr val="000000"/>
                </a:solidFill>
                <a:latin typeface="Times New Roman" panose="02020603050405020304" pitchFamily="18" charset="0"/>
              </a:rPr>
              <a:t>df_tweets</a:t>
            </a:r>
            <a:r>
              <a:rPr lang="en-US" sz="2800" b="1" dirty="0">
                <a:solidFill>
                  <a:srgbClr val="000000"/>
                </a:solidFill>
                <a:latin typeface="Times New Roman" panose="02020603050405020304" pitchFamily="18" charset="0"/>
              </a:rPr>
              <a:t> </a:t>
            </a:r>
            <a:endParaRPr lang="en-US" sz="2800" dirty="0"/>
          </a:p>
          <a:p>
            <a:endParaRPr lang="en-US" dirty="0"/>
          </a:p>
        </p:txBody>
      </p:sp>
      <p:sp>
        <p:nvSpPr>
          <p:cNvPr id="18" name="Content Placeholder 17">
            <a:extLst>
              <a:ext uri="{FF2B5EF4-FFF2-40B4-BE49-F238E27FC236}">
                <a16:creationId xmlns:a16="http://schemas.microsoft.com/office/drawing/2014/main" id="{E84FA2C7-4A27-49F0-907B-0D4394F1250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3518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F7ED82C-FC07-4D45-AAFD-D973B6F1D5F0}"/>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C79AB796-9412-40FA-BBFB-E24F973EEB02}"/>
              </a:ext>
            </a:extLst>
          </p:cNvPr>
          <p:cNvPicPr>
            <a:picLocks noGrp="1" noChangeAspect="1"/>
          </p:cNvPicPr>
          <p:nvPr>
            <p:ph sz="half" idx="1"/>
          </p:nvPr>
        </p:nvPicPr>
        <p:blipFill>
          <a:blip r:embed="rId2"/>
          <a:stretch>
            <a:fillRect/>
          </a:stretch>
        </p:blipFill>
        <p:spPr>
          <a:xfrm>
            <a:off x="1413186" y="0"/>
            <a:ext cx="9677695" cy="6858000"/>
          </a:xfrm>
        </p:spPr>
      </p:pic>
      <p:sp>
        <p:nvSpPr>
          <p:cNvPr id="7" name="Content Placeholder 6">
            <a:extLst>
              <a:ext uri="{FF2B5EF4-FFF2-40B4-BE49-F238E27FC236}">
                <a16:creationId xmlns:a16="http://schemas.microsoft.com/office/drawing/2014/main" id="{4E02FFD9-F0D8-444E-B3F8-FB04EEA4F684}"/>
              </a:ext>
            </a:extLst>
          </p:cNvPr>
          <p:cNvSpPr>
            <a:spLocks noGrp="1"/>
          </p:cNvSpPr>
          <p:nvPr>
            <p:ph sz="half" idx="2"/>
          </p:nvPr>
        </p:nvSpPr>
        <p:spPr/>
        <p:txBody>
          <a:bodyPr/>
          <a:lstStyle/>
          <a:p>
            <a:endParaRPr lang="en-US"/>
          </a:p>
        </p:txBody>
      </p:sp>
      <p:sp>
        <p:nvSpPr>
          <p:cNvPr id="10" name="TextBox 9">
            <a:extLst>
              <a:ext uri="{FF2B5EF4-FFF2-40B4-BE49-F238E27FC236}">
                <a16:creationId xmlns:a16="http://schemas.microsoft.com/office/drawing/2014/main" id="{544E0399-45BD-453D-9D41-D21A46A9FC20}"/>
              </a:ext>
            </a:extLst>
          </p:cNvPr>
          <p:cNvSpPr txBox="1"/>
          <p:nvPr/>
        </p:nvSpPr>
        <p:spPr>
          <a:xfrm>
            <a:off x="3883631" y="2434976"/>
            <a:ext cx="6581749" cy="1231106"/>
          </a:xfrm>
          <a:prstGeom prst="rect">
            <a:avLst/>
          </a:prstGeom>
          <a:noFill/>
        </p:spPr>
        <p:txBody>
          <a:bodyPr wrap="square" rtlCol="0">
            <a:spAutoFit/>
          </a:bodyPr>
          <a:lstStyle/>
          <a:p>
            <a:r>
              <a:rPr lang="en-US" sz="2800" b="1" dirty="0">
                <a:solidFill>
                  <a:srgbClr val="000000"/>
                </a:solidFill>
                <a:latin typeface="Times New Roman" panose="02020603050405020304" pitchFamily="18" charset="0"/>
              </a:rPr>
              <a:t>Figure 2: 100 Most Frequent Words of "</a:t>
            </a:r>
            <a:r>
              <a:rPr lang="en-US" sz="2800" b="1" dirty="0" err="1">
                <a:solidFill>
                  <a:srgbClr val="000000"/>
                </a:solidFill>
                <a:latin typeface="Times New Roman" panose="02020603050405020304" pitchFamily="18" charset="0"/>
              </a:rPr>
              <a:t>cleaned_text</a:t>
            </a:r>
            <a:r>
              <a:rPr lang="en-US" sz="2800" b="1" dirty="0">
                <a:solidFill>
                  <a:srgbClr val="000000"/>
                </a:solidFill>
                <a:latin typeface="Times New Roman" panose="02020603050405020304" pitchFamily="18" charset="0"/>
              </a:rPr>
              <a:t>" in </a:t>
            </a:r>
            <a:r>
              <a:rPr lang="en-US" sz="2800" b="1" dirty="0" err="1">
                <a:solidFill>
                  <a:srgbClr val="000000"/>
                </a:solidFill>
                <a:latin typeface="Times New Roman" panose="02020603050405020304" pitchFamily="18" charset="0"/>
              </a:rPr>
              <a:t>df_tweets</a:t>
            </a:r>
            <a:r>
              <a:rPr lang="en-US" sz="2800" b="1" dirty="0">
                <a:solidFill>
                  <a:srgbClr val="000000"/>
                </a:solidFill>
                <a:latin typeface="Times New Roman" panose="02020603050405020304" pitchFamily="18" charset="0"/>
              </a:rPr>
              <a:t> </a:t>
            </a:r>
            <a:endParaRPr lang="en-US" sz="2800" dirty="0">
              <a:solidFill>
                <a:prstClr val="black"/>
              </a:solidFill>
            </a:endParaRPr>
          </a:p>
          <a:p>
            <a:endParaRPr lang="en-US" dirty="0"/>
          </a:p>
        </p:txBody>
      </p:sp>
    </p:spTree>
    <p:extLst>
      <p:ext uri="{BB962C8B-B14F-4D97-AF65-F5344CB8AC3E}">
        <p14:creationId xmlns:p14="http://schemas.microsoft.com/office/powerpoint/2010/main" val="145479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65821D4-BFD6-457A-8337-BA75B7B7AE85}"/>
              </a:ext>
            </a:extLst>
          </p:cNvPr>
          <p:cNvSpPr>
            <a:spLocks noGrp="1"/>
          </p:cNvSpPr>
          <p:nvPr>
            <p:ph type="title"/>
          </p:nvPr>
        </p:nvSpPr>
        <p:spPr>
          <a:xfrm>
            <a:off x="0" y="0"/>
            <a:ext cx="9603275" cy="1049235"/>
          </a:xfrm>
        </p:spPr>
        <p:txBody>
          <a:bodyPr>
            <a:normAutofit/>
          </a:bodyPr>
          <a:lstStyle/>
          <a:p>
            <a:r>
              <a:rPr lang="en-US" sz="2800" dirty="0">
                <a:ea typeface="Calibri" panose="020F0502020204030204" pitchFamily="34" charset="0"/>
                <a:cs typeface="Segoe UI Semibold" panose="020B0702040204020203" pitchFamily="34" charset="0"/>
              </a:rPr>
              <a:t>Figure 3:</a:t>
            </a:r>
            <a:endParaRPr lang="en-US" sz="2800" dirty="0">
              <a:cs typeface="Segoe UI Semibold" panose="020B0702040204020203" pitchFamily="34" charset="0"/>
            </a:endParaRPr>
          </a:p>
        </p:txBody>
      </p:sp>
      <p:pic>
        <p:nvPicPr>
          <p:cNvPr id="9" name="Content Placeholder 8">
            <a:extLst>
              <a:ext uri="{FF2B5EF4-FFF2-40B4-BE49-F238E27FC236}">
                <a16:creationId xmlns:a16="http://schemas.microsoft.com/office/drawing/2014/main" id="{69F5569D-4FA5-47F7-8B52-6080E30516E5}"/>
              </a:ext>
            </a:extLst>
          </p:cNvPr>
          <p:cNvPicPr>
            <a:picLocks noGrp="1" noChangeAspect="1"/>
          </p:cNvPicPr>
          <p:nvPr>
            <p:ph idx="1"/>
          </p:nvPr>
        </p:nvPicPr>
        <p:blipFill>
          <a:blip r:embed="rId2"/>
          <a:stretch>
            <a:fillRect/>
          </a:stretch>
        </p:blipFill>
        <p:spPr>
          <a:xfrm>
            <a:off x="1458976" y="417443"/>
            <a:ext cx="9603275" cy="6440557"/>
          </a:xfrm>
        </p:spPr>
      </p:pic>
    </p:spTree>
    <p:extLst>
      <p:ext uri="{BB962C8B-B14F-4D97-AF65-F5344CB8AC3E}">
        <p14:creationId xmlns:p14="http://schemas.microsoft.com/office/powerpoint/2010/main" val="3707612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65821D4-BFD6-457A-8337-BA75B7B7AE85}"/>
              </a:ext>
            </a:extLst>
          </p:cNvPr>
          <p:cNvSpPr>
            <a:spLocks noGrp="1"/>
          </p:cNvSpPr>
          <p:nvPr>
            <p:ph type="title"/>
          </p:nvPr>
        </p:nvSpPr>
        <p:spPr>
          <a:xfrm>
            <a:off x="0" y="0"/>
            <a:ext cx="9605635" cy="1059305"/>
          </a:xfrm>
        </p:spPr>
        <p:txBody>
          <a:bodyPr>
            <a:normAutofit/>
          </a:bodyPr>
          <a:lstStyle/>
          <a:p>
            <a:r>
              <a:rPr lang="en-US" sz="2800" dirty="0">
                <a:ea typeface="Calibri" panose="020F0502020204030204" pitchFamily="34" charset="0"/>
                <a:cs typeface="Segoe UI Semibold" panose="020B0702040204020203" pitchFamily="34" charset="0"/>
              </a:rPr>
              <a:t>Figure 4 &amp; 5:</a:t>
            </a:r>
            <a:endParaRPr lang="en-US" sz="2800" dirty="0"/>
          </a:p>
        </p:txBody>
      </p:sp>
      <p:pic>
        <p:nvPicPr>
          <p:cNvPr id="8" name="Content Placeholder 7">
            <a:extLst>
              <a:ext uri="{FF2B5EF4-FFF2-40B4-BE49-F238E27FC236}">
                <a16:creationId xmlns:a16="http://schemas.microsoft.com/office/drawing/2014/main" id="{B92BA1B7-26CE-4AAA-A020-103D0F0F20E4}"/>
              </a:ext>
            </a:extLst>
          </p:cNvPr>
          <p:cNvPicPr>
            <a:picLocks noGrp="1" noChangeAspect="1"/>
          </p:cNvPicPr>
          <p:nvPr>
            <p:ph sz="half" idx="1"/>
          </p:nvPr>
        </p:nvPicPr>
        <p:blipFill>
          <a:blip r:embed="rId2"/>
          <a:stretch>
            <a:fillRect/>
          </a:stretch>
        </p:blipFill>
        <p:spPr>
          <a:xfrm>
            <a:off x="1" y="367748"/>
            <a:ext cx="6095999" cy="6490252"/>
          </a:xfrm>
        </p:spPr>
      </p:pic>
      <p:pic>
        <p:nvPicPr>
          <p:cNvPr id="10" name="Content Placeholder 9">
            <a:extLst>
              <a:ext uri="{FF2B5EF4-FFF2-40B4-BE49-F238E27FC236}">
                <a16:creationId xmlns:a16="http://schemas.microsoft.com/office/drawing/2014/main" id="{2B830141-3CF3-4620-8E9B-1E9F3FD46D19}"/>
              </a:ext>
            </a:extLst>
          </p:cNvPr>
          <p:cNvPicPr>
            <a:picLocks noGrp="1" noChangeAspect="1"/>
          </p:cNvPicPr>
          <p:nvPr>
            <p:ph sz="half" idx="2"/>
          </p:nvPr>
        </p:nvPicPr>
        <p:blipFill>
          <a:blip r:embed="rId3"/>
          <a:stretch>
            <a:fillRect/>
          </a:stretch>
        </p:blipFill>
        <p:spPr>
          <a:xfrm>
            <a:off x="6096000" y="367748"/>
            <a:ext cx="6095999" cy="6490252"/>
          </a:xfrm>
        </p:spPr>
      </p:pic>
    </p:spTree>
    <p:extLst>
      <p:ext uri="{BB962C8B-B14F-4D97-AF65-F5344CB8AC3E}">
        <p14:creationId xmlns:p14="http://schemas.microsoft.com/office/powerpoint/2010/main" val="124127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65821D4-BFD6-457A-8337-BA75B7B7AE85}"/>
              </a:ext>
            </a:extLst>
          </p:cNvPr>
          <p:cNvSpPr>
            <a:spLocks noGrp="1"/>
          </p:cNvSpPr>
          <p:nvPr>
            <p:ph type="title"/>
          </p:nvPr>
        </p:nvSpPr>
        <p:spPr>
          <a:xfrm>
            <a:off x="0" y="0"/>
            <a:ext cx="9605635" cy="1059305"/>
          </a:xfrm>
        </p:spPr>
        <p:txBody>
          <a:bodyPr>
            <a:normAutofit/>
          </a:bodyPr>
          <a:lstStyle/>
          <a:p>
            <a:r>
              <a:rPr lang="en-US" sz="2800" dirty="0"/>
              <a:t>Figure 6 &amp; 7:</a:t>
            </a:r>
          </a:p>
        </p:txBody>
      </p:sp>
      <p:pic>
        <p:nvPicPr>
          <p:cNvPr id="8" name="Content Placeholder 7">
            <a:extLst>
              <a:ext uri="{FF2B5EF4-FFF2-40B4-BE49-F238E27FC236}">
                <a16:creationId xmlns:a16="http://schemas.microsoft.com/office/drawing/2014/main" id="{D11F5127-C44B-47E5-A5F4-D6EFE9B4406C}"/>
              </a:ext>
            </a:extLst>
          </p:cNvPr>
          <p:cNvPicPr>
            <a:picLocks noGrp="1" noChangeAspect="1"/>
          </p:cNvPicPr>
          <p:nvPr>
            <p:ph sz="half" idx="1"/>
          </p:nvPr>
        </p:nvPicPr>
        <p:blipFill>
          <a:blip r:embed="rId2"/>
          <a:stretch>
            <a:fillRect/>
          </a:stretch>
        </p:blipFill>
        <p:spPr>
          <a:xfrm>
            <a:off x="2" y="437322"/>
            <a:ext cx="5834268" cy="6420678"/>
          </a:xfrm>
        </p:spPr>
      </p:pic>
      <p:pic>
        <p:nvPicPr>
          <p:cNvPr id="10" name="Content Placeholder 9">
            <a:extLst>
              <a:ext uri="{FF2B5EF4-FFF2-40B4-BE49-F238E27FC236}">
                <a16:creationId xmlns:a16="http://schemas.microsoft.com/office/drawing/2014/main" id="{8465C8B9-90C5-4B40-B587-80B42D7D2159}"/>
              </a:ext>
            </a:extLst>
          </p:cNvPr>
          <p:cNvPicPr>
            <a:picLocks noGrp="1" noChangeAspect="1"/>
          </p:cNvPicPr>
          <p:nvPr>
            <p:ph sz="half" idx="2"/>
          </p:nvPr>
        </p:nvPicPr>
        <p:blipFill>
          <a:blip r:embed="rId3"/>
          <a:stretch>
            <a:fillRect/>
          </a:stretch>
        </p:blipFill>
        <p:spPr>
          <a:xfrm>
            <a:off x="5834270" y="437322"/>
            <a:ext cx="6357731" cy="6420677"/>
          </a:xfrm>
        </p:spPr>
      </p:pic>
    </p:spTree>
    <p:extLst>
      <p:ext uri="{BB962C8B-B14F-4D97-AF65-F5344CB8AC3E}">
        <p14:creationId xmlns:p14="http://schemas.microsoft.com/office/powerpoint/2010/main" val="322979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6413-8B28-4AEE-A35A-12C87FC30A73}"/>
              </a:ext>
            </a:extLst>
          </p:cNvPr>
          <p:cNvSpPr>
            <a:spLocks noGrp="1"/>
          </p:cNvSpPr>
          <p:nvPr>
            <p:ph type="title"/>
          </p:nvPr>
        </p:nvSpPr>
        <p:spPr/>
        <p:txBody>
          <a:bodyPr>
            <a:normAutofit/>
          </a:bodyPr>
          <a:lstStyle/>
          <a:p>
            <a:r>
              <a:rPr lang="en-US" sz="4400" dirty="0"/>
              <a:t>Statistical Data Analysis</a:t>
            </a:r>
          </a:p>
        </p:txBody>
      </p:sp>
      <p:sp>
        <p:nvSpPr>
          <p:cNvPr id="3" name="Content Placeholder 2">
            <a:extLst>
              <a:ext uri="{FF2B5EF4-FFF2-40B4-BE49-F238E27FC236}">
                <a16:creationId xmlns:a16="http://schemas.microsoft.com/office/drawing/2014/main" id="{C66BBC7B-A5B4-4B32-83EE-0A3E5E8E94D6}"/>
              </a:ext>
            </a:extLst>
          </p:cNvPr>
          <p:cNvSpPr>
            <a:spLocks noGrp="1"/>
          </p:cNvSpPr>
          <p:nvPr>
            <p:ph idx="1"/>
          </p:nvPr>
        </p:nvSpPr>
        <p:spPr/>
        <p:txBody>
          <a:bodyPr>
            <a:noAutofit/>
          </a:bodyPr>
          <a:lstStyle/>
          <a:p>
            <a:r>
              <a:rPr lang="en-US" sz="3000" dirty="0"/>
              <a:t>K-Means clustering</a:t>
            </a:r>
          </a:p>
          <a:p>
            <a:pPr lvl="1"/>
            <a:r>
              <a:rPr lang="en-US" sz="3000" dirty="0"/>
              <a:t>K-Means clustering handles big data well due to its linear time complexity. </a:t>
            </a:r>
          </a:p>
          <a:p>
            <a:pPr lvl="1"/>
            <a:r>
              <a:rPr lang="en-US" sz="3000" dirty="0">
                <a:ea typeface="Calibri" panose="020F0502020204030204" pitchFamily="34" charset="0"/>
              </a:rPr>
              <a:t>TF-IDF (term frequency–inverse document frequency) values computed to vectorize the text of the </a:t>
            </a:r>
            <a:r>
              <a:rPr lang="en-US" sz="3000" dirty="0" err="1">
                <a:ea typeface="Calibri" panose="020F0502020204030204" pitchFamily="34" charset="0"/>
              </a:rPr>
              <a:t>cleaned_text</a:t>
            </a:r>
            <a:r>
              <a:rPr lang="en-US" sz="3000" dirty="0">
                <a:ea typeface="Calibri" panose="020F0502020204030204" pitchFamily="34" charset="0"/>
              </a:rPr>
              <a:t> column in order to create the features and X matrices for K-Means clustering algorithm to analyze.</a:t>
            </a:r>
            <a:endParaRPr lang="en-US" sz="3000" dirty="0"/>
          </a:p>
        </p:txBody>
      </p:sp>
    </p:spTree>
    <p:extLst>
      <p:ext uri="{BB962C8B-B14F-4D97-AF65-F5344CB8AC3E}">
        <p14:creationId xmlns:p14="http://schemas.microsoft.com/office/powerpoint/2010/main" val="343199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1FC6D-D4D3-4FE7-9DB4-6DC60C5AAD2D}"/>
              </a:ext>
            </a:extLst>
          </p:cNvPr>
          <p:cNvPicPr>
            <a:picLocks noChangeAspect="1"/>
          </p:cNvPicPr>
          <p:nvPr/>
        </p:nvPicPr>
        <p:blipFill>
          <a:blip r:embed="rId2"/>
          <a:stretch>
            <a:fillRect/>
          </a:stretch>
        </p:blipFill>
        <p:spPr>
          <a:xfrm>
            <a:off x="1649897" y="0"/>
            <a:ext cx="8647042" cy="6858000"/>
          </a:xfrm>
          <a:prstGeom prst="rect">
            <a:avLst/>
          </a:prstGeom>
        </p:spPr>
      </p:pic>
      <p:sp>
        <p:nvSpPr>
          <p:cNvPr id="4" name="TextBox 3">
            <a:extLst>
              <a:ext uri="{FF2B5EF4-FFF2-40B4-BE49-F238E27FC236}">
                <a16:creationId xmlns:a16="http://schemas.microsoft.com/office/drawing/2014/main" id="{F3FAC290-C3AE-4CA5-972E-780DFF184502}"/>
              </a:ext>
            </a:extLst>
          </p:cNvPr>
          <p:cNvSpPr txBox="1"/>
          <p:nvPr/>
        </p:nvSpPr>
        <p:spPr>
          <a:xfrm>
            <a:off x="0" y="0"/>
            <a:ext cx="2295941" cy="523220"/>
          </a:xfrm>
          <a:prstGeom prst="rect">
            <a:avLst/>
          </a:prstGeom>
          <a:noFill/>
        </p:spPr>
        <p:txBody>
          <a:bodyPr wrap="square" rtlCol="0">
            <a:spAutoFit/>
          </a:bodyPr>
          <a:lstStyle/>
          <a:p>
            <a:r>
              <a:rPr lang="en-US" sz="2800" dirty="0">
                <a:latin typeface="+mj-lt"/>
              </a:rPr>
              <a:t>Figure 8:</a:t>
            </a:r>
          </a:p>
        </p:txBody>
      </p:sp>
    </p:spTree>
    <p:extLst>
      <p:ext uri="{BB962C8B-B14F-4D97-AF65-F5344CB8AC3E}">
        <p14:creationId xmlns:p14="http://schemas.microsoft.com/office/powerpoint/2010/main" val="197844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5AA1-8EB3-4868-B22C-626C997EA0B3}"/>
              </a:ext>
            </a:extLst>
          </p:cNvPr>
          <p:cNvSpPr>
            <a:spLocks noGrp="1"/>
          </p:cNvSpPr>
          <p:nvPr>
            <p:ph type="title" idx="4294967295"/>
          </p:nvPr>
        </p:nvSpPr>
        <p:spPr>
          <a:xfrm>
            <a:off x="160752" y="124238"/>
            <a:ext cx="9604375" cy="541338"/>
          </a:xfrm>
        </p:spPr>
        <p:txBody>
          <a:bodyPr>
            <a:normAutofit/>
          </a:bodyPr>
          <a:lstStyle/>
          <a:p>
            <a:r>
              <a:rPr lang="en-US" dirty="0"/>
              <a:t>K-Means inference</a:t>
            </a:r>
          </a:p>
        </p:txBody>
      </p:sp>
      <p:sp>
        <p:nvSpPr>
          <p:cNvPr id="3" name="Content Placeholder 2">
            <a:extLst>
              <a:ext uri="{FF2B5EF4-FFF2-40B4-BE49-F238E27FC236}">
                <a16:creationId xmlns:a16="http://schemas.microsoft.com/office/drawing/2014/main" id="{1797BDCE-2594-4539-9D5F-8F9C663776FE}"/>
              </a:ext>
            </a:extLst>
          </p:cNvPr>
          <p:cNvSpPr>
            <a:spLocks noGrp="1"/>
          </p:cNvSpPr>
          <p:nvPr>
            <p:ph idx="4294967295"/>
          </p:nvPr>
        </p:nvSpPr>
        <p:spPr>
          <a:xfrm>
            <a:off x="719068" y="665576"/>
            <a:ext cx="10770567" cy="5337659"/>
          </a:xfrm>
        </p:spPr>
        <p:txBody>
          <a:bodyPr>
            <a:noAutofit/>
          </a:bodyPr>
          <a:lstStyle/>
          <a:p>
            <a:r>
              <a:rPr lang="en-US" sz="2600" dirty="0"/>
              <a:t>Silhouette Coefficient </a:t>
            </a:r>
          </a:p>
          <a:p>
            <a:pPr lvl="1"/>
            <a:r>
              <a:rPr lang="en-US" sz="2600" dirty="0"/>
              <a:t>Used to evaluate K-Means clustering results as text under the </a:t>
            </a:r>
            <a:r>
              <a:rPr lang="en-US" sz="2600" dirty="0" err="1"/>
              <a:t>cleaned_text</a:t>
            </a:r>
            <a:r>
              <a:rPr lang="en-US" sz="2600" dirty="0"/>
              <a:t> column in the </a:t>
            </a:r>
            <a:r>
              <a:rPr lang="en-US" sz="2600" dirty="0" err="1"/>
              <a:t>df_tweets</a:t>
            </a:r>
            <a:r>
              <a:rPr lang="en-US" sz="2600" dirty="0"/>
              <a:t> dataset is unlabeled for sentiment</a:t>
            </a:r>
          </a:p>
          <a:p>
            <a:pPr lvl="1"/>
            <a:r>
              <a:rPr lang="en-US" sz="2600" dirty="0"/>
              <a:t>Best value is 1 while worst value is -1</a:t>
            </a:r>
          </a:p>
          <a:p>
            <a:pPr lvl="1"/>
            <a:r>
              <a:rPr lang="en-US" sz="2600" dirty="0"/>
              <a:t>Values near 0 indicate overlapping clusters </a:t>
            </a:r>
          </a:p>
          <a:p>
            <a:pPr lvl="1"/>
            <a:r>
              <a:rPr lang="en-US" sz="2600" dirty="0"/>
              <a:t>Calculated Value: 0.0017  </a:t>
            </a:r>
          </a:p>
          <a:p>
            <a:pPr lvl="2"/>
            <a:r>
              <a:rPr lang="en-US" sz="2600" dirty="0"/>
              <a:t>Indicates the clusters very much overlap rather than being distinct from each other. </a:t>
            </a:r>
          </a:p>
          <a:p>
            <a:r>
              <a:rPr lang="en-US" sz="2600" dirty="0"/>
              <a:t>K-Means clustering indicates the text under the </a:t>
            </a:r>
            <a:r>
              <a:rPr lang="en-US" sz="2600" dirty="0" err="1"/>
              <a:t>cleaned_text</a:t>
            </a:r>
            <a:r>
              <a:rPr lang="en-US" sz="2600" dirty="0"/>
              <a:t> column lack any distinct classifications.</a:t>
            </a:r>
          </a:p>
          <a:p>
            <a:pPr lvl="1"/>
            <a:endParaRPr lang="en-US" sz="3200" dirty="0"/>
          </a:p>
          <a:p>
            <a:pPr lvl="2"/>
            <a:endParaRPr lang="en-US" dirty="0"/>
          </a:p>
        </p:txBody>
      </p:sp>
    </p:spTree>
    <p:extLst>
      <p:ext uri="{BB962C8B-B14F-4D97-AF65-F5344CB8AC3E}">
        <p14:creationId xmlns:p14="http://schemas.microsoft.com/office/powerpoint/2010/main" val="363661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D923-D11B-4306-960A-E8C3D4AA8841}"/>
              </a:ext>
            </a:extLst>
          </p:cNvPr>
          <p:cNvSpPr>
            <a:spLocks noGrp="1"/>
          </p:cNvSpPr>
          <p:nvPr>
            <p:ph type="title"/>
          </p:nvPr>
        </p:nvSpPr>
        <p:spPr/>
        <p:txBody>
          <a:bodyPr>
            <a:normAutofit fontScale="90000"/>
          </a:bodyPr>
          <a:lstStyle/>
          <a:p>
            <a:r>
              <a:rPr lang="en-US" sz="6600" dirty="0"/>
              <a:t>Create Sentiment Labels</a:t>
            </a:r>
          </a:p>
        </p:txBody>
      </p:sp>
      <p:sp>
        <p:nvSpPr>
          <p:cNvPr id="3" name="Text Placeholder 2">
            <a:extLst>
              <a:ext uri="{FF2B5EF4-FFF2-40B4-BE49-F238E27FC236}">
                <a16:creationId xmlns:a16="http://schemas.microsoft.com/office/drawing/2014/main" id="{DF321987-81D8-4736-915B-1199199A19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803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89BC-1328-45FB-A219-AF032EA9656C}"/>
              </a:ext>
            </a:extLst>
          </p:cNvPr>
          <p:cNvSpPr>
            <a:spLocks noGrp="1"/>
          </p:cNvSpPr>
          <p:nvPr>
            <p:ph type="title"/>
          </p:nvPr>
        </p:nvSpPr>
        <p:spPr/>
        <p:txBody>
          <a:bodyPr>
            <a:normAutofit/>
          </a:bodyPr>
          <a:lstStyle/>
          <a:p>
            <a:r>
              <a:rPr lang="en-US" sz="4400" dirty="0"/>
              <a:t>Problem</a:t>
            </a:r>
          </a:p>
        </p:txBody>
      </p:sp>
      <p:sp>
        <p:nvSpPr>
          <p:cNvPr id="3" name="Content Placeholder 2">
            <a:extLst>
              <a:ext uri="{FF2B5EF4-FFF2-40B4-BE49-F238E27FC236}">
                <a16:creationId xmlns:a16="http://schemas.microsoft.com/office/drawing/2014/main" id="{B75F2B33-8B91-4D55-9BCC-1AB560AA7FF8}"/>
              </a:ext>
            </a:extLst>
          </p:cNvPr>
          <p:cNvSpPr>
            <a:spLocks noGrp="1"/>
          </p:cNvSpPr>
          <p:nvPr>
            <p:ph idx="1"/>
          </p:nvPr>
        </p:nvSpPr>
        <p:spPr/>
        <p:txBody>
          <a:bodyPr>
            <a:noAutofit/>
          </a:bodyPr>
          <a:lstStyle/>
          <a:p>
            <a:r>
              <a:rPr lang="en-US" sz="2600" dirty="0"/>
              <a:t>COVID-19 is an infectious disease caused by the severe acute respiratory syndrome coronavirus 2 (SARS-CoV-2) that primarily affects the lungs but can also negatively affect other organs like the heart, kidneys, and brain, causing a multitude of other health complications that can leave a lasting impact.</a:t>
            </a:r>
          </a:p>
          <a:p>
            <a:r>
              <a:rPr lang="en-US" sz="2600" dirty="0"/>
              <a:t>Besides taking a toll on medical health, it is indicated that the COVID-19 pandemic is also taking a toll on mental and social health, especially due to the stay-at-home orders.</a:t>
            </a:r>
          </a:p>
        </p:txBody>
      </p:sp>
    </p:spTree>
    <p:extLst>
      <p:ext uri="{BB962C8B-B14F-4D97-AF65-F5344CB8AC3E}">
        <p14:creationId xmlns:p14="http://schemas.microsoft.com/office/powerpoint/2010/main" val="2760430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CFB9-3574-4905-8821-26921679C14A}"/>
              </a:ext>
            </a:extLst>
          </p:cNvPr>
          <p:cNvSpPr>
            <a:spLocks noGrp="1"/>
          </p:cNvSpPr>
          <p:nvPr>
            <p:ph type="title"/>
          </p:nvPr>
        </p:nvSpPr>
        <p:spPr/>
        <p:txBody>
          <a:bodyPr>
            <a:normAutofit fontScale="90000"/>
          </a:bodyPr>
          <a:lstStyle/>
          <a:p>
            <a:r>
              <a:rPr lang="en-US" sz="4400" dirty="0"/>
              <a:t>Create Sentiment Labels in Dataset</a:t>
            </a:r>
          </a:p>
        </p:txBody>
      </p:sp>
      <p:sp>
        <p:nvSpPr>
          <p:cNvPr id="3" name="Content Placeholder 2">
            <a:extLst>
              <a:ext uri="{FF2B5EF4-FFF2-40B4-BE49-F238E27FC236}">
                <a16:creationId xmlns:a16="http://schemas.microsoft.com/office/drawing/2014/main" id="{05B5C8B8-0604-4D8F-A58C-B699F0C7A215}"/>
              </a:ext>
            </a:extLst>
          </p:cNvPr>
          <p:cNvSpPr>
            <a:spLocks noGrp="1"/>
          </p:cNvSpPr>
          <p:nvPr>
            <p:ph idx="1"/>
          </p:nvPr>
        </p:nvSpPr>
        <p:spPr/>
        <p:txBody>
          <a:bodyPr>
            <a:noAutofit/>
          </a:bodyPr>
          <a:lstStyle/>
          <a:p>
            <a:r>
              <a:rPr lang="en-US" sz="2800" dirty="0"/>
              <a:t>Utilized sentiment function from Python’s </a:t>
            </a:r>
            <a:r>
              <a:rPr lang="en-US" sz="2800" dirty="0" err="1"/>
              <a:t>TextBlob</a:t>
            </a:r>
            <a:r>
              <a:rPr lang="en-US" sz="2800" dirty="0"/>
              <a:t> package to make sentiment labels and save them in a new column called sentiment in </a:t>
            </a:r>
            <a:r>
              <a:rPr lang="en-US" sz="2800" dirty="0" err="1"/>
              <a:t>df_tweets</a:t>
            </a:r>
            <a:r>
              <a:rPr lang="en-US" sz="2800" dirty="0"/>
              <a:t> dataset</a:t>
            </a:r>
          </a:p>
          <a:p>
            <a:pPr lvl="1"/>
            <a:r>
              <a:rPr lang="en-US" sz="2800" dirty="0"/>
              <a:t>Polarity score: float within the range [-1.0, 1.0] where 1 means positive statement and -1 means negative statement</a:t>
            </a:r>
          </a:p>
          <a:p>
            <a:pPr lvl="1"/>
            <a:r>
              <a:rPr lang="en-US" sz="2800" dirty="0"/>
              <a:t>Subjectivity score: float within the range [0.0, 1.0] where 0.0 is very objective and 1.0 is very subjective</a:t>
            </a:r>
          </a:p>
        </p:txBody>
      </p:sp>
    </p:spTree>
    <p:extLst>
      <p:ext uri="{BB962C8B-B14F-4D97-AF65-F5344CB8AC3E}">
        <p14:creationId xmlns:p14="http://schemas.microsoft.com/office/powerpoint/2010/main" val="1807948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592131-B822-4E36-BDEE-008E373EF147}"/>
              </a:ext>
            </a:extLst>
          </p:cNvPr>
          <p:cNvSpPr>
            <a:spLocks noGrp="1"/>
          </p:cNvSpPr>
          <p:nvPr>
            <p:ph type="title"/>
          </p:nvPr>
        </p:nvSpPr>
        <p:spPr/>
        <p:txBody>
          <a:bodyPr>
            <a:normAutofit fontScale="90000"/>
          </a:bodyPr>
          <a:lstStyle/>
          <a:p>
            <a:r>
              <a:rPr lang="en-US" sz="6600" dirty="0"/>
              <a:t>Create Sentiment Analysis Model</a:t>
            </a:r>
          </a:p>
        </p:txBody>
      </p:sp>
      <p:sp>
        <p:nvSpPr>
          <p:cNvPr id="5" name="Text Placeholder 4">
            <a:extLst>
              <a:ext uri="{FF2B5EF4-FFF2-40B4-BE49-F238E27FC236}">
                <a16:creationId xmlns:a16="http://schemas.microsoft.com/office/drawing/2014/main" id="{046F79C5-C4A1-417B-87F1-C5F433180E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965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E4A6-EAA6-4642-AF89-21FB3E7489E3}"/>
              </a:ext>
            </a:extLst>
          </p:cNvPr>
          <p:cNvSpPr>
            <a:spLocks noGrp="1"/>
          </p:cNvSpPr>
          <p:nvPr>
            <p:ph type="title"/>
          </p:nvPr>
        </p:nvSpPr>
        <p:spPr/>
        <p:txBody>
          <a:bodyPr>
            <a:noAutofit/>
          </a:bodyPr>
          <a:lstStyle/>
          <a:p>
            <a:r>
              <a:rPr lang="en-US" sz="3600" dirty="0"/>
              <a:t>Preparing Data for Sentiment Analysis Model</a:t>
            </a:r>
          </a:p>
        </p:txBody>
      </p:sp>
      <p:sp>
        <p:nvSpPr>
          <p:cNvPr id="3" name="Content Placeholder 2">
            <a:extLst>
              <a:ext uri="{FF2B5EF4-FFF2-40B4-BE49-F238E27FC236}">
                <a16:creationId xmlns:a16="http://schemas.microsoft.com/office/drawing/2014/main" id="{383EA80E-E8B1-4B66-BAEF-A7E9D6C3C7AF}"/>
              </a:ext>
            </a:extLst>
          </p:cNvPr>
          <p:cNvSpPr>
            <a:spLocks noGrp="1"/>
          </p:cNvSpPr>
          <p:nvPr>
            <p:ph idx="1"/>
          </p:nvPr>
        </p:nvSpPr>
        <p:spPr>
          <a:xfrm>
            <a:off x="1451579" y="1853754"/>
            <a:ext cx="9603275" cy="3450613"/>
          </a:xfrm>
        </p:spPr>
        <p:txBody>
          <a:bodyPr>
            <a:noAutofit/>
          </a:bodyPr>
          <a:lstStyle/>
          <a:p>
            <a:r>
              <a:rPr lang="en-US" sz="2350" dirty="0"/>
              <a:t>Utilized multi-label classification in NLP to create sentiment analysis model</a:t>
            </a:r>
          </a:p>
          <a:p>
            <a:pPr lvl="1"/>
            <a:r>
              <a:rPr lang="en-US" sz="2350" dirty="0"/>
              <a:t>Text data and target variable needed to be converted into features and formats respectively. </a:t>
            </a:r>
          </a:p>
          <a:p>
            <a:pPr lvl="2"/>
            <a:r>
              <a:rPr lang="en-US" sz="2350" dirty="0"/>
              <a:t>Text Data:  </a:t>
            </a:r>
            <a:r>
              <a:rPr lang="en-US" sz="2350" dirty="0" err="1"/>
              <a:t>cleaned_text</a:t>
            </a:r>
            <a:r>
              <a:rPr lang="en-US" sz="2350" dirty="0"/>
              <a:t> column of </a:t>
            </a:r>
            <a:r>
              <a:rPr lang="en-US" sz="2350" dirty="0" err="1"/>
              <a:t>df_tweets</a:t>
            </a:r>
            <a:r>
              <a:rPr lang="en-US" sz="2350" dirty="0"/>
              <a:t> dataset</a:t>
            </a:r>
          </a:p>
          <a:p>
            <a:pPr lvl="2"/>
            <a:r>
              <a:rPr lang="en-US" sz="2350" dirty="0"/>
              <a:t>Target Variable:  sentiment column of </a:t>
            </a:r>
            <a:r>
              <a:rPr lang="en-US" sz="2350" dirty="0" err="1"/>
              <a:t>df_tweets</a:t>
            </a:r>
            <a:r>
              <a:rPr lang="en-US" sz="2350" dirty="0"/>
              <a:t> dataset</a:t>
            </a:r>
          </a:p>
          <a:p>
            <a:pPr lvl="1"/>
            <a:r>
              <a:rPr lang="en-US" sz="2350" dirty="0"/>
              <a:t>Create three different sentiment analysis models to see if Naive Bayes Classifier for Multinomial Models, Linear Support Vector Machine, or Logistic Regression would be the best to analyze the data for this project</a:t>
            </a:r>
          </a:p>
        </p:txBody>
      </p:sp>
    </p:spTree>
    <p:extLst>
      <p:ext uri="{BB962C8B-B14F-4D97-AF65-F5344CB8AC3E}">
        <p14:creationId xmlns:p14="http://schemas.microsoft.com/office/powerpoint/2010/main" val="247380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32D1-D496-4CF4-9D5E-DE5E7DB7AC36}"/>
              </a:ext>
            </a:extLst>
          </p:cNvPr>
          <p:cNvSpPr>
            <a:spLocks noGrp="1"/>
          </p:cNvSpPr>
          <p:nvPr>
            <p:ph type="title"/>
          </p:nvPr>
        </p:nvSpPr>
        <p:spPr>
          <a:xfrm>
            <a:off x="1451579" y="665371"/>
            <a:ext cx="9603275" cy="1049235"/>
          </a:xfrm>
        </p:spPr>
        <p:txBody>
          <a:bodyPr>
            <a:noAutofit/>
          </a:bodyPr>
          <a:lstStyle/>
          <a:p>
            <a:r>
              <a:rPr lang="en-US" sz="2800" dirty="0"/>
              <a:t>Formatting target variable Via one-hot encoding by </a:t>
            </a:r>
            <a:r>
              <a:rPr lang="en-US" sz="2800" dirty="0" err="1"/>
              <a:t>sklearn’s</a:t>
            </a:r>
            <a:r>
              <a:rPr lang="en-US" sz="2800" dirty="0"/>
              <a:t> </a:t>
            </a:r>
            <a:r>
              <a:rPr lang="en-US" sz="2800" dirty="0" err="1"/>
              <a:t>MultiLabelBinarizer</a:t>
            </a:r>
            <a:r>
              <a:rPr lang="en-US" sz="2800" dirty="0"/>
              <a:t> function</a:t>
            </a:r>
          </a:p>
        </p:txBody>
      </p:sp>
      <p:sp>
        <p:nvSpPr>
          <p:cNvPr id="3" name="Content Placeholder 2">
            <a:extLst>
              <a:ext uri="{FF2B5EF4-FFF2-40B4-BE49-F238E27FC236}">
                <a16:creationId xmlns:a16="http://schemas.microsoft.com/office/drawing/2014/main" id="{3283A9EC-9B46-46DC-82F9-B589AD7F8BDE}"/>
              </a:ext>
            </a:extLst>
          </p:cNvPr>
          <p:cNvSpPr>
            <a:spLocks noGrp="1"/>
          </p:cNvSpPr>
          <p:nvPr>
            <p:ph idx="1"/>
          </p:nvPr>
        </p:nvSpPr>
        <p:spPr>
          <a:xfrm>
            <a:off x="732029" y="2015732"/>
            <a:ext cx="11042374" cy="3758903"/>
          </a:xfrm>
        </p:spPr>
        <p:txBody>
          <a:bodyPr>
            <a:normAutofit fontScale="85000" lnSpcReduction="20000"/>
          </a:bodyPr>
          <a:lstStyle/>
          <a:p>
            <a:pPr marL="0" marR="0" indent="0">
              <a:lnSpc>
                <a:spcPct val="100000"/>
              </a:lnSpc>
              <a:spcBef>
                <a:spcPts val="1200"/>
              </a:spcBef>
              <a:spcAft>
                <a:spcPts val="800"/>
              </a:spcAft>
              <a:buNone/>
            </a:pPr>
            <a:r>
              <a:rPr lang="en-US" sz="23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#Converting values in target variable into lists</a:t>
            </a:r>
            <a:br>
              <a:rPr lang="en-US" sz="2300" dirty="0">
                <a:latin typeface="Calibri" panose="020F0502020204030204" pitchFamily="34" charset="0"/>
                <a:ea typeface="Calibri" panose="020F0502020204030204" pitchFamily="34" charset="0"/>
                <a:cs typeface="Times New Roman" panose="02020603050405020304" pitchFamily="18" charset="0"/>
              </a:rPr>
            </a:br>
            <a:r>
              <a:rPr lang="en-US" sz="2300" dirty="0">
                <a:latin typeface="Consolas" panose="020B0609020204030204" pitchFamily="49" charset="0"/>
                <a:ea typeface="Calibri" panose="020F0502020204030204" pitchFamily="34" charset="0"/>
                <a:cs typeface="Times New Roman" panose="02020603050405020304" pitchFamily="18" charset="0"/>
              </a:rPr>
              <a:t>y = </a:t>
            </a:r>
            <a:r>
              <a:rPr lang="en-US" sz="2300" dirty="0" err="1">
                <a:latin typeface="Consolas" panose="020B0609020204030204" pitchFamily="49" charset="0"/>
                <a:ea typeface="Calibri" panose="020F0502020204030204" pitchFamily="34" charset="0"/>
                <a:cs typeface="Times New Roman" panose="02020603050405020304" pitchFamily="18" charset="0"/>
              </a:rPr>
              <a:t>df_tweets</a:t>
            </a:r>
            <a:r>
              <a:rPr lang="en-US" sz="2300" dirty="0">
                <a:latin typeface="Consolas" panose="020B0609020204030204" pitchFamily="49" charset="0"/>
                <a:ea typeface="Calibri" panose="020F0502020204030204" pitchFamily="34" charset="0"/>
                <a:cs typeface="Times New Roman" panose="02020603050405020304" pitchFamily="18" charset="0"/>
              </a:rPr>
              <a:t>['sentiment'].</a:t>
            </a:r>
            <a:r>
              <a:rPr lang="en-US" sz="2300" dirty="0" err="1">
                <a:latin typeface="Consolas" panose="020B0609020204030204" pitchFamily="49" charset="0"/>
                <a:ea typeface="Calibri" panose="020F0502020204030204" pitchFamily="34" charset="0"/>
                <a:cs typeface="Times New Roman" panose="02020603050405020304" pitchFamily="18" charset="0"/>
              </a:rPr>
              <a:t>str.split</a:t>
            </a:r>
            <a:r>
              <a:rPr lang="en-US" sz="2300" dirty="0">
                <a:latin typeface="Consolas" panose="020B0609020204030204" pitchFamily="49" charset="0"/>
                <a:ea typeface="Calibri" panose="020F0502020204030204" pitchFamily="34" charset="0"/>
                <a:cs typeface="Times New Roman" panose="02020603050405020304" pitchFamily="18" charset="0"/>
              </a:rPr>
              <a:t>()</a:t>
            </a:r>
            <a:br>
              <a:rPr lang="en-US" sz="2300" dirty="0">
                <a:latin typeface="Calibri" panose="020F0502020204030204" pitchFamily="34" charset="0"/>
                <a:ea typeface="Calibri" panose="020F0502020204030204" pitchFamily="34" charset="0"/>
                <a:cs typeface="Times New Roman" panose="02020603050405020304" pitchFamily="18" charset="0"/>
              </a:rPr>
            </a:b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0000"/>
              </a:lnSpc>
              <a:spcBef>
                <a:spcPts val="1200"/>
              </a:spcBef>
              <a:spcAft>
                <a:spcPts val="800"/>
              </a:spcAft>
              <a:buNone/>
            </a:pPr>
            <a:r>
              <a:rPr lang="en-US" sz="23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#One hot encode the target variable by using </a:t>
            </a:r>
            <a:r>
              <a:rPr lang="en-US" sz="23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sklearn’s</a:t>
            </a:r>
            <a:r>
              <a:rPr lang="en-US" sz="23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a:t>
            </a:r>
            <a:r>
              <a:rPr lang="en-US" sz="2300" i="1" dirty="0" err="1">
                <a:solidFill>
                  <a:srgbClr val="60A0B0"/>
                </a:solidFill>
                <a:latin typeface="Consolas" panose="020B0609020204030204" pitchFamily="49" charset="0"/>
                <a:ea typeface="Calibri" panose="020F0502020204030204" pitchFamily="34" charset="0"/>
                <a:cs typeface="Times New Roman" panose="02020603050405020304" pitchFamily="18" charset="0"/>
              </a:rPr>
              <a:t>MultiLabelBinarizer</a:t>
            </a:r>
            <a:r>
              <a:rPr lang="en-US" sz="23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a:t>
            </a:r>
            <a:br>
              <a:rPr lang="en-US" sz="2300" dirty="0">
                <a:latin typeface="Calibri" panose="020F0502020204030204" pitchFamily="34" charset="0"/>
                <a:ea typeface="Calibri" panose="020F0502020204030204" pitchFamily="34" charset="0"/>
                <a:cs typeface="Times New Roman" panose="02020603050405020304" pitchFamily="18" charset="0"/>
              </a:rPr>
            </a:br>
            <a:r>
              <a:rPr lang="en-US" sz="2300" dirty="0" err="1">
                <a:latin typeface="Consolas" panose="020B0609020204030204" pitchFamily="49" charset="0"/>
                <a:ea typeface="Calibri" panose="020F0502020204030204" pitchFamily="34" charset="0"/>
                <a:cs typeface="Times New Roman" panose="02020603050405020304" pitchFamily="18" charset="0"/>
              </a:rPr>
              <a:t>multilabel_binarizer</a:t>
            </a:r>
            <a:r>
              <a:rPr lang="en-US" sz="2300" dirty="0">
                <a:latin typeface="Consolas" panose="020B0609020204030204" pitchFamily="49" charset="0"/>
                <a:ea typeface="Calibri" panose="020F0502020204030204" pitchFamily="34" charset="0"/>
                <a:cs typeface="Times New Roman" panose="02020603050405020304" pitchFamily="18" charset="0"/>
              </a:rPr>
              <a:t> = </a:t>
            </a:r>
            <a:r>
              <a:rPr lang="en-US" sz="2300" dirty="0" err="1">
                <a:latin typeface="Consolas" panose="020B0609020204030204" pitchFamily="49" charset="0"/>
                <a:ea typeface="Calibri" panose="020F0502020204030204" pitchFamily="34" charset="0"/>
                <a:cs typeface="Times New Roman" panose="02020603050405020304" pitchFamily="18" charset="0"/>
              </a:rPr>
              <a:t>MultiLabelBinarizer</a:t>
            </a:r>
            <a:r>
              <a:rPr lang="en-US" sz="2300" dirty="0">
                <a:latin typeface="Consolas" panose="020B0609020204030204" pitchFamily="49" charset="0"/>
                <a:ea typeface="Calibri" panose="020F0502020204030204" pitchFamily="34" charset="0"/>
                <a:cs typeface="Times New Roman" panose="02020603050405020304" pitchFamily="18" charset="0"/>
              </a:rPr>
              <a:t>()</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800"/>
              </a:spcAft>
              <a:buNone/>
            </a:pPr>
            <a:r>
              <a:rPr lang="en-US" sz="2300" dirty="0" err="1">
                <a:latin typeface="Consolas" panose="020B0609020204030204" pitchFamily="49" charset="0"/>
                <a:ea typeface="Calibri" panose="020F0502020204030204" pitchFamily="34" charset="0"/>
                <a:cs typeface="Times New Roman" panose="02020603050405020304" pitchFamily="18" charset="0"/>
              </a:rPr>
              <a:t>multilabel_binarizer.fit</a:t>
            </a:r>
            <a:r>
              <a:rPr lang="en-US" sz="2300" dirty="0">
                <a:latin typeface="Consolas" panose="020B0609020204030204" pitchFamily="49" charset="0"/>
                <a:ea typeface="Calibri" panose="020F0502020204030204" pitchFamily="34" charset="0"/>
                <a:cs typeface="Times New Roman" panose="02020603050405020304" pitchFamily="18" charset="0"/>
              </a:rPr>
              <a:t>(y)</a:t>
            </a:r>
          </a:p>
          <a:p>
            <a:pPr marL="0" marR="0" indent="0">
              <a:lnSpc>
                <a:spcPct val="106000"/>
              </a:lnSpc>
              <a:spcBef>
                <a:spcPts val="0"/>
              </a:spcBef>
              <a:spcAft>
                <a:spcPts val="800"/>
              </a:spcAft>
              <a:buNone/>
            </a:pP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800"/>
              </a:spcAft>
              <a:buNone/>
            </a:pPr>
            <a:r>
              <a:rPr lang="en-US" sz="2300" dirty="0" err="1">
                <a:latin typeface="Consolas" panose="020B0609020204030204" pitchFamily="49" charset="0"/>
                <a:ea typeface="Calibri" panose="020F0502020204030204" pitchFamily="34" charset="0"/>
                <a:cs typeface="Times New Roman" panose="02020603050405020304" pitchFamily="18" charset="0"/>
              </a:rPr>
              <a:t>MultiLabelBinarizer</a:t>
            </a:r>
            <a:r>
              <a:rPr lang="en-US" sz="2300" dirty="0">
                <a:latin typeface="Consolas" panose="020B0609020204030204" pitchFamily="49" charset="0"/>
                <a:ea typeface="Calibri" panose="020F0502020204030204" pitchFamily="34" charset="0"/>
                <a:cs typeface="Times New Roman" panose="02020603050405020304" pitchFamily="18" charset="0"/>
              </a:rPr>
              <a:t>(classes=None, </a:t>
            </a:r>
            <a:r>
              <a:rPr lang="en-US" sz="2300" dirty="0" err="1">
                <a:latin typeface="Consolas" panose="020B0609020204030204" pitchFamily="49" charset="0"/>
                <a:ea typeface="Calibri" panose="020F0502020204030204" pitchFamily="34" charset="0"/>
                <a:cs typeface="Times New Roman" panose="02020603050405020304" pitchFamily="18" charset="0"/>
              </a:rPr>
              <a:t>sparse_output</a:t>
            </a:r>
            <a:r>
              <a:rPr lang="en-US" sz="2300" dirty="0">
                <a:latin typeface="Consolas" panose="020B0609020204030204" pitchFamily="49" charset="0"/>
                <a:ea typeface="Calibri" panose="020F0502020204030204" pitchFamily="34" charset="0"/>
                <a:cs typeface="Times New Roman" panose="02020603050405020304" pitchFamily="18" charset="0"/>
              </a:rPr>
              <a:t>=False)</a:t>
            </a:r>
          </a:p>
          <a:p>
            <a:pPr marL="0" marR="0" indent="0">
              <a:lnSpc>
                <a:spcPct val="106000"/>
              </a:lnSpc>
              <a:spcBef>
                <a:spcPts val="0"/>
              </a:spcBef>
              <a:spcAft>
                <a:spcPts val="0"/>
              </a:spcAft>
              <a:buNone/>
            </a:pPr>
            <a:endParaRPr lang="en-US" sz="2300" i="1" dirty="0">
              <a:solidFill>
                <a:srgbClr val="60A0B0"/>
              </a:solidFill>
              <a:latin typeface="Consolas" panose="020B0609020204030204" pitchFamily="49"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0"/>
              </a:spcAft>
              <a:buNone/>
            </a:pPr>
            <a:r>
              <a:rPr lang="en-US" sz="23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transform target variable</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800"/>
              </a:spcAft>
              <a:buNone/>
            </a:pPr>
            <a:r>
              <a:rPr lang="en-US" sz="2300" i="1" dirty="0">
                <a:latin typeface="Consolas" panose="020B0609020204030204" pitchFamily="49" charset="0"/>
                <a:ea typeface="Calibri" panose="020F0502020204030204" pitchFamily="34" charset="0"/>
                <a:cs typeface="Times New Roman" panose="02020603050405020304" pitchFamily="18" charset="0"/>
              </a:rPr>
              <a:t>y = </a:t>
            </a:r>
            <a:r>
              <a:rPr lang="en-US" sz="2300" i="1" dirty="0" err="1">
                <a:latin typeface="Consolas" panose="020B0609020204030204" pitchFamily="49" charset="0"/>
                <a:ea typeface="Calibri" panose="020F0502020204030204" pitchFamily="34" charset="0"/>
                <a:cs typeface="Times New Roman" panose="02020603050405020304" pitchFamily="18" charset="0"/>
              </a:rPr>
              <a:t>multilabel_binarizer.transform</a:t>
            </a:r>
            <a:r>
              <a:rPr lang="en-US" sz="2300" i="1" dirty="0">
                <a:latin typeface="Consolas" panose="020B0609020204030204" pitchFamily="49" charset="0"/>
                <a:ea typeface="Calibri" panose="020F0502020204030204" pitchFamily="34" charset="0"/>
                <a:cs typeface="Times New Roman" panose="02020603050405020304" pitchFamily="18" charset="0"/>
              </a:rPr>
              <a:t>(y)</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800"/>
              </a:spcAft>
              <a:buNone/>
            </a:pP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662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6362-F844-4BD3-9828-512880ABB753}"/>
              </a:ext>
            </a:extLst>
          </p:cNvPr>
          <p:cNvSpPr>
            <a:spLocks noGrp="1"/>
          </p:cNvSpPr>
          <p:nvPr>
            <p:ph type="title"/>
          </p:nvPr>
        </p:nvSpPr>
        <p:spPr/>
        <p:txBody>
          <a:bodyPr>
            <a:normAutofit/>
          </a:bodyPr>
          <a:lstStyle/>
          <a:p>
            <a:r>
              <a:rPr lang="en-US" dirty="0"/>
              <a:t>Splitting training and validation sets of Corpus and target variable</a:t>
            </a:r>
          </a:p>
        </p:txBody>
      </p:sp>
      <p:sp>
        <p:nvSpPr>
          <p:cNvPr id="3" name="Content Placeholder 2">
            <a:extLst>
              <a:ext uri="{FF2B5EF4-FFF2-40B4-BE49-F238E27FC236}">
                <a16:creationId xmlns:a16="http://schemas.microsoft.com/office/drawing/2014/main" id="{629A93D8-8E4B-492E-A58B-72FBD77978F5}"/>
              </a:ext>
            </a:extLst>
          </p:cNvPr>
          <p:cNvSpPr>
            <a:spLocks noGrp="1"/>
          </p:cNvSpPr>
          <p:nvPr>
            <p:ph idx="1"/>
          </p:nvPr>
        </p:nvSpPr>
        <p:spPr/>
        <p:txBody>
          <a:bodyPr/>
          <a:lstStyle/>
          <a:p>
            <a:pPr marL="0" marR="0" indent="0">
              <a:lnSpc>
                <a:spcPct val="106000"/>
              </a:lnSpc>
              <a:spcBef>
                <a:spcPts val="0"/>
              </a:spcBef>
              <a:spcAft>
                <a:spcPts val="0"/>
              </a:spcAft>
              <a:buNone/>
            </a:pPr>
            <a:r>
              <a:rPr lang="en-US" sz="28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split dataset into training and validation set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6000"/>
              </a:lnSpc>
              <a:spcBef>
                <a:spcPts val="0"/>
              </a:spcBef>
              <a:spcAft>
                <a:spcPts val="0"/>
              </a:spcAft>
              <a:buNone/>
            </a:pPr>
            <a:r>
              <a:rPr lang="en-US" sz="2800" dirty="0" err="1">
                <a:latin typeface="Consolas" panose="020B0609020204030204" pitchFamily="49" charset="0"/>
                <a:ea typeface="Calibri" panose="020F0502020204030204" pitchFamily="34" charset="0"/>
                <a:cs typeface="Times New Roman" panose="02020603050405020304" pitchFamily="18" charset="0"/>
              </a:rPr>
              <a:t>xtrain</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err="1">
                <a:latin typeface="Consolas" panose="020B0609020204030204" pitchFamily="49" charset="0"/>
                <a:ea typeface="Calibri" panose="020F0502020204030204" pitchFamily="34" charset="0"/>
                <a:cs typeface="Times New Roman" panose="02020603050405020304" pitchFamily="18" charset="0"/>
              </a:rPr>
              <a:t>xval</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err="1">
                <a:latin typeface="Consolas" panose="020B0609020204030204" pitchFamily="49" charset="0"/>
                <a:ea typeface="Calibri" panose="020F0502020204030204" pitchFamily="34" charset="0"/>
                <a:cs typeface="Times New Roman" panose="02020603050405020304" pitchFamily="18" charset="0"/>
              </a:rPr>
              <a:t>ytrain</a:t>
            </a:r>
            <a:r>
              <a:rPr lang="en-US" sz="2800" dirty="0">
                <a:latin typeface="Consolas" panose="020B0609020204030204" pitchFamily="49" charset="0"/>
                <a:ea typeface="Calibri" panose="020F0502020204030204" pitchFamily="34" charset="0"/>
                <a:cs typeface="Times New Roman" panose="02020603050405020304" pitchFamily="18" charset="0"/>
              </a:rPr>
              <a:t>, </a:t>
            </a:r>
            <a:r>
              <a:rPr lang="en-US" sz="2800" dirty="0" err="1">
                <a:latin typeface="Consolas" panose="020B0609020204030204" pitchFamily="49" charset="0"/>
                <a:ea typeface="Calibri" panose="020F0502020204030204" pitchFamily="34" charset="0"/>
                <a:cs typeface="Times New Roman" panose="02020603050405020304" pitchFamily="18" charset="0"/>
              </a:rPr>
              <a:t>yval</a:t>
            </a:r>
            <a:r>
              <a:rPr lang="en-US" sz="2800" dirty="0">
                <a:latin typeface="Consolas" panose="020B0609020204030204" pitchFamily="49" charset="0"/>
                <a:ea typeface="Calibri" panose="020F0502020204030204" pitchFamily="34" charset="0"/>
                <a:cs typeface="Times New Roman" panose="02020603050405020304" pitchFamily="18" charset="0"/>
              </a:rPr>
              <a:t> = </a:t>
            </a:r>
            <a:r>
              <a:rPr lang="en-US" sz="2800" dirty="0" err="1">
                <a:latin typeface="Consolas" panose="020B0609020204030204" pitchFamily="49" charset="0"/>
                <a:ea typeface="Calibri" panose="020F0502020204030204" pitchFamily="34" charset="0"/>
                <a:cs typeface="Times New Roman" panose="02020603050405020304" pitchFamily="18" charset="0"/>
              </a:rPr>
              <a:t>train_test_split</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err="1">
                <a:latin typeface="Consolas" panose="020B0609020204030204" pitchFamily="49" charset="0"/>
                <a:ea typeface="Calibri" panose="020F0502020204030204" pitchFamily="34" charset="0"/>
                <a:cs typeface="Times New Roman" panose="02020603050405020304" pitchFamily="18" charset="0"/>
              </a:rPr>
              <a:t>df_tweets</a:t>
            </a:r>
            <a:r>
              <a:rPr lang="en-US" sz="2800" dirty="0">
                <a:latin typeface="Consolas" panose="020B0609020204030204" pitchFamily="49" charset="0"/>
                <a:ea typeface="Calibri" panose="020F0502020204030204" pitchFamily="34" charset="0"/>
                <a:cs typeface="Times New Roman" panose="02020603050405020304" pitchFamily="18" charset="0"/>
              </a:rPr>
              <a:t>['</a:t>
            </a:r>
            <a:r>
              <a:rPr lang="en-US" sz="2800" dirty="0" err="1">
                <a:latin typeface="Consolas" panose="020B0609020204030204" pitchFamily="49" charset="0"/>
                <a:ea typeface="Calibri" panose="020F0502020204030204" pitchFamily="34" charset="0"/>
                <a:cs typeface="Times New Roman" panose="02020603050405020304" pitchFamily="18" charset="0"/>
              </a:rPr>
              <a:t>cleaned_text</a:t>
            </a:r>
            <a:r>
              <a:rPr lang="en-US" sz="2800" dirty="0">
                <a:latin typeface="Consolas" panose="020B0609020204030204" pitchFamily="49" charset="0"/>
                <a:ea typeface="Calibri" panose="020F0502020204030204" pitchFamily="34" charset="0"/>
                <a:cs typeface="Times New Roman" panose="02020603050405020304" pitchFamily="18" charset="0"/>
              </a:rPr>
              <a:t>'], y, </a:t>
            </a:r>
            <a:r>
              <a:rPr lang="en-US" sz="2800" dirty="0" err="1">
                <a:latin typeface="Consolas" panose="020B0609020204030204" pitchFamily="49" charset="0"/>
                <a:ea typeface="Calibri" panose="020F0502020204030204" pitchFamily="34" charset="0"/>
                <a:cs typeface="Times New Roman" panose="02020603050405020304" pitchFamily="18" charset="0"/>
              </a:rPr>
              <a:t>test_size</a:t>
            </a:r>
            <a:r>
              <a:rPr lang="en-US" sz="2800" dirty="0">
                <a:latin typeface="Consolas" panose="020B0609020204030204" pitchFamily="49" charset="0"/>
                <a:ea typeface="Calibri" panose="020F0502020204030204" pitchFamily="34" charset="0"/>
                <a:cs typeface="Times New Roman" panose="02020603050405020304" pitchFamily="18" charset="0"/>
              </a:rPr>
              <a:t>=0.2, </a:t>
            </a:r>
            <a:r>
              <a:rPr lang="en-US" sz="2800" dirty="0" err="1">
                <a:latin typeface="Consolas" panose="020B0609020204030204" pitchFamily="49" charset="0"/>
                <a:ea typeface="Calibri" panose="020F0502020204030204" pitchFamily="34" charset="0"/>
                <a:cs typeface="Times New Roman" panose="02020603050405020304" pitchFamily="18" charset="0"/>
              </a:rPr>
              <a:t>random_state</a:t>
            </a:r>
            <a:r>
              <a:rPr lang="en-US" sz="2800" dirty="0">
                <a:latin typeface="Consolas" panose="020B0609020204030204" pitchFamily="49" charset="0"/>
                <a:ea typeface="Calibri" panose="020F0502020204030204" pitchFamily="34" charset="0"/>
                <a:cs typeface="Times New Roman" panose="02020603050405020304" pitchFamily="18" charset="0"/>
              </a:rPr>
              <a:t>=42)</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1764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74AD-5BB0-451E-B23F-DFFA7E1BDB23}"/>
              </a:ext>
            </a:extLst>
          </p:cNvPr>
          <p:cNvSpPr>
            <a:spLocks noGrp="1"/>
          </p:cNvSpPr>
          <p:nvPr>
            <p:ph type="title"/>
          </p:nvPr>
        </p:nvSpPr>
        <p:spPr/>
        <p:txBody>
          <a:bodyPr>
            <a:noAutofit/>
          </a:bodyPr>
          <a:lstStyle/>
          <a:p>
            <a:r>
              <a:rPr lang="en-US" sz="2800" dirty="0"/>
              <a:t>train and Validation sets of the Corpus were converted into TF-IDF features</a:t>
            </a:r>
          </a:p>
        </p:txBody>
      </p:sp>
      <p:sp>
        <p:nvSpPr>
          <p:cNvPr id="3" name="Content Placeholder 2">
            <a:extLst>
              <a:ext uri="{FF2B5EF4-FFF2-40B4-BE49-F238E27FC236}">
                <a16:creationId xmlns:a16="http://schemas.microsoft.com/office/drawing/2014/main" id="{B7358FF9-207D-4FA8-8757-2C38F5C9F32C}"/>
              </a:ext>
            </a:extLst>
          </p:cNvPr>
          <p:cNvSpPr>
            <a:spLocks noGrp="1"/>
          </p:cNvSpPr>
          <p:nvPr>
            <p:ph idx="1"/>
          </p:nvPr>
        </p:nvSpPr>
        <p:spPr>
          <a:xfrm>
            <a:off x="1018993" y="2135002"/>
            <a:ext cx="10468445" cy="3450613"/>
          </a:xfrm>
        </p:spPr>
        <p:txBody>
          <a:bodyPr>
            <a:noAutofit/>
          </a:bodyPr>
          <a:lstStyle/>
          <a:p>
            <a:pPr marL="0" marR="0" indent="0" latinLnBrk="1">
              <a:spcBef>
                <a:spcPts val="900"/>
              </a:spcBef>
              <a:spcAft>
                <a:spcPts val="900"/>
              </a:spcAft>
              <a:buNone/>
            </a:pP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#Using TF-IDF to extract features from the cleaned version of the text data</a:t>
            </a:r>
            <a:br>
              <a:rPr lang="en-US" sz="2200" dirty="0">
                <a:latin typeface="Consolas" panose="020B0609020204030204" pitchFamily="49" charset="0"/>
                <a:ea typeface="Calibri" panose="020F0502020204030204" pitchFamily="34" charset="0"/>
                <a:cs typeface="Times New Roman" panose="02020603050405020304" pitchFamily="18" charset="0"/>
              </a:rPr>
            </a:br>
            <a:r>
              <a:rPr lang="en-US" sz="2200" dirty="0" err="1">
                <a:latin typeface="Consolas" panose="020B0609020204030204" pitchFamily="49" charset="0"/>
                <a:ea typeface="Calibri" panose="020F0502020204030204" pitchFamily="34" charset="0"/>
                <a:cs typeface="Times New Roman" panose="02020603050405020304" pitchFamily="18" charset="0"/>
              </a:rPr>
              <a:t>tfidf_vectorizer</a:t>
            </a:r>
            <a:r>
              <a:rPr lang="en-US" sz="2200" dirty="0">
                <a:latin typeface="Consolas" panose="020B0609020204030204" pitchFamily="49" charset="0"/>
                <a:ea typeface="Calibri" panose="020F0502020204030204" pitchFamily="34" charset="0"/>
                <a:cs typeface="Times New Roman" panose="02020603050405020304" pitchFamily="18" charset="0"/>
              </a:rPr>
              <a:t> = </a:t>
            </a:r>
            <a:r>
              <a:rPr lang="en-US" sz="2200" dirty="0" err="1">
                <a:latin typeface="Consolas" panose="020B0609020204030204" pitchFamily="49" charset="0"/>
                <a:ea typeface="Calibri" panose="020F0502020204030204" pitchFamily="34" charset="0"/>
                <a:cs typeface="Times New Roman" panose="02020603050405020304" pitchFamily="18" charset="0"/>
              </a:rPr>
              <a:t>TfidfVectorizer</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err="1">
                <a:latin typeface="Consolas" panose="020B0609020204030204" pitchFamily="49" charset="0"/>
                <a:ea typeface="Calibri" panose="020F0502020204030204" pitchFamily="34" charset="0"/>
                <a:cs typeface="Times New Roman" panose="02020603050405020304" pitchFamily="18" charset="0"/>
              </a:rPr>
              <a:t>max_df</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0.8</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dirty="0" err="1">
                <a:latin typeface="Consolas" panose="020B0609020204030204" pitchFamily="49" charset="0"/>
                <a:ea typeface="Calibri" panose="020F0502020204030204" pitchFamily="34" charset="0"/>
                <a:cs typeface="Times New Roman" panose="02020603050405020304" pitchFamily="18" charset="0"/>
              </a:rPr>
              <a:t>max_features</a:t>
            </a:r>
            <a:r>
              <a:rPr lang="en-US" sz="2200" dirty="0">
                <a:latin typeface="Consolas" panose="020B0609020204030204" pitchFamily="49" charset="0"/>
                <a:ea typeface="Calibri" panose="020F0502020204030204" pitchFamily="34" charset="0"/>
                <a:cs typeface="Times New Roman" panose="02020603050405020304" pitchFamily="18" charset="0"/>
              </a:rPr>
              <a:t>=</a:t>
            </a:r>
            <a:r>
              <a:rPr lang="en-US" sz="2200" dirty="0">
                <a:solidFill>
                  <a:srgbClr val="40A070"/>
                </a:solidFill>
                <a:latin typeface="Consolas" panose="020B0609020204030204" pitchFamily="49" charset="0"/>
                <a:ea typeface="Calibri" panose="020F0502020204030204" pitchFamily="34" charset="0"/>
                <a:cs typeface="Times New Roman" panose="02020603050405020304" pitchFamily="18" charset="0"/>
              </a:rPr>
              <a:t>10000</a:t>
            </a:r>
            <a:r>
              <a:rPr lang="en-US" sz="2200" dirty="0">
                <a:latin typeface="Consolas" panose="020B0609020204030204" pitchFamily="49" charset="0"/>
                <a:ea typeface="Calibri" panose="020F0502020204030204" pitchFamily="34" charset="0"/>
                <a:cs typeface="Times New Roman" panose="02020603050405020304" pitchFamily="18" charset="0"/>
              </a:rPr>
              <a:t>) </a:t>
            </a: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 set 10,000 most frequent words in the data as features</a:t>
            </a:r>
            <a:endParaRPr lang="en-US" sz="2200" dirty="0">
              <a:latin typeface="Consolas" panose="020B0609020204030204" pitchFamily="49"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200" i="1" dirty="0">
                <a:solidFill>
                  <a:srgbClr val="60A0B0"/>
                </a:solidFill>
                <a:latin typeface="Consolas" panose="020B0609020204030204" pitchFamily="49" charset="0"/>
                <a:ea typeface="Calibri" panose="020F0502020204030204" pitchFamily="34" charset="0"/>
                <a:cs typeface="Times New Roman" panose="02020603050405020304" pitchFamily="18" charset="0"/>
              </a:rPr>
              <a:t>#Create TF-IDF features</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400" i="1" dirty="0" err="1">
                <a:solidFill>
                  <a:srgbClr val="000000"/>
                </a:solidFill>
                <a:latin typeface="Consolas" panose="020B0609020204030204" pitchFamily="49" charset="0"/>
                <a:ea typeface="Calibri" panose="020F0502020204030204" pitchFamily="34" charset="0"/>
                <a:cs typeface="Consolas" panose="020B0609020204030204" pitchFamily="49" charset="0"/>
              </a:rPr>
              <a:t>xtrain_tfidf</a:t>
            </a:r>
            <a:r>
              <a:rPr lang="en-US" sz="2400" i="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i="1" dirty="0" err="1">
                <a:solidFill>
                  <a:srgbClr val="000000"/>
                </a:solidFill>
                <a:latin typeface="Consolas" panose="020B0609020204030204" pitchFamily="49" charset="0"/>
                <a:ea typeface="Calibri" panose="020F0502020204030204" pitchFamily="34" charset="0"/>
                <a:cs typeface="Consolas" panose="020B0609020204030204" pitchFamily="49" charset="0"/>
              </a:rPr>
              <a:t>tfidf_vectorizer.fit_transform</a:t>
            </a:r>
            <a:r>
              <a:rPr lang="en-US" sz="2400" i="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i="1" dirty="0" err="1">
                <a:solidFill>
                  <a:srgbClr val="000000"/>
                </a:solidFill>
                <a:latin typeface="Consolas" panose="020B0609020204030204" pitchFamily="49" charset="0"/>
                <a:ea typeface="Calibri" panose="020F0502020204030204" pitchFamily="34" charset="0"/>
                <a:cs typeface="Consolas" panose="020B0609020204030204" pitchFamily="49" charset="0"/>
              </a:rPr>
              <a:t>xtrain</a:t>
            </a:r>
            <a:r>
              <a:rPr lang="en-US" sz="2400" i="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sz="2400" i="1" dirty="0" err="1">
                <a:solidFill>
                  <a:srgbClr val="000000"/>
                </a:solidFill>
                <a:latin typeface="Consolas" panose="020B0609020204030204" pitchFamily="49" charset="0"/>
                <a:ea typeface="Calibri" panose="020F0502020204030204" pitchFamily="34" charset="0"/>
                <a:cs typeface="Consolas" panose="020B0609020204030204" pitchFamily="49" charset="0"/>
              </a:rPr>
              <a:t>xval_tfidf</a:t>
            </a:r>
            <a:r>
              <a:rPr lang="en-US" sz="2400" i="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400" i="1" dirty="0" err="1">
                <a:solidFill>
                  <a:srgbClr val="000000"/>
                </a:solidFill>
                <a:latin typeface="Consolas" panose="020B0609020204030204" pitchFamily="49" charset="0"/>
                <a:ea typeface="Calibri" panose="020F0502020204030204" pitchFamily="34" charset="0"/>
                <a:cs typeface="Consolas" panose="020B0609020204030204" pitchFamily="49" charset="0"/>
              </a:rPr>
              <a:t>tfidf_vectorizer.transform</a:t>
            </a:r>
            <a:r>
              <a:rPr lang="en-US" sz="2400" i="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400" i="1" dirty="0" err="1">
                <a:solidFill>
                  <a:srgbClr val="000000"/>
                </a:solidFill>
                <a:latin typeface="Consolas" panose="020B0609020204030204" pitchFamily="49" charset="0"/>
                <a:ea typeface="Calibri" panose="020F0502020204030204" pitchFamily="34" charset="0"/>
                <a:cs typeface="Consolas" panose="020B0609020204030204" pitchFamily="49" charset="0"/>
              </a:rPr>
              <a:t>xval</a:t>
            </a:r>
            <a:r>
              <a:rPr lang="en-US" sz="2400" i="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8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buNone/>
            </a:pPr>
            <a:endParaRPr lang="en-US" sz="2200" dirty="0"/>
          </a:p>
        </p:txBody>
      </p:sp>
    </p:spTree>
    <p:extLst>
      <p:ext uri="{BB962C8B-B14F-4D97-AF65-F5344CB8AC3E}">
        <p14:creationId xmlns:p14="http://schemas.microsoft.com/office/powerpoint/2010/main" val="1110837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59EF-C0F3-433C-A3B8-E01B0C0A6E5F}"/>
              </a:ext>
            </a:extLst>
          </p:cNvPr>
          <p:cNvSpPr>
            <a:spLocks noGrp="1"/>
          </p:cNvSpPr>
          <p:nvPr>
            <p:ph type="title"/>
          </p:nvPr>
        </p:nvSpPr>
        <p:spPr/>
        <p:txBody>
          <a:bodyPr>
            <a:normAutofit/>
          </a:bodyPr>
          <a:lstStyle/>
          <a:p>
            <a:r>
              <a:rPr lang="en-US" sz="4000" dirty="0"/>
              <a:t>Create Sentiment Analysis models </a:t>
            </a:r>
          </a:p>
        </p:txBody>
      </p:sp>
      <p:sp>
        <p:nvSpPr>
          <p:cNvPr id="3" name="Content Placeholder 2">
            <a:extLst>
              <a:ext uri="{FF2B5EF4-FFF2-40B4-BE49-F238E27FC236}">
                <a16:creationId xmlns:a16="http://schemas.microsoft.com/office/drawing/2014/main" id="{573670FE-3B9A-4AA8-8D0C-082BFB54031E}"/>
              </a:ext>
            </a:extLst>
          </p:cNvPr>
          <p:cNvSpPr>
            <a:spLocks noGrp="1"/>
          </p:cNvSpPr>
          <p:nvPr>
            <p:ph idx="1"/>
          </p:nvPr>
        </p:nvSpPr>
        <p:spPr>
          <a:xfrm>
            <a:off x="1451579" y="1853754"/>
            <a:ext cx="9603275" cy="3848355"/>
          </a:xfrm>
        </p:spPr>
        <p:txBody>
          <a:bodyPr>
            <a:noAutofit/>
          </a:bodyPr>
          <a:lstStyle/>
          <a:p>
            <a:pPr marL="0" marR="0" indent="0">
              <a:lnSpc>
                <a:spcPct val="100000"/>
              </a:lnSpc>
              <a:spcBef>
                <a:spcPts val="0"/>
              </a:spcBef>
              <a:spcAft>
                <a:spcPts val="0"/>
              </a:spcAft>
              <a:buNone/>
            </a:pPr>
            <a:r>
              <a:rPr lang="en-US"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TF-IDF and Naive Bayes Classifier for Multinomial Models with </a:t>
            </a:r>
            <a:r>
              <a:rPr lang="en-US" b="1"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OneVsRestClassifier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0000"/>
              </a:lnSpc>
              <a:spcBef>
                <a:spcPts val="600"/>
              </a:spcBef>
              <a:spcAft>
                <a:spcPts val="0"/>
              </a:spcAft>
              <a:buNone/>
            </a:pP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#Use </a:t>
            </a:r>
            <a:r>
              <a:rPr lang="en-US" i="1" dirty="0" err="1">
                <a:solidFill>
                  <a:srgbClr val="60A0B0"/>
                </a:solidFill>
                <a:latin typeface="Consolas" panose="020B0609020204030204" pitchFamily="49" charset="0"/>
                <a:ea typeface="Calibri" panose="020F0502020204030204" pitchFamily="34" charset="0"/>
                <a:cs typeface="Consolas" panose="020B0609020204030204" pitchFamily="49" charset="0"/>
              </a:rPr>
              <a:t>sklearn’s</a:t>
            </a: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60A0B0"/>
                </a:solidFill>
                <a:latin typeface="Consolas" panose="020B0609020204030204" pitchFamily="49" charset="0"/>
                <a:ea typeface="Calibri" panose="020F0502020204030204" pitchFamily="34" charset="0"/>
                <a:cs typeface="Consolas" panose="020B0609020204030204" pitchFamily="49" charset="0"/>
              </a:rPr>
              <a:t>OneVsRestClassifier</a:t>
            </a: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 class to solve the Naive Bayes Classifier model's problem as a Binary Relevance or one-vs-all problem</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MultinomialNB</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clf_nb</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OneVsRestClassifier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nb</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1200"/>
              </a:spcBef>
              <a:spcAft>
                <a:spcPts val="0"/>
              </a:spcAft>
              <a:buNone/>
            </a:pP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#Fit model on TF-IDF train data</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clf_nb.fit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xtrain_tfidf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ytrain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0000"/>
              </a:lnSpc>
              <a:spcBef>
                <a:spcPts val="600"/>
              </a:spcBef>
              <a:spcAft>
                <a:spcPts val="0"/>
              </a:spcAft>
              <a:buNone/>
            </a:pP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#Make predictions for validation set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0000"/>
              </a:lnSpc>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rPr>
              <a:t>y_pred_tfidf_nb</a:t>
            </a:r>
            <a:r>
              <a:rPr lang="en-US" dirty="0">
                <a:solidFill>
                  <a:srgbClr val="000000"/>
                </a:solidFill>
                <a:latin typeface="Consolas" panose="020B0609020204030204" pitchFamily="49" charset="0"/>
                <a:ea typeface="Calibri" panose="020F0502020204030204" pitchFamily="34" charset="0"/>
              </a:rPr>
              <a:t> = </a:t>
            </a:r>
            <a:r>
              <a:rPr lang="en-US" dirty="0" err="1">
                <a:solidFill>
                  <a:srgbClr val="000000"/>
                </a:solidFill>
                <a:latin typeface="Consolas" panose="020B0609020204030204" pitchFamily="49" charset="0"/>
                <a:ea typeface="Calibri" panose="020F0502020204030204" pitchFamily="34" charset="0"/>
              </a:rPr>
              <a:t>clf_nb.predict</a:t>
            </a:r>
            <a:r>
              <a:rPr lang="en-US" dirty="0">
                <a:solidFill>
                  <a:srgbClr val="000000"/>
                </a:solidFill>
                <a:latin typeface="Consolas" panose="020B0609020204030204" pitchFamily="49" charset="0"/>
                <a:ea typeface="Calibri" panose="020F0502020204030204" pitchFamily="34" charset="0"/>
              </a:rPr>
              <a:t>(</a:t>
            </a:r>
            <a:r>
              <a:rPr lang="en-US" dirty="0" err="1">
                <a:solidFill>
                  <a:srgbClr val="000000"/>
                </a:solidFill>
                <a:latin typeface="Consolas" panose="020B0609020204030204" pitchFamily="49" charset="0"/>
                <a:ea typeface="Calibri" panose="020F0502020204030204" pitchFamily="34" charset="0"/>
              </a:rPr>
              <a:t>xval_tfidf</a:t>
            </a:r>
            <a:r>
              <a:rPr lang="en-US" dirty="0">
                <a:solidFill>
                  <a:srgbClr val="000000"/>
                </a:solidFill>
                <a:latin typeface="Consolas" panose="020B0609020204030204" pitchFamily="49" charset="0"/>
                <a:ea typeface="Calibri" panose="020F0502020204030204" pitchFamily="34" charset="0"/>
              </a:rPr>
              <a:t>)</a:t>
            </a:r>
            <a:endParaRPr lang="en-US" b="1" dirty="0">
              <a:latin typeface="Times New Roman" panose="02020603050405020304" pitchFamily="18" charset="0"/>
              <a:ea typeface="Times New Roman" panose="02020603050405020304" pitchFamily="18" charset="0"/>
            </a:endParaRPr>
          </a:p>
          <a:p>
            <a:pPr marL="0" marR="0" indent="0">
              <a:lnSpc>
                <a:spcPct val="107000"/>
              </a:lnSpc>
              <a:spcBef>
                <a:spcPts val="1200"/>
              </a:spcBef>
              <a:spcAft>
                <a:spcPts val="8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80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59EF-C0F3-433C-A3B8-E01B0C0A6E5F}"/>
              </a:ext>
            </a:extLst>
          </p:cNvPr>
          <p:cNvSpPr>
            <a:spLocks noGrp="1"/>
          </p:cNvSpPr>
          <p:nvPr>
            <p:ph type="title"/>
          </p:nvPr>
        </p:nvSpPr>
        <p:spPr/>
        <p:txBody>
          <a:bodyPr>
            <a:normAutofit/>
          </a:bodyPr>
          <a:lstStyle/>
          <a:p>
            <a:r>
              <a:rPr lang="en-US" sz="4000" dirty="0"/>
              <a:t>Create Sentiment Analysis models </a:t>
            </a:r>
          </a:p>
        </p:txBody>
      </p:sp>
      <p:sp>
        <p:nvSpPr>
          <p:cNvPr id="3" name="Content Placeholder 2">
            <a:extLst>
              <a:ext uri="{FF2B5EF4-FFF2-40B4-BE49-F238E27FC236}">
                <a16:creationId xmlns:a16="http://schemas.microsoft.com/office/drawing/2014/main" id="{573670FE-3B9A-4AA8-8D0C-082BFB54031E}"/>
              </a:ext>
            </a:extLst>
          </p:cNvPr>
          <p:cNvSpPr>
            <a:spLocks noGrp="1"/>
          </p:cNvSpPr>
          <p:nvPr>
            <p:ph idx="1"/>
          </p:nvPr>
        </p:nvSpPr>
        <p:spPr>
          <a:xfrm>
            <a:off x="1451578" y="1853754"/>
            <a:ext cx="9603275" cy="3848355"/>
          </a:xfrm>
        </p:spPr>
        <p:txBody>
          <a:bodyPr>
            <a:noAutofit/>
          </a:bodyPr>
          <a:lstStyle/>
          <a:p>
            <a:pPr marL="0" marR="0" indent="0">
              <a:lnSpc>
                <a:spcPct val="100000"/>
              </a:lnSpc>
              <a:spcBef>
                <a:spcPts val="1200"/>
              </a:spcBef>
              <a:spcAft>
                <a:spcPts val="600"/>
              </a:spcAft>
              <a:buNone/>
            </a:pPr>
            <a:r>
              <a:rPr lang="en-US"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TF-IDF and Linear Support Vector Machine with </a:t>
            </a:r>
            <a:r>
              <a:rPr lang="en-US" b="1"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OneVsRestClassifier</a:t>
            </a:r>
            <a:endParaRPr lang="en-US" sz="1800" i="1" dirty="0">
              <a:solidFill>
                <a:srgbClr val="60A0B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0000"/>
              </a:lnSpc>
              <a:spcBef>
                <a:spcPts val="0"/>
              </a:spcBef>
              <a:spcAft>
                <a:spcPts val="0"/>
              </a:spcAft>
              <a:buNone/>
            </a:pP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#Use </a:t>
            </a:r>
            <a:r>
              <a:rPr lang="en-US" i="1" dirty="0" err="1">
                <a:solidFill>
                  <a:srgbClr val="60A0B0"/>
                </a:solidFill>
                <a:latin typeface="Consolas" panose="020B0609020204030204" pitchFamily="49" charset="0"/>
                <a:ea typeface="Calibri" panose="020F0502020204030204" pitchFamily="34" charset="0"/>
                <a:cs typeface="Consolas" panose="020B0609020204030204" pitchFamily="49" charset="0"/>
              </a:rPr>
              <a:t>sklearn’s</a:t>
            </a: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60A0B0"/>
                </a:solidFill>
                <a:latin typeface="Consolas" panose="020B0609020204030204" pitchFamily="49" charset="0"/>
                <a:ea typeface="Calibri" panose="020F0502020204030204" pitchFamily="34" charset="0"/>
                <a:cs typeface="Consolas" panose="020B0609020204030204" pitchFamily="49" charset="0"/>
              </a:rPr>
              <a:t>OneVsRestClassifier</a:t>
            </a: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 class to solve the Linear Support Vector Machine model's problem as a Binary Relevance or one-vs-all problem</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lsvm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SGDClassifier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(loss='hinge', penalty='l2',alpha=1e-3,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random_state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=42,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tol</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=None)</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clf_lsvm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OneVsRestClassifier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lsvm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1200"/>
              </a:spcBef>
              <a:spcAft>
                <a:spcPts val="0"/>
              </a:spcAft>
              <a:buNone/>
            </a:pP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#Fit model on TF-IDF train data</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clf_lsvm.fit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xtrain_tfidf</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ytrain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0000"/>
              </a:lnSpc>
              <a:spcBef>
                <a:spcPts val="1200"/>
              </a:spcBef>
              <a:spcAft>
                <a:spcPts val="0"/>
              </a:spcAft>
              <a:buNone/>
            </a:pPr>
            <a:r>
              <a:rPr lang="en-US" i="1" dirty="0">
                <a:solidFill>
                  <a:srgbClr val="60A0B0"/>
                </a:solidFill>
                <a:latin typeface="Consolas" panose="020B0609020204030204" pitchFamily="49" charset="0"/>
                <a:ea typeface="Calibri" panose="020F0502020204030204" pitchFamily="34" charset="0"/>
                <a:cs typeface="Consolas" panose="020B0609020204030204" pitchFamily="49" charset="0"/>
              </a:rPr>
              <a:t>#Make predictions for validation set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0000"/>
              </a:lnSpc>
              <a:spcBef>
                <a:spcPts val="0"/>
              </a:spcBef>
              <a:spcAft>
                <a:spcPts val="0"/>
              </a:spcAft>
              <a:buNone/>
            </a:pP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y_pred_tfidf_lsvm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clf_lsvm.predict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xval_tfidf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p:txBody>
      </p:sp>
    </p:spTree>
    <p:extLst>
      <p:ext uri="{BB962C8B-B14F-4D97-AF65-F5344CB8AC3E}">
        <p14:creationId xmlns:p14="http://schemas.microsoft.com/office/powerpoint/2010/main" val="2428925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59EF-C0F3-433C-A3B8-E01B0C0A6E5F}"/>
              </a:ext>
            </a:extLst>
          </p:cNvPr>
          <p:cNvSpPr>
            <a:spLocks noGrp="1"/>
          </p:cNvSpPr>
          <p:nvPr>
            <p:ph type="title"/>
          </p:nvPr>
        </p:nvSpPr>
        <p:spPr/>
        <p:txBody>
          <a:bodyPr>
            <a:normAutofit/>
          </a:bodyPr>
          <a:lstStyle/>
          <a:p>
            <a:r>
              <a:rPr lang="en-US" sz="4000" dirty="0"/>
              <a:t>Create Sentiment Analysis models </a:t>
            </a:r>
          </a:p>
        </p:txBody>
      </p:sp>
      <p:sp>
        <p:nvSpPr>
          <p:cNvPr id="3" name="Content Placeholder 2">
            <a:extLst>
              <a:ext uri="{FF2B5EF4-FFF2-40B4-BE49-F238E27FC236}">
                <a16:creationId xmlns:a16="http://schemas.microsoft.com/office/drawing/2014/main" id="{573670FE-3B9A-4AA8-8D0C-082BFB54031E}"/>
              </a:ext>
            </a:extLst>
          </p:cNvPr>
          <p:cNvSpPr>
            <a:spLocks noGrp="1"/>
          </p:cNvSpPr>
          <p:nvPr>
            <p:ph idx="1"/>
          </p:nvPr>
        </p:nvSpPr>
        <p:spPr>
          <a:xfrm>
            <a:off x="1451579" y="1853754"/>
            <a:ext cx="9603275" cy="4199727"/>
          </a:xfrm>
        </p:spPr>
        <p:txBody>
          <a:bodyPr>
            <a:normAutofit fontScale="77500" lnSpcReduction="20000"/>
          </a:bodyPr>
          <a:lstStyle/>
          <a:p>
            <a:pPr marL="0" marR="0" indent="0">
              <a:spcBef>
                <a:spcPts val="1200"/>
              </a:spcBef>
              <a:spcAft>
                <a:spcPts val="0"/>
              </a:spcAft>
              <a:buNone/>
            </a:pPr>
            <a:r>
              <a:rPr lang="en-US" sz="31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TF-IDF and Logistic Regression with </a:t>
            </a:r>
            <a:r>
              <a:rPr lang="en-US" sz="3100" b="1"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OneVsRestClassifier</a:t>
            </a:r>
            <a:endParaRPr lang="en-US" sz="3100" b="1" dirty="0">
              <a:latin typeface="Times New Roman" panose="02020603050405020304" pitchFamily="18" charset="0"/>
              <a:ea typeface="Times New Roman" panose="02020603050405020304" pitchFamily="18" charset="0"/>
            </a:endParaRPr>
          </a:p>
          <a:p>
            <a:pPr marL="0" marR="0" indent="0">
              <a:spcBef>
                <a:spcPts val="600"/>
              </a:spcBef>
              <a:spcAft>
                <a:spcPts val="0"/>
              </a:spcAft>
              <a:buNone/>
            </a:pPr>
            <a:r>
              <a:rPr lang="en-US" sz="3100" i="1" dirty="0">
                <a:solidFill>
                  <a:srgbClr val="60A0B0"/>
                </a:solidFill>
                <a:latin typeface="Consolas" panose="020B0609020204030204" pitchFamily="49" charset="0"/>
                <a:ea typeface="Calibri" panose="020F0502020204030204" pitchFamily="34" charset="0"/>
                <a:cs typeface="Consolas" panose="020B0609020204030204" pitchFamily="49" charset="0"/>
              </a:rPr>
              <a:t>#Use </a:t>
            </a:r>
            <a:r>
              <a:rPr lang="en-US" sz="3100" i="1" dirty="0" err="1">
                <a:solidFill>
                  <a:srgbClr val="60A0B0"/>
                </a:solidFill>
                <a:latin typeface="Consolas" panose="020B0609020204030204" pitchFamily="49" charset="0"/>
                <a:ea typeface="Calibri" panose="020F0502020204030204" pitchFamily="34" charset="0"/>
                <a:cs typeface="Consolas" panose="020B0609020204030204" pitchFamily="49" charset="0"/>
              </a:rPr>
              <a:t>sklearn’s</a:t>
            </a:r>
            <a:r>
              <a:rPr lang="en-US" sz="3100" i="1" dirty="0">
                <a:solidFill>
                  <a:srgbClr val="60A0B0"/>
                </a:solidFill>
                <a:latin typeface="Consolas" panose="020B0609020204030204" pitchFamily="49" charset="0"/>
                <a:ea typeface="Calibri" panose="020F0502020204030204" pitchFamily="34" charset="0"/>
                <a:cs typeface="Consolas" panose="020B0609020204030204" pitchFamily="49" charset="0"/>
              </a:rPr>
              <a:t> </a:t>
            </a:r>
            <a:r>
              <a:rPr lang="en-US" sz="3100" i="1" dirty="0" err="1">
                <a:solidFill>
                  <a:srgbClr val="60A0B0"/>
                </a:solidFill>
                <a:latin typeface="Consolas" panose="020B0609020204030204" pitchFamily="49" charset="0"/>
                <a:ea typeface="Calibri" panose="020F0502020204030204" pitchFamily="34" charset="0"/>
                <a:cs typeface="Consolas" panose="020B0609020204030204" pitchFamily="49" charset="0"/>
              </a:rPr>
              <a:t>OneVsRestClassifier</a:t>
            </a:r>
            <a:r>
              <a:rPr lang="en-US" sz="3100" i="1" dirty="0">
                <a:solidFill>
                  <a:srgbClr val="60A0B0"/>
                </a:solidFill>
                <a:latin typeface="Consolas" panose="020B0609020204030204" pitchFamily="49" charset="0"/>
                <a:ea typeface="Calibri" panose="020F0502020204030204" pitchFamily="34" charset="0"/>
                <a:cs typeface="Consolas" panose="020B0609020204030204" pitchFamily="49" charset="0"/>
              </a:rPr>
              <a:t> class to solve the Logistic Regression model's problem as a Binary Relevance or one-vs-all problem</a:t>
            </a:r>
            <a:endPar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lr</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LogisticRegression</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max_iter</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4000)</a:t>
            </a:r>
            <a:endPar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clf_lr</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OneVsRestClassifier</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lr</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1200"/>
              </a:spcBef>
              <a:spcAft>
                <a:spcPts val="0"/>
              </a:spcAft>
              <a:buNone/>
            </a:pPr>
            <a:r>
              <a:rPr lang="en-US" sz="3100" i="1" dirty="0">
                <a:solidFill>
                  <a:srgbClr val="60A0B0"/>
                </a:solidFill>
                <a:latin typeface="Consolas" panose="020B0609020204030204" pitchFamily="49" charset="0"/>
                <a:ea typeface="Calibri" panose="020F0502020204030204" pitchFamily="34" charset="0"/>
                <a:cs typeface="Consolas" panose="020B0609020204030204" pitchFamily="49" charset="0"/>
              </a:rPr>
              <a:t>#Fit model on TF-IDF train data</a:t>
            </a:r>
            <a:endPar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clf_lr.fit</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xtrain_tfidf</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3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ytrain</a:t>
            </a:r>
            <a:r>
              <a:rPr lang="en-US" sz="3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1200"/>
              </a:spcBef>
              <a:spcAft>
                <a:spcPts val="0"/>
              </a:spcAft>
              <a:buNone/>
            </a:pPr>
            <a:r>
              <a:rPr lang="en-US" sz="3100" i="1" dirty="0">
                <a:solidFill>
                  <a:srgbClr val="60A0B0"/>
                </a:solidFill>
                <a:latin typeface="Consolas" panose="020B0609020204030204" pitchFamily="49" charset="0"/>
                <a:ea typeface="Calibri" panose="020F0502020204030204" pitchFamily="34" charset="0"/>
                <a:cs typeface="Consolas" panose="020B0609020204030204" pitchFamily="49" charset="0"/>
              </a:rPr>
              <a:t>#Make predictions for validation set</a:t>
            </a:r>
            <a:endPar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spcBef>
                <a:spcPts val="0"/>
              </a:spcBef>
              <a:spcAft>
                <a:spcPts val="0"/>
              </a:spcAft>
              <a:buNone/>
            </a:pPr>
            <a:r>
              <a:rPr lang="en-US" sz="3100" dirty="0" err="1">
                <a:solidFill>
                  <a:srgbClr val="000000"/>
                </a:solidFill>
                <a:latin typeface="Consolas" panose="020B0609020204030204" pitchFamily="49" charset="0"/>
                <a:ea typeface="Calibri" panose="020F0502020204030204" pitchFamily="34" charset="0"/>
                <a:cs typeface="Consolas" panose="020B0609020204030204" pitchFamily="49" charset="0"/>
              </a:rPr>
              <a:t>y_pred_tfidf_lr</a:t>
            </a:r>
            <a:r>
              <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3100" dirty="0" err="1">
                <a:solidFill>
                  <a:srgbClr val="000000"/>
                </a:solidFill>
                <a:latin typeface="Consolas" panose="020B0609020204030204" pitchFamily="49" charset="0"/>
                <a:ea typeface="Calibri" panose="020F0502020204030204" pitchFamily="34" charset="0"/>
                <a:cs typeface="Consolas" panose="020B0609020204030204" pitchFamily="49" charset="0"/>
              </a:rPr>
              <a:t>clf_lr.predict</a:t>
            </a:r>
            <a:r>
              <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3100" dirty="0" err="1">
                <a:solidFill>
                  <a:srgbClr val="000000"/>
                </a:solidFill>
                <a:latin typeface="Consolas" panose="020B0609020204030204" pitchFamily="49" charset="0"/>
                <a:ea typeface="Calibri" panose="020F0502020204030204" pitchFamily="34" charset="0"/>
                <a:cs typeface="Consolas" panose="020B0609020204030204" pitchFamily="49" charset="0"/>
              </a:rPr>
              <a:t>xval_tfidf</a:t>
            </a:r>
            <a:r>
              <a:rPr lang="en-US" sz="3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1200"/>
              </a:spcBef>
              <a:spcAft>
                <a:spcPts val="800"/>
              </a:spcAft>
              <a:buNone/>
            </a:pPr>
            <a:endParaRPr lang="en-US" sz="3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217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F135-45E1-4085-ACD2-DD3326909E07}"/>
              </a:ext>
            </a:extLst>
          </p:cNvPr>
          <p:cNvSpPr>
            <a:spLocks noGrp="1"/>
          </p:cNvSpPr>
          <p:nvPr>
            <p:ph type="title"/>
          </p:nvPr>
        </p:nvSpPr>
        <p:spPr/>
        <p:txBody>
          <a:bodyPr>
            <a:normAutofit/>
          </a:bodyPr>
          <a:lstStyle/>
          <a:p>
            <a:r>
              <a:rPr lang="en-US" sz="3900" dirty="0"/>
              <a:t>Evaluate Sentiment Analysis Models</a:t>
            </a:r>
          </a:p>
        </p:txBody>
      </p:sp>
      <p:sp>
        <p:nvSpPr>
          <p:cNvPr id="3" name="Content Placeholder 2">
            <a:extLst>
              <a:ext uri="{FF2B5EF4-FFF2-40B4-BE49-F238E27FC236}">
                <a16:creationId xmlns:a16="http://schemas.microsoft.com/office/drawing/2014/main" id="{CF569712-BF3C-4356-9B8E-EF67E999A04F}"/>
              </a:ext>
            </a:extLst>
          </p:cNvPr>
          <p:cNvSpPr>
            <a:spLocks noGrp="1"/>
          </p:cNvSpPr>
          <p:nvPr>
            <p:ph idx="1"/>
          </p:nvPr>
        </p:nvSpPr>
        <p:spPr>
          <a:xfrm>
            <a:off x="1451578" y="1853754"/>
            <a:ext cx="9603275" cy="3937807"/>
          </a:xfrm>
        </p:spPr>
        <p:txBody>
          <a:bodyPr>
            <a:noAutofit/>
          </a:bodyPr>
          <a:lstStyle/>
          <a:p>
            <a:r>
              <a:rPr lang="en-US" sz="2600" dirty="0"/>
              <a:t>All of the predictions and the entire target variable of the validation set taken into consideration</a:t>
            </a:r>
          </a:p>
          <a:p>
            <a:r>
              <a:rPr lang="en-US" sz="2600" dirty="0"/>
              <a:t>Utilized metrics of the confusion matrix for multi-class classification </a:t>
            </a:r>
          </a:p>
          <a:p>
            <a:pPr lvl="1"/>
            <a:r>
              <a:rPr lang="en-US" sz="2600" dirty="0"/>
              <a:t>F1 score: weighted average of the precision and recall where 1 is best score and 0 is worst score</a:t>
            </a:r>
          </a:p>
          <a:p>
            <a:pPr lvl="1"/>
            <a:r>
              <a:rPr lang="en-US" sz="2600" dirty="0"/>
              <a:t>Emphasized micro, macro, and weighted F1-scores to determine which model was best to analyze the data used for this project</a:t>
            </a:r>
          </a:p>
          <a:p>
            <a:pPr marL="914400" lvl="2" indent="0">
              <a:buNone/>
            </a:pPr>
            <a:endParaRPr lang="en-US" sz="2700" dirty="0"/>
          </a:p>
          <a:p>
            <a:pPr lvl="1"/>
            <a:endParaRPr lang="en-US" sz="2700" dirty="0"/>
          </a:p>
          <a:p>
            <a:pPr lvl="1"/>
            <a:endParaRPr lang="en-US" dirty="0"/>
          </a:p>
        </p:txBody>
      </p:sp>
    </p:spTree>
    <p:extLst>
      <p:ext uri="{BB962C8B-B14F-4D97-AF65-F5344CB8AC3E}">
        <p14:creationId xmlns:p14="http://schemas.microsoft.com/office/powerpoint/2010/main" val="299625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BF6-404A-4D07-8C55-85FB2A1A1C1A}"/>
              </a:ext>
            </a:extLst>
          </p:cNvPr>
          <p:cNvSpPr>
            <a:spLocks noGrp="1"/>
          </p:cNvSpPr>
          <p:nvPr>
            <p:ph type="title"/>
          </p:nvPr>
        </p:nvSpPr>
        <p:spPr/>
        <p:txBody>
          <a:bodyPr>
            <a:normAutofit/>
          </a:bodyPr>
          <a:lstStyle/>
          <a:p>
            <a:r>
              <a:rPr lang="en-US" sz="4400" dirty="0"/>
              <a:t>Benefits of Project</a:t>
            </a:r>
          </a:p>
        </p:txBody>
      </p:sp>
      <p:sp>
        <p:nvSpPr>
          <p:cNvPr id="3" name="Content Placeholder 2">
            <a:extLst>
              <a:ext uri="{FF2B5EF4-FFF2-40B4-BE49-F238E27FC236}">
                <a16:creationId xmlns:a16="http://schemas.microsoft.com/office/drawing/2014/main" id="{2B09E3DB-0F5B-4754-A3F9-E05DA990FA31}"/>
              </a:ext>
            </a:extLst>
          </p:cNvPr>
          <p:cNvSpPr>
            <a:spLocks noGrp="1"/>
          </p:cNvSpPr>
          <p:nvPr>
            <p:ph idx="1"/>
          </p:nvPr>
        </p:nvSpPr>
        <p:spPr/>
        <p:txBody>
          <a:bodyPr>
            <a:noAutofit/>
          </a:bodyPr>
          <a:lstStyle/>
          <a:p>
            <a:r>
              <a:rPr lang="en-US" sz="3000" dirty="0"/>
              <a:t>Give mental healthcare workers and sociologists insights on how the COVID-19 pandemic situation is affecting the mental health of the populace.</a:t>
            </a:r>
          </a:p>
          <a:p>
            <a:r>
              <a:rPr lang="en-US" sz="3000" dirty="0"/>
              <a:t>Give indications on how resources of psychological care could be distributed and utilized to mitigate any negative effects long-term pandemics and lockdowns may have on emotional health.</a:t>
            </a:r>
          </a:p>
        </p:txBody>
      </p:sp>
    </p:spTree>
    <p:extLst>
      <p:ext uri="{BB962C8B-B14F-4D97-AF65-F5344CB8AC3E}">
        <p14:creationId xmlns:p14="http://schemas.microsoft.com/office/powerpoint/2010/main" val="3622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F135-45E1-4085-ACD2-DD3326909E07}"/>
              </a:ext>
            </a:extLst>
          </p:cNvPr>
          <p:cNvSpPr>
            <a:spLocks noGrp="1"/>
          </p:cNvSpPr>
          <p:nvPr>
            <p:ph type="title"/>
          </p:nvPr>
        </p:nvSpPr>
        <p:spPr/>
        <p:txBody>
          <a:bodyPr>
            <a:normAutofit/>
          </a:bodyPr>
          <a:lstStyle/>
          <a:p>
            <a:r>
              <a:rPr lang="en-US" sz="3900" dirty="0"/>
              <a:t>Evaluate Sentiment Analysis Models</a:t>
            </a:r>
          </a:p>
        </p:txBody>
      </p:sp>
      <p:sp>
        <p:nvSpPr>
          <p:cNvPr id="3" name="Content Placeholder 2">
            <a:extLst>
              <a:ext uri="{FF2B5EF4-FFF2-40B4-BE49-F238E27FC236}">
                <a16:creationId xmlns:a16="http://schemas.microsoft.com/office/drawing/2014/main" id="{CF569712-BF3C-4356-9B8E-EF67E999A04F}"/>
              </a:ext>
            </a:extLst>
          </p:cNvPr>
          <p:cNvSpPr>
            <a:spLocks noGrp="1"/>
          </p:cNvSpPr>
          <p:nvPr>
            <p:ph idx="1"/>
          </p:nvPr>
        </p:nvSpPr>
        <p:spPr>
          <a:xfrm>
            <a:off x="1451578" y="1853754"/>
            <a:ext cx="9603275" cy="3937807"/>
          </a:xfrm>
        </p:spPr>
        <p:txBody>
          <a:bodyPr>
            <a:noAutofit/>
          </a:bodyPr>
          <a:lstStyle/>
          <a:p>
            <a:r>
              <a:rPr lang="en-US" sz="2400" dirty="0"/>
              <a:t>Micro F1-score: calculated by considering the total TP (true positives), total FP (false positives), and total FN (false negatives) of the confusion matrix of the model; calculates the metrics globally and does not consider each class individually</a:t>
            </a:r>
          </a:p>
          <a:p>
            <a:r>
              <a:rPr lang="en-US" sz="2400" dirty="0"/>
              <a:t>Macro F1-score: calculates metrics for each class (sentiment label in this case) individually and then takes unweighted mean of the measures; calculates the precision,</a:t>
            </a:r>
            <a:r>
              <a:rPr lang="en-US" sz="2400" b="1" i="1" dirty="0"/>
              <a:t> </a:t>
            </a:r>
            <a:r>
              <a:rPr lang="en-US" sz="2400" dirty="0"/>
              <a:t>recall, and micro F1-score for each class</a:t>
            </a:r>
          </a:p>
          <a:p>
            <a:r>
              <a:rPr lang="en-US" sz="2400" dirty="0"/>
              <a:t>Weighted F1-score: takes weighted mean of the measures; weights for each class are the total number of samples of that class.</a:t>
            </a:r>
          </a:p>
          <a:p>
            <a:pPr lvl="2"/>
            <a:endParaRPr lang="en-US" sz="2400" dirty="0"/>
          </a:p>
          <a:p>
            <a:pPr lvl="1"/>
            <a:endParaRPr lang="en-US" dirty="0"/>
          </a:p>
          <a:p>
            <a:pPr lvl="1"/>
            <a:endParaRPr lang="en-US" dirty="0"/>
          </a:p>
        </p:txBody>
      </p:sp>
    </p:spTree>
    <p:extLst>
      <p:ext uri="{BB962C8B-B14F-4D97-AF65-F5344CB8AC3E}">
        <p14:creationId xmlns:p14="http://schemas.microsoft.com/office/powerpoint/2010/main" val="204951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C091-FFF6-4DD0-8D26-BD432A79CB8F}"/>
              </a:ext>
            </a:extLst>
          </p:cNvPr>
          <p:cNvSpPr>
            <a:spLocks noGrp="1"/>
          </p:cNvSpPr>
          <p:nvPr>
            <p:ph type="title"/>
          </p:nvPr>
        </p:nvSpPr>
        <p:spPr>
          <a:xfrm>
            <a:off x="274982" y="19878"/>
            <a:ext cx="11642035" cy="1049235"/>
          </a:xfrm>
        </p:spPr>
        <p:txBody>
          <a:bodyPr>
            <a:normAutofit/>
          </a:bodyPr>
          <a:lstStyle/>
          <a:p>
            <a:r>
              <a:rPr lang="en-US" sz="1850" b="1" dirty="0"/>
              <a:t>Naive Bayes Classifier for Multinomial Models with </a:t>
            </a:r>
            <a:r>
              <a:rPr lang="en-US" sz="1850" b="1" dirty="0" err="1"/>
              <a:t>OneVsRestClassifier</a:t>
            </a:r>
            <a:r>
              <a:rPr lang="en-US" sz="1850" b="1" dirty="0"/>
              <a:t> Model</a:t>
            </a:r>
          </a:p>
        </p:txBody>
      </p:sp>
      <p:pic>
        <p:nvPicPr>
          <p:cNvPr id="5" name="Content Placeholder 4">
            <a:extLst>
              <a:ext uri="{FF2B5EF4-FFF2-40B4-BE49-F238E27FC236}">
                <a16:creationId xmlns:a16="http://schemas.microsoft.com/office/drawing/2014/main" id="{7D2E1D02-9A75-42AA-BD91-D2007A149572}"/>
              </a:ext>
            </a:extLst>
          </p:cNvPr>
          <p:cNvPicPr>
            <a:picLocks noGrp="1" noChangeAspect="1"/>
          </p:cNvPicPr>
          <p:nvPr>
            <p:ph idx="1"/>
          </p:nvPr>
        </p:nvPicPr>
        <p:blipFill>
          <a:blip r:embed="rId2"/>
          <a:stretch>
            <a:fillRect/>
          </a:stretch>
        </p:blipFill>
        <p:spPr>
          <a:xfrm>
            <a:off x="549965" y="357809"/>
            <a:ext cx="11092070" cy="6500191"/>
          </a:xfrm>
        </p:spPr>
      </p:pic>
    </p:spTree>
    <p:extLst>
      <p:ext uri="{BB962C8B-B14F-4D97-AF65-F5344CB8AC3E}">
        <p14:creationId xmlns:p14="http://schemas.microsoft.com/office/powerpoint/2010/main" val="193455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C091-FFF6-4DD0-8D26-BD432A79CB8F}"/>
              </a:ext>
            </a:extLst>
          </p:cNvPr>
          <p:cNvSpPr>
            <a:spLocks noGrp="1"/>
          </p:cNvSpPr>
          <p:nvPr>
            <p:ph type="title"/>
          </p:nvPr>
        </p:nvSpPr>
        <p:spPr>
          <a:xfrm>
            <a:off x="1182651" y="0"/>
            <a:ext cx="11642035" cy="1049235"/>
          </a:xfrm>
        </p:spPr>
        <p:txBody>
          <a:bodyPr>
            <a:normAutofit/>
          </a:bodyPr>
          <a:lstStyle/>
          <a:p>
            <a:r>
              <a:rPr lang="en-US" sz="20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Linear Support Vector Machine with </a:t>
            </a:r>
            <a:r>
              <a:rPr lang="en-US" sz="2000" b="1" dirty="0" err="1">
                <a:solidFill>
                  <a:srgbClr val="000000"/>
                </a:solidFill>
                <a:latin typeface="Helvetica" panose="020B0604020202020204" pitchFamily="34" charset="0"/>
                <a:ea typeface="Calibri" panose="020F0502020204030204" pitchFamily="34" charset="0"/>
                <a:cs typeface="Times New Roman" panose="02020603050405020304" pitchFamily="18" charset="0"/>
              </a:rPr>
              <a:t>OneVsRestClassifier</a:t>
            </a:r>
            <a:r>
              <a:rPr lang="en-US" sz="20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Model</a:t>
            </a:r>
            <a:endParaRPr lang="en-US" sz="1850" b="1" dirty="0"/>
          </a:p>
        </p:txBody>
      </p:sp>
      <p:pic>
        <p:nvPicPr>
          <p:cNvPr id="7" name="Content Placeholder 6">
            <a:extLst>
              <a:ext uri="{FF2B5EF4-FFF2-40B4-BE49-F238E27FC236}">
                <a16:creationId xmlns:a16="http://schemas.microsoft.com/office/drawing/2014/main" id="{7A364338-D0B6-4BDD-8CD9-7F2B637179ED}"/>
              </a:ext>
            </a:extLst>
          </p:cNvPr>
          <p:cNvPicPr>
            <a:picLocks noGrp="1" noChangeAspect="1"/>
          </p:cNvPicPr>
          <p:nvPr>
            <p:ph idx="1"/>
          </p:nvPr>
        </p:nvPicPr>
        <p:blipFill>
          <a:blip r:embed="rId2"/>
          <a:stretch>
            <a:fillRect/>
          </a:stretch>
        </p:blipFill>
        <p:spPr>
          <a:xfrm>
            <a:off x="536608" y="327990"/>
            <a:ext cx="11118781" cy="6530010"/>
          </a:xfrm>
        </p:spPr>
      </p:pic>
    </p:spTree>
    <p:extLst>
      <p:ext uri="{BB962C8B-B14F-4D97-AF65-F5344CB8AC3E}">
        <p14:creationId xmlns:p14="http://schemas.microsoft.com/office/powerpoint/2010/main" val="894479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C091-FFF6-4DD0-8D26-BD432A79CB8F}"/>
              </a:ext>
            </a:extLst>
          </p:cNvPr>
          <p:cNvSpPr>
            <a:spLocks noGrp="1"/>
          </p:cNvSpPr>
          <p:nvPr>
            <p:ph type="title"/>
          </p:nvPr>
        </p:nvSpPr>
        <p:spPr>
          <a:xfrm>
            <a:off x="2272747" y="0"/>
            <a:ext cx="8491331" cy="1049235"/>
          </a:xfrm>
        </p:spPr>
        <p:txBody>
          <a:bodyPr>
            <a:normAutofit/>
          </a:bodyPr>
          <a:lstStyle/>
          <a:p>
            <a:r>
              <a:rPr lang="en-US" sz="1850" b="1" dirty="0"/>
              <a:t>Logistic Regression with </a:t>
            </a:r>
            <a:r>
              <a:rPr lang="en-US" sz="1850" b="1" dirty="0" err="1"/>
              <a:t>OneVsRestClassifier</a:t>
            </a:r>
            <a:r>
              <a:rPr lang="en-US" sz="1850" b="1" dirty="0"/>
              <a:t> Model</a:t>
            </a:r>
          </a:p>
        </p:txBody>
      </p:sp>
      <p:pic>
        <p:nvPicPr>
          <p:cNvPr id="7" name="Content Placeholder 6">
            <a:extLst>
              <a:ext uri="{FF2B5EF4-FFF2-40B4-BE49-F238E27FC236}">
                <a16:creationId xmlns:a16="http://schemas.microsoft.com/office/drawing/2014/main" id="{CB682D30-AE89-4186-9F66-61213D78D148}"/>
              </a:ext>
            </a:extLst>
          </p:cNvPr>
          <p:cNvPicPr>
            <a:picLocks noGrp="1" noChangeAspect="1"/>
          </p:cNvPicPr>
          <p:nvPr>
            <p:ph idx="1"/>
          </p:nvPr>
        </p:nvPicPr>
        <p:blipFill>
          <a:blip r:embed="rId2"/>
          <a:stretch>
            <a:fillRect/>
          </a:stretch>
        </p:blipFill>
        <p:spPr>
          <a:xfrm>
            <a:off x="450573" y="337930"/>
            <a:ext cx="11290852" cy="6520070"/>
          </a:xfrm>
        </p:spPr>
      </p:pic>
    </p:spTree>
    <p:extLst>
      <p:ext uri="{BB962C8B-B14F-4D97-AF65-F5344CB8AC3E}">
        <p14:creationId xmlns:p14="http://schemas.microsoft.com/office/powerpoint/2010/main" val="4057266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65DA-8FD5-48D2-8529-49AAC96DB959}"/>
              </a:ext>
            </a:extLst>
          </p:cNvPr>
          <p:cNvSpPr>
            <a:spLocks noGrp="1"/>
          </p:cNvSpPr>
          <p:nvPr>
            <p:ph type="title"/>
          </p:nvPr>
        </p:nvSpPr>
        <p:spPr/>
        <p:txBody>
          <a:bodyPr/>
          <a:lstStyle/>
          <a:p>
            <a:r>
              <a:rPr lang="en-US" sz="3900" dirty="0">
                <a:solidFill>
                  <a:prstClr val="black"/>
                </a:solidFill>
              </a:rPr>
              <a:t>Evaluate Sentiment Analysis Models</a:t>
            </a:r>
            <a:endParaRPr lang="en-US" dirty="0"/>
          </a:p>
        </p:txBody>
      </p:sp>
      <p:sp>
        <p:nvSpPr>
          <p:cNvPr id="3" name="Content Placeholder 2">
            <a:extLst>
              <a:ext uri="{FF2B5EF4-FFF2-40B4-BE49-F238E27FC236}">
                <a16:creationId xmlns:a16="http://schemas.microsoft.com/office/drawing/2014/main" id="{4D30230C-7C5F-4295-8588-2EECB1E95ACF}"/>
              </a:ext>
            </a:extLst>
          </p:cNvPr>
          <p:cNvSpPr>
            <a:spLocks noGrp="1"/>
          </p:cNvSpPr>
          <p:nvPr>
            <p:ph idx="1"/>
          </p:nvPr>
        </p:nvSpPr>
        <p:spPr>
          <a:xfrm>
            <a:off x="1451579" y="1853754"/>
            <a:ext cx="9603275" cy="3450613"/>
          </a:xfrm>
        </p:spPr>
        <p:txBody>
          <a:bodyPr>
            <a:noAutofit/>
          </a:bodyPr>
          <a:lstStyle/>
          <a:p>
            <a:r>
              <a:rPr lang="en-US" sz="2200" dirty="0"/>
              <a:t>Naive Bayes Classifier for Multinomial Models with </a:t>
            </a:r>
            <a:r>
              <a:rPr lang="en-US" sz="2200" dirty="0" err="1"/>
              <a:t>OneVsRestClassifier</a:t>
            </a:r>
            <a:r>
              <a:rPr lang="en-US" sz="2200" dirty="0"/>
              <a:t> Model</a:t>
            </a:r>
          </a:p>
          <a:p>
            <a:pPr lvl="1"/>
            <a:r>
              <a:rPr lang="en-US" sz="2200" dirty="0"/>
              <a:t>Micro F1-score: 0.63</a:t>
            </a:r>
          </a:p>
          <a:p>
            <a:pPr lvl="1"/>
            <a:r>
              <a:rPr lang="en-US" sz="2200" dirty="0"/>
              <a:t>Macro F1-score:  0.63</a:t>
            </a:r>
          </a:p>
          <a:p>
            <a:pPr lvl="1"/>
            <a:r>
              <a:rPr lang="en-US" sz="2200" dirty="0"/>
              <a:t>Weighted F1-score: 0.63</a:t>
            </a:r>
          </a:p>
          <a:p>
            <a:r>
              <a:rPr lang="en-US" sz="2200" dirty="0"/>
              <a:t>Linear Support Vector Machine with </a:t>
            </a:r>
            <a:r>
              <a:rPr lang="en-US" sz="2200" dirty="0" err="1"/>
              <a:t>OneVsRestClassifier</a:t>
            </a:r>
            <a:r>
              <a:rPr lang="en-US" sz="2200" dirty="0"/>
              <a:t> Model</a:t>
            </a:r>
          </a:p>
          <a:p>
            <a:pPr lvl="1"/>
            <a:r>
              <a:rPr lang="en-US" sz="2200" dirty="0"/>
              <a:t>Micro F1-score: 0.15</a:t>
            </a:r>
          </a:p>
          <a:p>
            <a:pPr lvl="1"/>
            <a:r>
              <a:rPr lang="en-US" sz="2200" dirty="0"/>
              <a:t>Macro F1-score:  0.14</a:t>
            </a:r>
          </a:p>
          <a:p>
            <a:pPr lvl="1"/>
            <a:r>
              <a:rPr lang="en-US" sz="2200" dirty="0"/>
              <a:t>Weighted F1-score: 0.15</a:t>
            </a:r>
          </a:p>
          <a:p>
            <a:pPr marL="0" indent="0">
              <a:buNone/>
            </a:pPr>
            <a:endParaRPr lang="en-US" sz="1500" dirty="0"/>
          </a:p>
        </p:txBody>
      </p:sp>
    </p:spTree>
    <p:extLst>
      <p:ext uri="{BB962C8B-B14F-4D97-AF65-F5344CB8AC3E}">
        <p14:creationId xmlns:p14="http://schemas.microsoft.com/office/powerpoint/2010/main" val="4166317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65DA-8FD5-48D2-8529-49AAC96DB959}"/>
              </a:ext>
            </a:extLst>
          </p:cNvPr>
          <p:cNvSpPr>
            <a:spLocks noGrp="1"/>
          </p:cNvSpPr>
          <p:nvPr>
            <p:ph type="title"/>
          </p:nvPr>
        </p:nvSpPr>
        <p:spPr/>
        <p:txBody>
          <a:bodyPr/>
          <a:lstStyle/>
          <a:p>
            <a:r>
              <a:rPr lang="en-US" sz="3900" dirty="0">
                <a:solidFill>
                  <a:prstClr val="black"/>
                </a:solidFill>
              </a:rPr>
              <a:t>Evaluate Sentiment Analysis Models</a:t>
            </a:r>
            <a:endParaRPr lang="en-US" dirty="0"/>
          </a:p>
        </p:txBody>
      </p:sp>
      <p:sp>
        <p:nvSpPr>
          <p:cNvPr id="3" name="Content Placeholder 2">
            <a:extLst>
              <a:ext uri="{FF2B5EF4-FFF2-40B4-BE49-F238E27FC236}">
                <a16:creationId xmlns:a16="http://schemas.microsoft.com/office/drawing/2014/main" id="{4D30230C-7C5F-4295-8588-2EECB1E95ACF}"/>
              </a:ext>
            </a:extLst>
          </p:cNvPr>
          <p:cNvSpPr>
            <a:spLocks noGrp="1"/>
          </p:cNvSpPr>
          <p:nvPr>
            <p:ph idx="1"/>
          </p:nvPr>
        </p:nvSpPr>
        <p:spPr>
          <a:xfrm>
            <a:off x="1451579" y="1853754"/>
            <a:ext cx="9603275" cy="3450613"/>
          </a:xfrm>
        </p:spPr>
        <p:txBody>
          <a:bodyPr>
            <a:noAutofit/>
          </a:bodyPr>
          <a:lstStyle/>
          <a:p>
            <a:r>
              <a:rPr lang="en-US" sz="2400" dirty="0"/>
              <a:t>Logistic Regression with </a:t>
            </a:r>
            <a:r>
              <a:rPr lang="en-US" sz="2400" dirty="0" err="1"/>
              <a:t>OneVsRestClassifier</a:t>
            </a:r>
            <a:r>
              <a:rPr lang="en-US" sz="2400" dirty="0"/>
              <a:t> Model </a:t>
            </a:r>
          </a:p>
          <a:p>
            <a:pPr lvl="1"/>
            <a:r>
              <a:rPr lang="en-US" sz="2400" dirty="0"/>
              <a:t>Micro F1-score: 0.96</a:t>
            </a:r>
          </a:p>
          <a:p>
            <a:pPr lvl="1"/>
            <a:r>
              <a:rPr lang="en-US" sz="2400" dirty="0"/>
              <a:t>Macro F1-score: 0.96</a:t>
            </a:r>
          </a:p>
          <a:p>
            <a:pPr lvl="1"/>
            <a:r>
              <a:rPr lang="en-US" sz="2400" dirty="0"/>
              <a:t>Weighted F1-score: 0.96</a:t>
            </a:r>
          </a:p>
        </p:txBody>
      </p:sp>
    </p:spTree>
    <p:extLst>
      <p:ext uri="{BB962C8B-B14F-4D97-AF65-F5344CB8AC3E}">
        <p14:creationId xmlns:p14="http://schemas.microsoft.com/office/powerpoint/2010/main" val="3852235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33F989-3BA1-4E5A-AD58-7C5BFB63848B}"/>
              </a:ext>
            </a:extLst>
          </p:cNvPr>
          <p:cNvSpPr>
            <a:spLocks noGrp="1"/>
          </p:cNvSpPr>
          <p:nvPr>
            <p:ph type="title"/>
          </p:nvPr>
        </p:nvSpPr>
        <p:spPr/>
        <p:txBody>
          <a:bodyPr>
            <a:normAutofit fontScale="90000"/>
          </a:bodyPr>
          <a:lstStyle/>
          <a:p>
            <a:r>
              <a:rPr lang="en-US" sz="6600" dirty="0"/>
              <a:t>Post Statistical Analysis</a:t>
            </a:r>
          </a:p>
        </p:txBody>
      </p:sp>
      <p:sp>
        <p:nvSpPr>
          <p:cNvPr id="5" name="Text Placeholder 4">
            <a:extLst>
              <a:ext uri="{FF2B5EF4-FFF2-40B4-BE49-F238E27FC236}">
                <a16:creationId xmlns:a16="http://schemas.microsoft.com/office/drawing/2014/main" id="{3A0916EF-2A54-46A7-B306-C65ED2108A4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1992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83D48-751A-408F-974C-AB15DF7C932F}"/>
              </a:ext>
            </a:extLst>
          </p:cNvPr>
          <p:cNvSpPr>
            <a:spLocks noGrp="1"/>
          </p:cNvSpPr>
          <p:nvPr>
            <p:ph type="title"/>
          </p:nvPr>
        </p:nvSpPr>
        <p:spPr>
          <a:xfrm>
            <a:off x="0" y="0"/>
            <a:ext cx="9603275" cy="1049235"/>
          </a:xfrm>
        </p:spPr>
        <p:txBody>
          <a:bodyPr>
            <a:normAutofit/>
          </a:bodyPr>
          <a:lstStyle/>
          <a:p>
            <a:r>
              <a:rPr lang="en-US" sz="2400" dirty="0"/>
              <a:t>Figure 9:</a:t>
            </a:r>
          </a:p>
        </p:txBody>
      </p:sp>
      <p:pic>
        <p:nvPicPr>
          <p:cNvPr id="7" name="Content Placeholder 6">
            <a:extLst>
              <a:ext uri="{FF2B5EF4-FFF2-40B4-BE49-F238E27FC236}">
                <a16:creationId xmlns:a16="http://schemas.microsoft.com/office/drawing/2014/main" id="{72BCE7A2-5D85-42EF-B224-6861DDD36530}"/>
              </a:ext>
            </a:extLst>
          </p:cNvPr>
          <p:cNvPicPr>
            <a:picLocks noGrp="1" noChangeAspect="1"/>
          </p:cNvPicPr>
          <p:nvPr>
            <p:ph idx="1"/>
          </p:nvPr>
        </p:nvPicPr>
        <p:blipFill>
          <a:blip r:embed="rId2"/>
          <a:stretch>
            <a:fillRect/>
          </a:stretch>
        </p:blipFill>
        <p:spPr>
          <a:xfrm>
            <a:off x="1461052" y="0"/>
            <a:ext cx="9760226" cy="6858000"/>
          </a:xfrm>
        </p:spPr>
      </p:pic>
    </p:spTree>
    <p:extLst>
      <p:ext uri="{BB962C8B-B14F-4D97-AF65-F5344CB8AC3E}">
        <p14:creationId xmlns:p14="http://schemas.microsoft.com/office/powerpoint/2010/main" val="114792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83D48-751A-408F-974C-AB15DF7C932F}"/>
              </a:ext>
            </a:extLst>
          </p:cNvPr>
          <p:cNvSpPr>
            <a:spLocks noGrp="1"/>
          </p:cNvSpPr>
          <p:nvPr>
            <p:ph type="title"/>
          </p:nvPr>
        </p:nvSpPr>
        <p:spPr>
          <a:xfrm>
            <a:off x="0" y="0"/>
            <a:ext cx="9603275" cy="1049235"/>
          </a:xfrm>
        </p:spPr>
        <p:txBody>
          <a:bodyPr>
            <a:normAutofit/>
          </a:bodyPr>
          <a:lstStyle/>
          <a:p>
            <a:r>
              <a:rPr lang="en-US" sz="2100" dirty="0"/>
              <a:t>Figure 10:</a:t>
            </a:r>
          </a:p>
        </p:txBody>
      </p:sp>
      <p:pic>
        <p:nvPicPr>
          <p:cNvPr id="6" name="Content Placeholder 5">
            <a:extLst>
              <a:ext uri="{FF2B5EF4-FFF2-40B4-BE49-F238E27FC236}">
                <a16:creationId xmlns:a16="http://schemas.microsoft.com/office/drawing/2014/main" id="{3B0BD6EA-BF3F-42ED-8B43-E5E15EB949F4}"/>
              </a:ext>
            </a:extLst>
          </p:cNvPr>
          <p:cNvPicPr>
            <a:picLocks noGrp="1" noChangeAspect="1"/>
          </p:cNvPicPr>
          <p:nvPr>
            <p:ph idx="1"/>
          </p:nvPr>
        </p:nvPicPr>
        <p:blipFill>
          <a:blip r:embed="rId2"/>
          <a:stretch>
            <a:fillRect/>
          </a:stretch>
        </p:blipFill>
        <p:spPr>
          <a:xfrm>
            <a:off x="1431235" y="0"/>
            <a:ext cx="9750287" cy="6858000"/>
          </a:xfrm>
        </p:spPr>
      </p:pic>
    </p:spTree>
    <p:extLst>
      <p:ext uri="{BB962C8B-B14F-4D97-AF65-F5344CB8AC3E}">
        <p14:creationId xmlns:p14="http://schemas.microsoft.com/office/powerpoint/2010/main" val="273738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83D48-751A-408F-974C-AB15DF7C932F}"/>
              </a:ext>
            </a:extLst>
          </p:cNvPr>
          <p:cNvSpPr>
            <a:spLocks noGrp="1"/>
          </p:cNvSpPr>
          <p:nvPr>
            <p:ph type="title"/>
          </p:nvPr>
        </p:nvSpPr>
        <p:spPr>
          <a:xfrm>
            <a:off x="0" y="0"/>
            <a:ext cx="9603275" cy="1049235"/>
          </a:xfrm>
        </p:spPr>
        <p:txBody>
          <a:bodyPr>
            <a:normAutofit/>
          </a:bodyPr>
          <a:lstStyle/>
          <a:p>
            <a:r>
              <a:rPr lang="en-US" sz="2100" dirty="0"/>
              <a:t>Figure 11:</a:t>
            </a:r>
          </a:p>
        </p:txBody>
      </p:sp>
      <p:pic>
        <p:nvPicPr>
          <p:cNvPr id="7" name="Content Placeholder 6">
            <a:extLst>
              <a:ext uri="{FF2B5EF4-FFF2-40B4-BE49-F238E27FC236}">
                <a16:creationId xmlns:a16="http://schemas.microsoft.com/office/drawing/2014/main" id="{59B553A5-6072-40C6-9CC8-84C6CADC446A}"/>
              </a:ext>
            </a:extLst>
          </p:cNvPr>
          <p:cNvPicPr>
            <a:picLocks noGrp="1" noChangeAspect="1"/>
          </p:cNvPicPr>
          <p:nvPr>
            <p:ph idx="1"/>
          </p:nvPr>
        </p:nvPicPr>
        <p:blipFill>
          <a:blip r:embed="rId2"/>
          <a:stretch>
            <a:fillRect/>
          </a:stretch>
        </p:blipFill>
        <p:spPr>
          <a:xfrm>
            <a:off x="1441174" y="0"/>
            <a:ext cx="9919252" cy="6858000"/>
          </a:xfrm>
        </p:spPr>
      </p:pic>
    </p:spTree>
    <p:extLst>
      <p:ext uri="{BB962C8B-B14F-4D97-AF65-F5344CB8AC3E}">
        <p14:creationId xmlns:p14="http://schemas.microsoft.com/office/powerpoint/2010/main" val="154613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B6FE-3DD2-4FFF-BC27-A8FEFA6B7A81}"/>
              </a:ext>
            </a:extLst>
          </p:cNvPr>
          <p:cNvSpPr>
            <a:spLocks noGrp="1"/>
          </p:cNvSpPr>
          <p:nvPr>
            <p:ph type="title"/>
          </p:nvPr>
        </p:nvSpPr>
        <p:spPr/>
        <p:txBody>
          <a:bodyPr>
            <a:normAutofit/>
          </a:bodyPr>
          <a:lstStyle/>
          <a:p>
            <a:r>
              <a:rPr lang="en-US" sz="4400" dirty="0"/>
              <a:t>Aim of Project</a:t>
            </a:r>
          </a:p>
        </p:txBody>
      </p:sp>
      <p:sp>
        <p:nvSpPr>
          <p:cNvPr id="3" name="Content Placeholder 2">
            <a:extLst>
              <a:ext uri="{FF2B5EF4-FFF2-40B4-BE49-F238E27FC236}">
                <a16:creationId xmlns:a16="http://schemas.microsoft.com/office/drawing/2014/main" id="{869DE384-F1C3-4410-A5B7-661250A9B720}"/>
              </a:ext>
            </a:extLst>
          </p:cNvPr>
          <p:cNvSpPr>
            <a:spLocks noGrp="1"/>
          </p:cNvSpPr>
          <p:nvPr>
            <p:ph idx="1"/>
          </p:nvPr>
        </p:nvSpPr>
        <p:spPr/>
        <p:txBody>
          <a:bodyPr>
            <a:noAutofit/>
          </a:bodyPr>
          <a:lstStyle/>
          <a:p>
            <a:r>
              <a:rPr lang="en-US" sz="2900" dirty="0"/>
              <a:t>Predict sentiment towards the COVID-19 pandemic during the course of April 2020.</a:t>
            </a:r>
          </a:p>
          <a:p>
            <a:r>
              <a:rPr lang="en-US" sz="2900" dirty="0"/>
              <a:t>Plan:  Create a sentiment analysis model from the English-language, coronavirus disease 2019 (COVID-19) Tweets. The sentiment labels are positive, neutral, and negative and will be created by the sentiment function of Python’s </a:t>
            </a:r>
            <a:r>
              <a:rPr lang="en-US" sz="2900" dirty="0" err="1"/>
              <a:t>TextBlob</a:t>
            </a:r>
            <a:r>
              <a:rPr lang="en-US" sz="2900" dirty="0"/>
              <a:t> package.  </a:t>
            </a:r>
          </a:p>
        </p:txBody>
      </p:sp>
    </p:spTree>
    <p:extLst>
      <p:ext uri="{BB962C8B-B14F-4D97-AF65-F5344CB8AC3E}">
        <p14:creationId xmlns:p14="http://schemas.microsoft.com/office/powerpoint/2010/main" val="2656428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674349-23CA-4D3C-A0DD-AB11A84D4F79}"/>
              </a:ext>
            </a:extLst>
          </p:cNvPr>
          <p:cNvSpPr>
            <a:spLocks noGrp="1"/>
          </p:cNvSpPr>
          <p:nvPr>
            <p:ph type="title"/>
          </p:nvPr>
        </p:nvSpPr>
        <p:spPr/>
        <p:txBody>
          <a:bodyPr>
            <a:normAutofit/>
          </a:bodyPr>
          <a:lstStyle/>
          <a:p>
            <a:r>
              <a:rPr lang="en-US" sz="6600" dirty="0"/>
              <a:t>Discussion</a:t>
            </a:r>
          </a:p>
        </p:txBody>
      </p:sp>
      <p:sp>
        <p:nvSpPr>
          <p:cNvPr id="5" name="Text Placeholder 4">
            <a:extLst>
              <a:ext uri="{FF2B5EF4-FFF2-40B4-BE49-F238E27FC236}">
                <a16:creationId xmlns:a16="http://schemas.microsoft.com/office/drawing/2014/main" id="{99ABC3B4-9366-4982-B3EB-295ACBCF11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2839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30C9-85F0-4002-9CBA-E1F58C4BDB1D}"/>
              </a:ext>
            </a:extLst>
          </p:cNvPr>
          <p:cNvSpPr>
            <a:spLocks noGrp="1"/>
          </p:cNvSpPr>
          <p:nvPr>
            <p:ph type="title"/>
          </p:nvPr>
        </p:nvSpPr>
        <p:spPr/>
        <p:txBody>
          <a:bodyPr>
            <a:normAutofit/>
          </a:bodyPr>
          <a:lstStyle/>
          <a:p>
            <a:r>
              <a:rPr lang="en-US" sz="4000" dirty="0"/>
              <a:t>Project Limitations</a:t>
            </a:r>
          </a:p>
        </p:txBody>
      </p:sp>
      <p:sp>
        <p:nvSpPr>
          <p:cNvPr id="3" name="Content Placeholder 2">
            <a:extLst>
              <a:ext uri="{FF2B5EF4-FFF2-40B4-BE49-F238E27FC236}">
                <a16:creationId xmlns:a16="http://schemas.microsoft.com/office/drawing/2014/main" id="{F351BEDA-AD50-41AB-8EC9-144F8DCBBFAC}"/>
              </a:ext>
            </a:extLst>
          </p:cNvPr>
          <p:cNvSpPr>
            <a:spLocks noGrp="1"/>
          </p:cNvSpPr>
          <p:nvPr>
            <p:ph idx="1"/>
          </p:nvPr>
        </p:nvSpPr>
        <p:spPr>
          <a:xfrm>
            <a:off x="1451579" y="1853754"/>
            <a:ext cx="9603275" cy="3450613"/>
          </a:xfrm>
        </p:spPr>
        <p:txBody>
          <a:bodyPr>
            <a:noAutofit/>
          </a:bodyPr>
          <a:lstStyle/>
          <a:p>
            <a:r>
              <a:rPr lang="en-US" sz="2200" dirty="0"/>
              <a:t>Limitations for sentiment analysis model to analyze Tweets written in non-English languages </a:t>
            </a:r>
          </a:p>
          <a:p>
            <a:pPr lvl="1"/>
            <a:r>
              <a:rPr lang="en-US" sz="2200" dirty="0"/>
              <a:t>Different grammatical structures for different languages</a:t>
            </a:r>
          </a:p>
          <a:p>
            <a:r>
              <a:rPr lang="en-US" sz="2200" dirty="0"/>
              <a:t>Uncleanable Tweet text in different formats.</a:t>
            </a:r>
          </a:p>
          <a:p>
            <a:pPr lvl="1"/>
            <a:r>
              <a:rPr lang="en-US" sz="2200" dirty="0"/>
              <a:t>Ex. 𝖎 𝖆𝖒 𝖑𝖊𝖆𝖗𝖓𝖎𝖓𝖌 𝖓𝖊𝖜 𝖜𝖆𝖞 𝖔𝖋 𝖙𝖜𝖊𝖊𝖙𝖎𝖓𝖌 #𝕮𝖔𝖗𝖔𝖓𝖆𝖁𝖎𝖗𝖚𝖘 #𝕷𝖔𝖈𝖐𝖉𝖔𝖜𝖓</a:t>
            </a:r>
          </a:p>
          <a:p>
            <a:r>
              <a:rPr lang="en-US" sz="2200" dirty="0"/>
              <a:t>A number of misclassifications by sentiment function from Python’s </a:t>
            </a:r>
            <a:r>
              <a:rPr lang="en-US" sz="2200" dirty="0" err="1"/>
              <a:t>TextBlob</a:t>
            </a:r>
            <a:r>
              <a:rPr lang="en-US" sz="2200" dirty="0"/>
              <a:t> package </a:t>
            </a:r>
          </a:p>
          <a:p>
            <a:pPr lvl="1"/>
            <a:r>
              <a:rPr lang="en-US" sz="2200" dirty="0"/>
              <a:t>Ex. “</a:t>
            </a:r>
            <a:r>
              <a:rPr lang="en-US" sz="2200" dirty="0" err="1"/>
              <a:t>whitehous</a:t>
            </a:r>
            <a:r>
              <a:rPr lang="en-US" sz="2200" dirty="0"/>
              <a:t> project devast </a:t>
            </a:r>
            <a:r>
              <a:rPr lang="en-US" sz="2200" dirty="0" err="1"/>
              <a:t>covid</a:t>
            </a:r>
            <a:r>
              <a:rPr lang="en-US" sz="2200" dirty="0"/>
              <a:t> death toll” being labeled as neutral</a:t>
            </a:r>
          </a:p>
        </p:txBody>
      </p:sp>
    </p:spTree>
    <p:extLst>
      <p:ext uri="{BB962C8B-B14F-4D97-AF65-F5344CB8AC3E}">
        <p14:creationId xmlns:p14="http://schemas.microsoft.com/office/powerpoint/2010/main" val="4249376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4AE1-106F-48CA-9F45-5C7A15AFDEEB}"/>
              </a:ext>
            </a:extLst>
          </p:cNvPr>
          <p:cNvSpPr>
            <a:spLocks noGrp="1"/>
          </p:cNvSpPr>
          <p:nvPr>
            <p:ph type="title"/>
          </p:nvPr>
        </p:nvSpPr>
        <p:spPr/>
        <p:txBody>
          <a:bodyPr>
            <a:normAutofit/>
          </a:bodyPr>
          <a:lstStyle/>
          <a:p>
            <a:r>
              <a:rPr lang="en-US" sz="3600" dirty="0"/>
              <a:t>Potential Improvements for Project</a:t>
            </a:r>
          </a:p>
        </p:txBody>
      </p:sp>
      <p:sp>
        <p:nvSpPr>
          <p:cNvPr id="3" name="Content Placeholder 2">
            <a:extLst>
              <a:ext uri="{FF2B5EF4-FFF2-40B4-BE49-F238E27FC236}">
                <a16:creationId xmlns:a16="http://schemas.microsoft.com/office/drawing/2014/main" id="{95A3DB18-F435-482F-90C5-A3F3BFD722E4}"/>
              </a:ext>
            </a:extLst>
          </p:cNvPr>
          <p:cNvSpPr>
            <a:spLocks noGrp="1"/>
          </p:cNvSpPr>
          <p:nvPr>
            <p:ph idx="1"/>
          </p:nvPr>
        </p:nvSpPr>
        <p:spPr>
          <a:xfrm>
            <a:off x="1451579" y="1853754"/>
            <a:ext cx="9603275" cy="3450613"/>
          </a:xfrm>
        </p:spPr>
        <p:txBody>
          <a:bodyPr>
            <a:noAutofit/>
          </a:bodyPr>
          <a:lstStyle/>
          <a:p>
            <a:r>
              <a:rPr lang="en-US" sz="2600" dirty="0"/>
              <a:t>Possible to create a function to convert Tweet text in different formats back into the standardized text format?</a:t>
            </a:r>
          </a:p>
          <a:p>
            <a:r>
              <a:rPr lang="en-US" sz="2600" dirty="0"/>
              <a:t>Perhaps dictionaries categorizing words and phrases as positive, negative, and neutral would give better accuracy for sentiment labeling? </a:t>
            </a:r>
          </a:p>
          <a:p>
            <a:r>
              <a:rPr lang="en-US" sz="2600" dirty="0"/>
              <a:t>Might it be possible to train sentiment analysis model to incorporate different languages as well as fine-grained sentiments such as angry, sad, happy, sarcasm, etc.?</a:t>
            </a:r>
          </a:p>
        </p:txBody>
      </p:sp>
    </p:spTree>
    <p:extLst>
      <p:ext uri="{BB962C8B-B14F-4D97-AF65-F5344CB8AC3E}">
        <p14:creationId xmlns:p14="http://schemas.microsoft.com/office/powerpoint/2010/main" val="16508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F699-C108-4B7E-8054-E83821956D15}"/>
              </a:ext>
            </a:extLst>
          </p:cNvPr>
          <p:cNvSpPr>
            <a:spLocks noGrp="1"/>
          </p:cNvSpPr>
          <p:nvPr>
            <p:ph type="title"/>
          </p:nvPr>
        </p:nvSpPr>
        <p:spPr/>
        <p:txBody>
          <a:bodyPr/>
          <a:lstStyle/>
          <a:p>
            <a:r>
              <a:rPr lang="en-US" sz="4400" dirty="0">
                <a:solidFill>
                  <a:prstClr val="black"/>
                </a:solidFill>
              </a:rPr>
              <a:t>Data</a:t>
            </a:r>
            <a:endParaRPr lang="en-US" dirty="0"/>
          </a:p>
        </p:txBody>
      </p:sp>
      <p:sp>
        <p:nvSpPr>
          <p:cNvPr id="3" name="Content Placeholder 2">
            <a:extLst>
              <a:ext uri="{FF2B5EF4-FFF2-40B4-BE49-F238E27FC236}">
                <a16:creationId xmlns:a16="http://schemas.microsoft.com/office/drawing/2014/main" id="{D1E84364-34FA-4158-B5D8-ECE74557D0DB}"/>
              </a:ext>
            </a:extLst>
          </p:cNvPr>
          <p:cNvSpPr>
            <a:spLocks noGrp="1"/>
          </p:cNvSpPr>
          <p:nvPr>
            <p:ph idx="1"/>
          </p:nvPr>
        </p:nvSpPr>
        <p:spPr/>
        <p:txBody>
          <a:bodyPr>
            <a:noAutofit/>
          </a:bodyPr>
          <a:lstStyle/>
          <a:p>
            <a:r>
              <a:rPr lang="en-US" sz="2300" dirty="0"/>
              <a:t>Created by Shane Smith</a:t>
            </a:r>
          </a:p>
          <a:p>
            <a:pPr lvl="1"/>
            <a:r>
              <a:rPr lang="en-US" sz="2300" dirty="0">
                <a:hlinkClick r:id="rId2"/>
              </a:rPr>
              <a:t>https://www.kaggle.com/smid80</a:t>
            </a:r>
            <a:endParaRPr lang="en-US" sz="2300" dirty="0"/>
          </a:p>
          <a:p>
            <a:r>
              <a:rPr lang="en-US" sz="2300" dirty="0"/>
              <a:t>Download Links:</a:t>
            </a:r>
          </a:p>
          <a:p>
            <a:pPr lvl="1"/>
            <a:r>
              <a:rPr lang="en-US" sz="2300" dirty="0"/>
              <a:t>Main Page: </a:t>
            </a:r>
            <a:r>
              <a:rPr lang="en-US" sz="2300" u="sng" dirty="0">
                <a:hlinkClick r:id="rId3"/>
              </a:rPr>
              <a:t>https://www.kaggle.com/smid80/coronavirus-covid19-tweets</a:t>
            </a:r>
            <a:endParaRPr lang="en-US" sz="2300" u="sng" dirty="0"/>
          </a:p>
          <a:p>
            <a:pPr lvl="1"/>
            <a:r>
              <a:rPr lang="en-US" sz="2300" dirty="0"/>
              <a:t>Early April: </a:t>
            </a:r>
            <a:r>
              <a:rPr lang="en-US" sz="2300" u="sng" dirty="0">
                <a:hlinkClick r:id="rId4"/>
              </a:rPr>
              <a:t>https://www.kaggle.com/smid80/coronavirus-covid19-tweets-early-april</a:t>
            </a:r>
            <a:endParaRPr lang="en-US" sz="2300" dirty="0"/>
          </a:p>
          <a:p>
            <a:pPr lvl="1"/>
            <a:r>
              <a:rPr lang="en-US" sz="2300" dirty="0"/>
              <a:t>Late April: </a:t>
            </a:r>
            <a:r>
              <a:rPr lang="en-US" sz="2300" u="sng" dirty="0">
                <a:hlinkClick r:id="rId5"/>
              </a:rPr>
              <a:t>https://www.kaggle.com/smid80/coronavirus-covid19-tweets-late-april</a:t>
            </a:r>
            <a:endParaRPr lang="en-US" sz="2300" dirty="0"/>
          </a:p>
        </p:txBody>
      </p:sp>
    </p:spTree>
    <p:extLst>
      <p:ext uri="{BB962C8B-B14F-4D97-AF65-F5344CB8AC3E}">
        <p14:creationId xmlns:p14="http://schemas.microsoft.com/office/powerpoint/2010/main" val="362756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7C74-26D6-4922-B1E9-FAA1654A0CC6}"/>
              </a:ext>
            </a:extLst>
          </p:cNvPr>
          <p:cNvSpPr>
            <a:spLocks noGrp="1"/>
          </p:cNvSpPr>
          <p:nvPr>
            <p:ph type="title"/>
          </p:nvPr>
        </p:nvSpPr>
        <p:spPr>
          <a:xfrm>
            <a:off x="1451578" y="794580"/>
            <a:ext cx="9603275" cy="1049235"/>
          </a:xfrm>
        </p:spPr>
        <p:txBody>
          <a:bodyPr>
            <a:normAutofit/>
          </a:bodyPr>
          <a:lstStyle/>
          <a:p>
            <a:r>
              <a:rPr lang="en-US" sz="4400" dirty="0"/>
              <a:t>Data Merging and Cleaning</a:t>
            </a:r>
          </a:p>
        </p:txBody>
      </p:sp>
      <p:sp>
        <p:nvSpPr>
          <p:cNvPr id="3" name="Content Placeholder 2">
            <a:extLst>
              <a:ext uri="{FF2B5EF4-FFF2-40B4-BE49-F238E27FC236}">
                <a16:creationId xmlns:a16="http://schemas.microsoft.com/office/drawing/2014/main" id="{8296C141-42A2-4B9F-A463-C815687D2A4F}"/>
              </a:ext>
            </a:extLst>
          </p:cNvPr>
          <p:cNvSpPr>
            <a:spLocks noGrp="1"/>
          </p:cNvSpPr>
          <p:nvPr>
            <p:ph idx="1"/>
          </p:nvPr>
        </p:nvSpPr>
        <p:spPr/>
        <p:txBody>
          <a:bodyPr>
            <a:noAutofit/>
          </a:bodyPr>
          <a:lstStyle/>
          <a:p>
            <a:r>
              <a:rPr lang="en-US" sz="2200" dirty="0"/>
              <a:t>Concatenated together multiple csv files containing COVID-19 tweets pertaining to each day from March 29, 2020 to April 30, 2020 via the glob module into one pandas dataframe denoted as </a:t>
            </a:r>
            <a:r>
              <a:rPr lang="en-US" sz="2200" dirty="0" err="1"/>
              <a:t>df_tweets</a:t>
            </a:r>
            <a:r>
              <a:rPr lang="en-US" sz="2200" dirty="0"/>
              <a:t> </a:t>
            </a:r>
          </a:p>
          <a:p>
            <a:r>
              <a:rPr lang="en-US" sz="2200" dirty="0"/>
              <a:t>Dropped rows in which the Tweet text was not in English </a:t>
            </a:r>
          </a:p>
          <a:p>
            <a:r>
              <a:rPr lang="en-US" sz="2200" dirty="0"/>
              <a:t>Removed columns based on 60% missing (null) percentage criteria and whether or not the columns would contribute to data exploration and the main purpose of this project</a:t>
            </a:r>
          </a:p>
          <a:p>
            <a:r>
              <a:rPr lang="en-US" sz="2200" dirty="0"/>
              <a:t>Randomly dropped 90% of the rows due to the limited computational power of hardware </a:t>
            </a:r>
          </a:p>
        </p:txBody>
      </p:sp>
    </p:spTree>
    <p:extLst>
      <p:ext uri="{BB962C8B-B14F-4D97-AF65-F5344CB8AC3E}">
        <p14:creationId xmlns:p14="http://schemas.microsoft.com/office/powerpoint/2010/main" val="282201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7C74-26D6-4922-B1E9-FAA1654A0CC6}"/>
              </a:ext>
            </a:extLst>
          </p:cNvPr>
          <p:cNvSpPr>
            <a:spLocks noGrp="1"/>
          </p:cNvSpPr>
          <p:nvPr>
            <p:ph type="title"/>
          </p:nvPr>
        </p:nvSpPr>
        <p:spPr/>
        <p:txBody>
          <a:bodyPr>
            <a:normAutofit/>
          </a:bodyPr>
          <a:lstStyle/>
          <a:p>
            <a:r>
              <a:rPr lang="en-US" sz="4400" dirty="0"/>
              <a:t>Data Merging and Cleaning</a:t>
            </a:r>
          </a:p>
        </p:txBody>
      </p:sp>
      <p:sp>
        <p:nvSpPr>
          <p:cNvPr id="3" name="Content Placeholder 2">
            <a:extLst>
              <a:ext uri="{FF2B5EF4-FFF2-40B4-BE49-F238E27FC236}">
                <a16:creationId xmlns:a16="http://schemas.microsoft.com/office/drawing/2014/main" id="{8296C141-42A2-4B9F-A463-C815687D2A4F}"/>
              </a:ext>
            </a:extLst>
          </p:cNvPr>
          <p:cNvSpPr>
            <a:spLocks noGrp="1"/>
          </p:cNvSpPr>
          <p:nvPr>
            <p:ph idx="1"/>
          </p:nvPr>
        </p:nvSpPr>
        <p:spPr/>
        <p:txBody>
          <a:bodyPr>
            <a:noAutofit/>
          </a:bodyPr>
          <a:lstStyle/>
          <a:p>
            <a:r>
              <a:rPr lang="en-US" sz="2100" dirty="0"/>
              <a:t>Converted emoticons to text</a:t>
            </a:r>
          </a:p>
          <a:p>
            <a:pPr lvl="1"/>
            <a:r>
              <a:rPr lang="en-US" sz="2100" dirty="0"/>
              <a:t>Examples:</a:t>
            </a:r>
          </a:p>
          <a:p>
            <a:pPr lvl="2"/>
            <a:r>
              <a:rPr lang="en-US" sz="2100" dirty="0"/>
              <a:t>:) : happy / smile</a:t>
            </a:r>
          </a:p>
          <a:p>
            <a:pPr lvl="2"/>
            <a:r>
              <a:rPr lang="en-US" sz="2100" dirty="0"/>
              <a:t>:( : frown / sad / pouting</a:t>
            </a:r>
          </a:p>
          <a:p>
            <a:r>
              <a:rPr lang="en-US" sz="2100" dirty="0"/>
              <a:t>Convert contractions into their basic words </a:t>
            </a:r>
          </a:p>
          <a:p>
            <a:pPr lvl="1"/>
            <a:r>
              <a:rPr lang="en-US" sz="2100" dirty="0"/>
              <a:t>Examples:</a:t>
            </a:r>
          </a:p>
          <a:p>
            <a:pPr lvl="2"/>
            <a:r>
              <a:rPr lang="en-US" sz="2100" dirty="0"/>
              <a:t>aren’t :  are not / am not</a:t>
            </a:r>
          </a:p>
          <a:p>
            <a:pPr lvl="2"/>
            <a:r>
              <a:rPr lang="en-US" sz="2100" dirty="0"/>
              <a:t>can’t :  cannot</a:t>
            </a:r>
          </a:p>
          <a:p>
            <a:pPr lvl="2"/>
            <a:r>
              <a:rPr lang="en-US" sz="2100" dirty="0"/>
              <a:t>can't’ve :  cannot have</a:t>
            </a:r>
          </a:p>
        </p:txBody>
      </p:sp>
    </p:spTree>
    <p:extLst>
      <p:ext uri="{BB962C8B-B14F-4D97-AF65-F5344CB8AC3E}">
        <p14:creationId xmlns:p14="http://schemas.microsoft.com/office/powerpoint/2010/main" val="410185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7C74-26D6-4922-B1E9-FAA1654A0CC6}"/>
              </a:ext>
            </a:extLst>
          </p:cNvPr>
          <p:cNvSpPr>
            <a:spLocks noGrp="1"/>
          </p:cNvSpPr>
          <p:nvPr>
            <p:ph type="title"/>
          </p:nvPr>
        </p:nvSpPr>
        <p:spPr/>
        <p:txBody>
          <a:bodyPr>
            <a:normAutofit/>
          </a:bodyPr>
          <a:lstStyle/>
          <a:p>
            <a:r>
              <a:rPr lang="en-US" sz="4400" dirty="0"/>
              <a:t>Data Merging and Cleaning</a:t>
            </a:r>
          </a:p>
        </p:txBody>
      </p:sp>
      <p:sp>
        <p:nvSpPr>
          <p:cNvPr id="3" name="Content Placeholder 2">
            <a:extLst>
              <a:ext uri="{FF2B5EF4-FFF2-40B4-BE49-F238E27FC236}">
                <a16:creationId xmlns:a16="http://schemas.microsoft.com/office/drawing/2014/main" id="{8296C141-42A2-4B9F-A463-C815687D2A4F}"/>
              </a:ext>
            </a:extLst>
          </p:cNvPr>
          <p:cNvSpPr>
            <a:spLocks noGrp="1"/>
          </p:cNvSpPr>
          <p:nvPr>
            <p:ph idx="1"/>
          </p:nvPr>
        </p:nvSpPr>
        <p:spPr/>
        <p:txBody>
          <a:bodyPr>
            <a:noAutofit/>
          </a:bodyPr>
          <a:lstStyle/>
          <a:p>
            <a:r>
              <a:rPr lang="en-US" sz="2800" dirty="0"/>
              <a:t>Removed </a:t>
            </a:r>
            <a:r>
              <a:rPr lang="en-US" sz="2800" dirty="0" err="1"/>
              <a:t>url</a:t>
            </a:r>
            <a:r>
              <a:rPr lang="en-US" sz="2800" dirty="0"/>
              <a:t> links and Twitter handles (@user)</a:t>
            </a:r>
          </a:p>
          <a:p>
            <a:r>
              <a:rPr lang="en-US" sz="2800" dirty="0"/>
              <a:t>Converted emojis into text before </a:t>
            </a:r>
          </a:p>
          <a:p>
            <a:r>
              <a:rPr lang="en-US" sz="2800" dirty="0"/>
              <a:t>Text from text column were lowercased, lemmatized, and stemmed with the non-alphabetical text, whitespaces, and stop words removed and denoted to new column called </a:t>
            </a:r>
            <a:r>
              <a:rPr lang="en-US" sz="2800" dirty="0" err="1"/>
              <a:t>cleaned_text</a:t>
            </a:r>
            <a:r>
              <a:rPr lang="en-US" sz="2800" dirty="0"/>
              <a:t>.</a:t>
            </a:r>
          </a:p>
        </p:txBody>
      </p:sp>
    </p:spTree>
    <p:extLst>
      <p:ext uri="{BB962C8B-B14F-4D97-AF65-F5344CB8AC3E}">
        <p14:creationId xmlns:p14="http://schemas.microsoft.com/office/powerpoint/2010/main" val="246563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7C74-26D6-4922-B1E9-FAA1654A0CC6}"/>
              </a:ext>
            </a:extLst>
          </p:cNvPr>
          <p:cNvSpPr>
            <a:spLocks noGrp="1"/>
          </p:cNvSpPr>
          <p:nvPr>
            <p:ph type="title"/>
          </p:nvPr>
        </p:nvSpPr>
        <p:spPr/>
        <p:txBody>
          <a:bodyPr>
            <a:normAutofit/>
          </a:bodyPr>
          <a:lstStyle/>
          <a:p>
            <a:r>
              <a:rPr lang="en-US" sz="4400" dirty="0"/>
              <a:t>Data Merging and Cleaning</a:t>
            </a:r>
          </a:p>
        </p:txBody>
      </p:sp>
      <p:sp>
        <p:nvSpPr>
          <p:cNvPr id="3" name="Content Placeholder 2">
            <a:extLst>
              <a:ext uri="{FF2B5EF4-FFF2-40B4-BE49-F238E27FC236}">
                <a16:creationId xmlns:a16="http://schemas.microsoft.com/office/drawing/2014/main" id="{8296C141-42A2-4B9F-A463-C815687D2A4F}"/>
              </a:ext>
            </a:extLst>
          </p:cNvPr>
          <p:cNvSpPr>
            <a:spLocks noGrp="1"/>
          </p:cNvSpPr>
          <p:nvPr>
            <p:ph idx="1"/>
          </p:nvPr>
        </p:nvSpPr>
        <p:spPr/>
        <p:txBody>
          <a:bodyPr>
            <a:noAutofit/>
          </a:bodyPr>
          <a:lstStyle/>
          <a:p>
            <a:r>
              <a:rPr lang="en-US" dirty="0"/>
              <a:t>14 columns and 813,378 rows in final </a:t>
            </a:r>
            <a:r>
              <a:rPr lang="en-US" dirty="0" err="1"/>
              <a:t>df_tweets</a:t>
            </a:r>
            <a:r>
              <a:rPr lang="en-US" dirty="0"/>
              <a:t> dataframe </a:t>
            </a:r>
          </a:p>
          <a:p>
            <a:pPr lvl="1"/>
            <a:r>
              <a:rPr lang="en-US" sz="2000" dirty="0"/>
              <a:t>Columns: </a:t>
            </a:r>
            <a:r>
              <a:rPr lang="en-US" sz="2000" dirty="0" err="1"/>
              <a:t>created_at</a:t>
            </a:r>
            <a:r>
              <a:rPr lang="en-US" sz="2000" dirty="0"/>
              <a:t> (date and time of the Tweet), </a:t>
            </a:r>
            <a:r>
              <a:rPr lang="en-US" sz="2000" dirty="0" err="1"/>
              <a:t>screen_name</a:t>
            </a:r>
            <a:r>
              <a:rPr lang="en-US" sz="2000" dirty="0"/>
              <a:t> (screen name of the account that Tweeted), text (text of the Tweet), source (type of app used), </a:t>
            </a:r>
            <a:r>
              <a:rPr lang="en-US" sz="2000" dirty="0" err="1"/>
              <a:t>is_quote</a:t>
            </a:r>
            <a:r>
              <a:rPr lang="en-US" sz="2000" dirty="0"/>
              <a:t> (whether this Tweet is a quote of another Tweet), </a:t>
            </a:r>
            <a:r>
              <a:rPr lang="en-US" sz="2000" dirty="0" err="1"/>
              <a:t>is_retweet</a:t>
            </a:r>
            <a:r>
              <a:rPr lang="en-US" sz="2000" dirty="0"/>
              <a:t> (whether this Tweet is a retweet), </a:t>
            </a:r>
            <a:r>
              <a:rPr lang="en-US" sz="2000" dirty="0" err="1"/>
              <a:t>favourites_count</a:t>
            </a:r>
            <a:r>
              <a:rPr lang="en-US" sz="2000" dirty="0"/>
              <a:t> (number of </a:t>
            </a:r>
            <a:r>
              <a:rPr lang="en-US" sz="2000" dirty="0" err="1"/>
              <a:t>favourites</a:t>
            </a:r>
            <a:r>
              <a:rPr lang="en-US" sz="2000" dirty="0"/>
              <a:t> this Tweet has received), </a:t>
            </a:r>
            <a:r>
              <a:rPr lang="en-US" sz="2000" dirty="0" err="1"/>
              <a:t>retweet_count</a:t>
            </a:r>
            <a:r>
              <a:rPr lang="en-US" sz="2000" dirty="0"/>
              <a:t> (number of times this Tweet has been retweeted), </a:t>
            </a:r>
            <a:r>
              <a:rPr lang="en-US" sz="2000" dirty="0" err="1"/>
              <a:t>followers_count</a:t>
            </a:r>
            <a:r>
              <a:rPr lang="en-US" sz="2000" dirty="0"/>
              <a:t> (number of followers of the account that Tweeted), </a:t>
            </a:r>
            <a:r>
              <a:rPr lang="en-US" sz="2000" dirty="0" err="1"/>
              <a:t>friends_count</a:t>
            </a:r>
            <a:r>
              <a:rPr lang="en-US" sz="2000" dirty="0"/>
              <a:t> (number of friends of the account that Tweeted), </a:t>
            </a:r>
            <a:r>
              <a:rPr lang="en-US" sz="2000" dirty="0" err="1"/>
              <a:t>account_created_at</a:t>
            </a:r>
            <a:r>
              <a:rPr lang="en-US" sz="2000" dirty="0"/>
              <a:t> (date and time that the account that Tweeted was created), verified (whether the account that Tweeted is verified), </a:t>
            </a:r>
            <a:r>
              <a:rPr lang="en-US" sz="2000" dirty="0" err="1"/>
              <a:t>lang</a:t>
            </a:r>
            <a:r>
              <a:rPr lang="en-US" sz="2000" dirty="0"/>
              <a:t> (language of the Tweet), and </a:t>
            </a:r>
            <a:r>
              <a:rPr lang="en-US" sz="2000" dirty="0" err="1"/>
              <a:t>cleaned_text</a:t>
            </a:r>
            <a:r>
              <a:rPr lang="en-US" sz="2000" dirty="0"/>
              <a:t> (cleaned text under text column)</a:t>
            </a:r>
          </a:p>
        </p:txBody>
      </p:sp>
    </p:spTree>
    <p:extLst>
      <p:ext uri="{BB962C8B-B14F-4D97-AF65-F5344CB8AC3E}">
        <p14:creationId xmlns:p14="http://schemas.microsoft.com/office/powerpoint/2010/main" val="3073587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1815</TotalTime>
  <Words>1926</Words>
  <Application>Microsoft Office PowerPoint</Application>
  <PresentationFormat>Widescreen</PresentationFormat>
  <Paragraphs>158</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Consolas</vt:lpstr>
      <vt:lpstr>Gill Sans MT</vt:lpstr>
      <vt:lpstr>Helvetica</vt:lpstr>
      <vt:lpstr>Times New Roman</vt:lpstr>
      <vt:lpstr>Gallery</vt:lpstr>
      <vt:lpstr>Create Sentiment Analysis Model of English-Language Twitter Tweets Concerning COVID-19 During the Course of April 2020</vt:lpstr>
      <vt:lpstr>Problem</vt:lpstr>
      <vt:lpstr>Benefits of Project</vt:lpstr>
      <vt:lpstr>Aim of Project</vt:lpstr>
      <vt:lpstr>Data</vt:lpstr>
      <vt:lpstr>Data Merging and Cleaning</vt:lpstr>
      <vt:lpstr>Data Merging and Cleaning</vt:lpstr>
      <vt:lpstr>Data Merging and Cleaning</vt:lpstr>
      <vt:lpstr>Data Merging and Cleaning</vt:lpstr>
      <vt:lpstr>Initial Findings</vt:lpstr>
      <vt:lpstr>PowerPoint Presentation</vt:lpstr>
      <vt:lpstr>PowerPoint Presentation</vt:lpstr>
      <vt:lpstr>Figure 3:</vt:lpstr>
      <vt:lpstr>Figure 4 &amp; 5:</vt:lpstr>
      <vt:lpstr>Figure 6 &amp; 7:</vt:lpstr>
      <vt:lpstr>Statistical Data Analysis</vt:lpstr>
      <vt:lpstr>PowerPoint Presentation</vt:lpstr>
      <vt:lpstr>K-Means inference</vt:lpstr>
      <vt:lpstr>Create Sentiment Labels</vt:lpstr>
      <vt:lpstr>Create Sentiment Labels in Dataset</vt:lpstr>
      <vt:lpstr>Create Sentiment Analysis Model</vt:lpstr>
      <vt:lpstr>Preparing Data for Sentiment Analysis Model</vt:lpstr>
      <vt:lpstr>Formatting target variable Via one-hot encoding by sklearn’s MultiLabelBinarizer function</vt:lpstr>
      <vt:lpstr>Splitting training and validation sets of Corpus and target variable</vt:lpstr>
      <vt:lpstr>train and Validation sets of the Corpus were converted into TF-IDF features</vt:lpstr>
      <vt:lpstr>Create Sentiment Analysis models </vt:lpstr>
      <vt:lpstr>Create Sentiment Analysis models </vt:lpstr>
      <vt:lpstr>Create Sentiment Analysis models </vt:lpstr>
      <vt:lpstr>Evaluate Sentiment Analysis Models</vt:lpstr>
      <vt:lpstr>Evaluate Sentiment Analysis Models</vt:lpstr>
      <vt:lpstr>Naive Bayes Classifier for Multinomial Models with OneVsRestClassifier Model</vt:lpstr>
      <vt:lpstr>Linear Support Vector Machine with OneVsRestClassifier Model</vt:lpstr>
      <vt:lpstr>Logistic Regression with OneVsRestClassifier Model</vt:lpstr>
      <vt:lpstr>Evaluate Sentiment Analysis Models</vt:lpstr>
      <vt:lpstr>Evaluate Sentiment Analysis Models</vt:lpstr>
      <vt:lpstr>Post Statistical Analysis</vt:lpstr>
      <vt:lpstr>Figure 9:</vt:lpstr>
      <vt:lpstr>Figure 10:</vt:lpstr>
      <vt:lpstr>Figure 11:</vt:lpstr>
      <vt:lpstr>Discussion</vt:lpstr>
      <vt:lpstr>Project Limitations</vt:lpstr>
      <vt:lpstr>Potential Improvements for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to Predict the Likelihood of Certain Types of Negative Events Occurring with Medical Devices</dc:title>
  <dc:creator>Melinda Liu</dc:creator>
  <cp:lastModifiedBy>Melinda Liu</cp:lastModifiedBy>
  <cp:revision>300</cp:revision>
  <dcterms:created xsi:type="dcterms:W3CDTF">2020-04-25T07:54:22Z</dcterms:created>
  <dcterms:modified xsi:type="dcterms:W3CDTF">2020-07-18T22:31:11Z</dcterms:modified>
</cp:coreProperties>
</file>