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8" r:id="rId13"/>
    <p:sldId id="290" r:id="rId14"/>
    <p:sldId id="289" r:id="rId15"/>
    <p:sldId id="291" r:id="rId16"/>
    <p:sldId id="292" r:id="rId17"/>
    <p:sldId id="293" r:id="rId18"/>
    <p:sldId id="294" r:id="rId19"/>
    <p:sldId id="295" r:id="rId20"/>
    <p:sldId id="296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9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27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9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mailto:rmozart@halliburton.com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961589"/>
            <a:ext cx="3485073" cy="167502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Capstone Project - AAA Northeast Member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317405"/>
            <a:ext cx="3485072" cy="1488344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900" dirty="0"/>
          </a:p>
          <a:p>
            <a:pPr algn="l"/>
            <a:r>
              <a:rPr lang="en-US" sz="3500" dirty="0"/>
              <a:t>Reinaldo Mozart </a:t>
            </a:r>
            <a:endParaRPr lang="en-US" sz="2600" dirty="0"/>
          </a:p>
          <a:p>
            <a:pPr algn="l"/>
            <a:r>
              <a:rPr lang="en-US" sz="1800" dirty="0"/>
              <a:t>Contact: </a:t>
            </a:r>
            <a:r>
              <a:rPr lang="en-US" sz="170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rmozart@halliburton.com</a:t>
            </a:r>
            <a:endParaRPr lang="en-US" sz="3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66997"/>
            <a:ext cx="10353762" cy="1257300"/>
          </a:xfrm>
        </p:spPr>
        <p:txBody>
          <a:bodyPr>
            <a:noAutofit/>
          </a:bodyPr>
          <a:lstStyle/>
          <a:p>
            <a:pPr algn="l"/>
            <a:r>
              <a:rPr lang="pt-BR" b="1" dirty="0"/>
              <a:t>Predictions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17F55-22DA-4D52-B4ED-F1A18644D901}"/>
              </a:ext>
            </a:extLst>
          </p:cNvPr>
          <p:cNvSpPr txBox="1">
            <a:spLocks/>
          </p:cNvSpPr>
          <p:nvPr/>
        </p:nvSpPr>
        <p:spPr>
          <a:xfrm>
            <a:off x="924442" y="1384762"/>
            <a:ext cx="7147215" cy="53319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effectLst/>
              </a:rPr>
              <a:t>Chosen Model:</a:t>
            </a:r>
          </a:p>
          <a:p>
            <a:pPr lvl="1"/>
            <a:r>
              <a:rPr lang="pt-BR" b="1" dirty="0">
                <a:effectLst/>
              </a:rPr>
              <a:t>Logistic-Regression</a:t>
            </a:r>
          </a:p>
          <a:p>
            <a:pPr lvl="1"/>
            <a:r>
              <a:rPr lang="pt-BR" b="1" dirty="0">
                <a:effectLst/>
              </a:rPr>
              <a:t>Motivation: Direct output of probability for target variable</a:t>
            </a:r>
          </a:p>
          <a:p>
            <a:r>
              <a:rPr lang="pt-BR" b="1" dirty="0">
                <a:effectLst/>
              </a:rPr>
              <a:t>Variable Ranking (Feature Selection) Methods:</a:t>
            </a:r>
          </a:p>
          <a:p>
            <a:pPr lvl="1"/>
            <a:r>
              <a:rPr lang="pt-BR" b="1" dirty="0">
                <a:effectLst/>
              </a:rPr>
              <a:t>Pearson Correlation</a:t>
            </a:r>
          </a:p>
          <a:p>
            <a:pPr lvl="1"/>
            <a:r>
              <a:rPr lang="pt-BR" b="1" dirty="0">
                <a:effectLst/>
              </a:rPr>
              <a:t>Recursive Feature Elimination </a:t>
            </a:r>
          </a:p>
          <a:p>
            <a:pPr lvl="2"/>
            <a:r>
              <a:rPr lang="pt-BR" b="1" dirty="0">
                <a:effectLst/>
              </a:rPr>
              <a:t>Test using several possible number of variables (3 to 10)</a:t>
            </a:r>
          </a:p>
          <a:p>
            <a:pPr lvl="1"/>
            <a:r>
              <a:rPr lang="pt-BR" b="1" dirty="0">
                <a:effectLst/>
              </a:rPr>
              <a:t>Monitors:</a:t>
            </a:r>
          </a:p>
          <a:p>
            <a:pPr lvl="2"/>
            <a:r>
              <a:rPr lang="pt-BR" b="1" dirty="0">
                <a:effectLst/>
              </a:rPr>
              <a:t>Accuracy </a:t>
            </a:r>
          </a:p>
          <a:p>
            <a:pPr lvl="2"/>
            <a:r>
              <a:rPr lang="pt-BR" b="1" dirty="0">
                <a:effectLst/>
              </a:rPr>
              <a:t>Precision</a:t>
            </a:r>
          </a:p>
          <a:p>
            <a:pPr lvl="2"/>
            <a:r>
              <a:rPr lang="pt-BR" b="1" dirty="0">
                <a:effectLst/>
              </a:rPr>
              <a:t>Recall</a:t>
            </a:r>
          </a:p>
          <a:p>
            <a:pPr lvl="2"/>
            <a:r>
              <a:rPr lang="pt-BR" b="1" dirty="0">
                <a:effectLst/>
              </a:rPr>
              <a:t>F1-Score</a:t>
            </a:r>
          </a:p>
          <a:p>
            <a:r>
              <a:rPr lang="pt-BR" b="1" dirty="0">
                <a:effectLst/>
              </a:rPr>
              <a:t>Build:</a:t>
            </a:r>
          </a:p>
          <a:p>
            <a:pPr lvl="1"/>
            <a:r>
              <a:rPr lang="pt-BR" b="1" dirty="0">
                <a:effectLst/>
              </a:rPr>
              <a:t>30% for training data</a:t>
            </a:r>
          </a:p>
          <a:p>
            <a:pPr lvl="1"/>
            <a:r>
              <a:rPr lang="pt-BR" b="1" dirty="0">
                <a:effectLst/>
              </a:rPr>
              <a:t>70% for validation (score calculation)</a:t>
            </a:r>
          </a:p>
          <a:p>
            <a:pPr lvl="1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marL="450000" lvl="1" indent="0">
              <a:buFont typeface="Wingdings 2" charset="2"/>
              <a:buNone/>
            </a:pPr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38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D798F5-6019-49D2-B636-E96C9500C712}"/>
              </a:ext>
            </a:extLst>
          </p:cNvPr>
          <p:cNvSpPr/>
          <p:nvPr/>
        </p:nvSpPr>
        <p:spPr>
          <a:xfrm>
            <a:off x="6259484" y="1230284"/>
            <a:ext cx="5467629" cy="5486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17F55-22DA-4D52-B4ED-F1A18644D901}"/>
              </a:ext>
            </a:extLst>
          </p:cNvPr>
          <p:cNvSpPr txBox="1">
            <a:spLocks/>
          </p:cNvSpPr>
          <p:nvPr/>
        </p:nvSpPr>
        <p:spPr>
          <a:xfrm>
            <a:off x="774813" y="1230284"/>
            <a:ext cx="4495455" cy="53319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b="1" dirty="0">
                <a:effectLst/>
              </a:rPr>
              <a:t>Variable Ranking (Importance):</a:t>
            </a:r>
          </a:p>
          <a:p>
            <a:pPr marL="907200" lvl="1" indent="-457200">
              <a:buFont typeface="+mj-lt"/>
              <a:buAutoNum type="arabicPeriod"/>
            </a:pPr>
            <a:r>
              <a:rPr lang="pt-BR" sz="7200" b="1" dirty="0">
                <a:effectLst/>
              </a:rPr>
              <a:t>Total Number of Purchase Products (new variable predicted)</a:t>
            </a:r>
          </a:p>
          <a:p>
            <a:pPr marL="907200" lvl="1" indent="-457200">
              <a:buFont typeface="+mj-lt"/>
              <a:buAutoNum type="arabicPeriod"/>
            </a:pPr>
            <a:r>
              <a:rPr lang="pt-BR" sz="7200" b="1" dirty="0">
                <a:effectLst/>
              </a:rPr>
              <a:t>AAA Travel (TRV Globalware Flag)</a:t>
            </a:r>
            <a:r>
              <a:rPr lang="pt-BR" sz="7200" dirty="0"/>
              <a:t> </a:t>
            </a:r>
          </a:p>
          <a:p>
            <a:pPr marL="907200" lvl="1" indent="-457200">
              <a:buFont typeface="+mj-lt"/>
              <a:buAutoNum type="arabicPeriod"/>
            </a:pPr>
            <a:r>
              <a:rPr lang="pt-BR" sz="7200" b="1" dirty="0">
                <a:effectLst/>
              </a:rPr>
              <a:t>AAA Insurance (INS Client Flag)</a:t>
            </a:r>
          </a:p>
          <a:p>
            <a:pPr marL="907200" lvl="1" indent="-457200">
              <a:buFont typeface="+mj-lt"/>
              <a:buAutoNum type="arabicPeriod"/>
            </a:pPr>
            <a:r>
              <a:rPr lang="pt-BR" sz="7200" b="1" dirty="0">
                <a:effectLst/>
              </a:rPr>
              <a:t>AAA Credit Card (FSV Credit Card Flag)</a:t>
            </a:r>
          </a:p>
          <a:p>
            <a:pPr marL="907200" lvl="1" indent="-457200">
              <a:buFont typeface="+mj-lt"/>
              <a:buAutoNum type="arabicPeriod"/>
            </a:pPr>
            <a:r>
              <a:rPr lang="pt-BR" sz="7200" b="1" dirty="0">
                <a:effectLst/>
              </a:rPr>
              <a:t>AAA Financial Services (FSV CMSI Flag)</a:t>
            </a:r>
          </a:p>
          <a:p>
            <a:r>
              <a:rPr lang="pt-BR" sz="7200" b="1" dirty="0">
                <a:effectLst/>
              </a:rPr>
              <a:t>Method of Variable Ranking chosen:</a:t>
            </a:r>
          </a:p>
          <a:p>
            <a:pPr lvl="1"/>
            <a:r>
              <a:rPr lang="pt-BR" sz="7200" b="1" dirty="0">
                <a:effectLst/>
              </a:rPr>
              <a:t>Recursive Feature Elimination</a:t>
            </a:r>
          </a:p>
          <a:p>
            <a:r>
              <a:rPr lang="pt-BR" sz="7200" b="1" dirty="0">
                <a:effectLst/>
              </a:rPr>
              <a:t>Absolute Value of Metrics:</a:t>
            </a:r>
          </a:p>
          <a:p>
            <a:pPr lvl="1"/>
            <a:r>
              <a:rPr lang="pt-BR" sz="7200" b="1" dirty="0">
                <a:effectLst/>
              </a:rPr>
              <a:t>Accuracy: 98%</a:t>
            </a:r>
          </a:p>
          <a:p>
            <a:pPr lvl="1"/>
            <a:r>
              <a:rPr lang="pt-BR" sz="7200" b="1" dirty="0">
                <a:effectLst/>
              </a:rPr>
              <a:t>Precision: 100%</a:t>
            </a:r>
          </a:p>
          <a:p>
            <a:pPr lvl="1"/>
            <a:r>
              <a:rPr lang="pt-BR" sz="7200" b="1" dirty="0">
                <a:effectLst/>
              </a:rPr>
              <a:t>Recall: 98%</a:t>
            </a:r>
          </a:p>
          <a:p>
            <a:pPr lvl="1"/>
            <a:r>
              <a:rPr lang="pt-BR" sz="7200" b="1" dirty="0">
                <a:effectLst/>
              </a:rPr>
              <a:t>F1-Score: 99%</a:t>
            </a:r>
          </a:p>
          <a:p>
            <a:pPr marL="450000" lvl="1" indent="0">
              <a:buNone/>
            </a:pPr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marL="450000" lvl="1" indent="0">
              <a:buFont typeface="Wingdings 2" charset="2"/>
              <a:buNone/>
            </a:pPr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97" y="237478"/>
            <a:ext cx="10353762" cy="1257300"/>
          </a:xfrm>
        </p:spPr>
        <p:txBody>
          <a:bodyPr>
            <a:noAutofit/>
          </a:bodyPr>
          <a:lstStyle/>
          <a:p>
            <a:pPr algn="l"/>
            <a:r>
              <a:rPr lang="pt-BR" b="1" dirty="0"/>
              <a:t>Predictions - Purchase Product Probability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0784BA-A1A6-4B2A-8D77-13F6AB16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71" y="3917524"/>
            <a:ext cx="4966654" cy="2767859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15DFB5-F788-4A07-ABFE-0D28D218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72" y="1243293"/>
            <a:ext cx="4966653" cy="27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3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D798F5-6019-49D2-B636-E96C9500C712}"/>
              </a:ext>
            </a:extLst>
          </p:cNvPr>
          <p:cNvSpPr/>
          <p:nvPr/>
        </p:nvSpPr>
        <p:spPr>
          <a:xfrm>
            <a:off x="6259484" y="1230284"/>
            <a:ext cx="5467629" cy="5486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17F55-22DA-4D52-B4ED-F1A18644D901}"/>
              </a:ext>
            </a:extLst>
          </p:cNvPr>
          <p:cNvSpPr txBox="1">
            <a:spLocks/>
          </p:cNvSpPr>
          <p:nvPr/>
        </p:nvSpPr>
        <p:spPr>
          <a:xfrm>
            <a:off x="774813" y="1494778"/>
            <a:ext cx="4495455" cy="53319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effectLst/>
              </a:rPr>
              <a:t>Variable Ranking (Importance):</a:t>
            </a:r>
          </a:p>
          <a:p>
            <a:pPr marL="907200" lvl="1" indent="-457200">
              <a:buFont typeface="+mj-lt"/>
              <a:buAutoNum type="arabicPeriod"/>
            </a:pPr>
            <a:r>
              <a:rPr lang="pt-BR" b="1" dirty="0">
                <a:effectLst/>
              </a:rPr>
              <a:t>Frequency of Roadside Services Use (new variable predicted)</a:t>
            </a:r>
          </a:p>
          <a:p>
            <a:pPr marL="907200" lvl="1" indent="-457200">
              <a:buFont typeface="+mj-lt"/>
              <a:buAutoNum type="arabicPeriod"/>
            </a:pPr>
            <a:r>
              <a:rPr lang="pt-BR" b="1" dirty="0">
                <a:effectLst/>
              </a:rPr>
              <a:t>Total Number of Roadside Calls (new variable predicted)</a:t>
            </a:r>
            <a:r>
              <a:rPr lang="pt-BR" dirty="0"/>
              <a:t> </a:t>
            </a:r>
          </a:p>
          <a:p>
            <a:pPr marL="907200" lvl="1" indent="-457200">
              <a:buFont typeface="+mj-lt"/>
              <a:buAutoNum type="arabicPeriod"/>
            </a:pPr>
            <a:r>
              <a:rPr lang="pt-BR" b="1" dirty="0">
                <a:effectLst/>
              </a:rPr>
              <a:t>Number of Roadside Calls for Year 3 (</a:t>
            </a:r>
            <a:r>
              <a:rPr lang="en-US" b="1" dirty="0">
                <a:effectLst/>
              </a:rPr>
              <a:t>ERS ENT Count Year 3)</a:t>
            </a:r>
            <a:endParaRPr lang="pt-BR" b="1" dirty="0">
              <a:effectLst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pt-BR" b="1" dirty="0">
                <a:effectLst/>
              </a:rPr>
              <a:t>Number of Roadside Calls for Year 2 (</a:t>
            </a:r>
            <a:r>
              <a:rPr lang="en-US" b="1" dirty="0">
                <a:effectLst/>
              </a:rPr>
              <a:t>ERS ENT Count Year 2)</a:t>
            </a:r>
            <a:endParaRPr lang="pt-BR" b="1" dirty="0">
              <a:effectLst/>
            </a:endParaRPr>
          </a:p>
          <a:p>
            <a:r>
              <a:rPr lang="pt-BR" b="1" dirty="0">
                <a:effectLst/>
              </a:rPr>
              <a:t>Method of Variable Ranking chosen:</a:t>
            </a:r>
          </a:p>
          <a:p>
            <a:pPr lvl="1"/>
            <a:r>
              <a:rPr lang="pt-BR" b="1" dirty="0">
                <a:effectLst/>
              </a:rPr>
              <a:t>Recursive Feature Elimination</a:t>
            </a:r>
          </a:p>
          <a:p>
            <a:r>
              <a:rPr lang="pt-BR" b="1" dirty="0">
                <a:effectLst/>
              </a:rPr>
              <a:t>Absolute Value of Metrics:</a:t>
            </a:r>
          </a:p>
          <a:p>
            <a:pPr lvl="1"/>
            <a:r>
              <a:rPr lang="pt-BR" sz="2300" b="1" dirty="0">
                <a:effectLst/>
              </a:rPr>
              <a:t>Accuracy: 98%</a:t>
            </a:r>
          </a:p>
          <a:p>
            <a:pPr lvl="1"/>
            <a:r>
              <a:rPr lang="pt-BR" sz="2300" b="1" dirty="0">
                <a:effectLst/>
              </a:rPr>
              <a:t>Precision: 94%</a:t>
            </a:r>
          </a:p>
          <a:p>
            <a:pPr lvl="1"/>
            <a:r>
              <a:rPr lang="pt-BR" sz="2300" b="1" dirty="0">
                <a:effectLst/>
              </a:rPr>
              <a:t>Recall: 100%</a:t>
            </a:r>
          </a:p>
          <a:p>
            <a:pPr lvl="1"/>
            <a:r>
              <a:rPr lang="pt-BR" sz="2300" b="1" dirty="0">
                <a:effectLst/>
              </a:rPr>
              <a:t>F1-Score: 97%</a:t>
            </a:r>
          </a:p>
          <a:p>
            <a:endParaRPr lang="pt-BR" b="1" dirty="0">
              <a:effectLst/>
            </a:endParaRPr>
          </a:p>
          <a:p>
            <a:pPr marL="450000" lvl="1" indent="0">
              <a:buNone/>
            </a:pPr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marL="450000" lvl="1" indent="0">
              <a:buFont typeface="Wingdings 2" charset="2"/>
              <a:buNone/>
            </a:pPr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97" y="237478"/>
            <a:ext cx="10353762" cy="1257300"/>
          </a:xfrm>
        </p:spPr>
        <p:txBody>
          <a:bodyPr>
            <a:noAutofit/>
          </a:bodyPr>
          <a:lstStyle/>
          <a:p>
            <a:pPr algn="l"/>
            <a:r>
              <a:rPr lang="pt-BR" b="1" dirty="0"/>
              <a:t>Predictions – </a:t>
            </a:r>
            <a:r>
              <a:rPr lang="pt-BR" sz="3600" b="1" dirty="0"/>
              <a:t>Roadside Service Usage Probability</a:t>
            </a:r>
            <a:endParaRPr lang="pt-BR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A356A2-F108-40A0-AD2A-A8C08372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54" y="1288473"/>
            <a:ext cx="4807489" cy="264269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64F6D2-7477-4374-81BE-7650A2AC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65" y="3903400"/>
            <a:ext cx="5030067" cy="28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4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66997"/>
            <a:ext cx="10353762" cy="1257300"/>
          </a:xfrm>
        </p:spPr>
        <p:txBody>
          <a:bodyPr>
            <a:noAutofit/>
          </a:bodyPr>
          <a:lstStyle/>
          <a:p>
            <a:pPr algn="l"/>
            <a:r>
              <a:rPr lang="pt-BR" b="1" dirty="0"/>
              <a:t>Clustering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17F55-22DA-4D52-B4ED-F1A18644D901}"/>
              </a:ext>
            </a:extLst>
          </p:cNvPr>
          <p:cNvSpPr txBox="1">
            <a:spLocks/>
          </p:cNvSpPr>
          <p:nvPr/>
        </p:nvSpPr>
        <p:spPr>
          <a:xfrm>
            <a:off x="924443" y="1384762"/>
            <a:ext cx="5775616" cy="5356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effectLst/>
              </a:rPr>
              <a:t>Multiple Variable Selection:</a:t>
            </a:r>
          </a:p>
          <a:p>
            <a:pPr lvl="1"/>
            <a:r>
              <a:rPr lang="pt-BR" b="1" dirty="0">
                <a:effectLst/>
              </a:rPr>
              <a:t>Combination of different set of variables:</a:t>
            </a:r>
          </a:p>
          <a:p>
            <a:pPr lvl="2"/>
            <a:r>
              <a:rPr lang="pt-BR" b="1" dirty="0">
                <a:effectLst/>
              </a:rPr>
              <a:t>Features most related to cost</a:t>
            </a:r>
          </a:p>
          <a:p>
            <a:pPr lvl="2"/>
            <a:r>
              <a:rPr lang="pt-BR" b="1" dirty="0">
                <a:effectLst/>
              </a:rPr>
              <a:t>Features most related to profit</a:t>
            </a:r>
          </a:p>
          <a:p>
            <a:pPr lvl="2"/>
            <a:r>
              <a:rPr lang="pt-BR" b="1" dirty="0">
                <a:effectLst/>
              </a:rPr>
              <a:t>Cultural Information</a:t>
            </a:r>
          </a:p>
          <a:p>
            <a:pPr lvl="2"/>
            <a:r>
              <a:rPr lang="pt-BR" b="1" dirty="0">
                <a:effectLst/>
              </a:rPr>
              <a:t>Test on entire post-processed data</a:t>
            </a:r>
          </a:p>
          <a:p>
            <a:r>
              <a:rPr lang="pt-BR" b="1" dirty="0">
                <a:effectLst/>
              </a:rPr>
              <a:t>Optimum Number of Clusters:</a:t>
            </a:r>
          </a:p>
          <a:p>
            <a:pPr lvl="1"/>
            <a:r>
              <a:rPr lang="pt-BR" b="1" dirty="0">
                <a:effectLst/>
              </a:rPr>
              <a:t>Several Numbers of clusters tested (1 tp 10)</a:t>
            </a:r>
          </a:p>
          <a:p>
            <a:pPr lvl="1"/>
            <a:r>
              <a:rPr lang="pt-BR" b="1" dirty="0">
                <a:effectLst/>
              </a:rPr>
              <a:t>Elbow Method:</a:t>
            </a:r>
          </a:p>
          <a:p>
            <a:pPr lvl="2"/>
            <a:r>
              <a:rPr lang="pt-BR" b="1" dirty="0">
                <a:effectLst/>
              </a:rPr>
              <a:t>Plot based Method</a:t>
            </a:r>
          </a:p>
          <a:p>
            <a:pPr lvl="2"/>
            <a:r>
              <a:rPr lang="pt-BR" b="1" dirty="0">
                <a:effectLst/>
              </a:rPr>
              <a:t>Monitors the Sum of Squared Distances of each sample to their closest cluster center</a:t>
            </a:r>
          </a:p>
          <a:p>
            <a:r>
              <a:rPr lang="pt-BR" b="1" dirty="0">
                <a:effectLst/>
              </a:rPr>
              <a:t>Build:</a:t>
            </a:r>
          </a:p>
          <a:p>
            <a:pPr lvl="1"/>
            <a:r>
              <a:rPr lang="pt-BR" b="1" dirty="0">
                <a:effectLst/>
              </a:rPr>
              <a:t>Using entire post-processed database restrained on selected </a:t>
            </a:r>
            <a:br>
              <a:rPr lang="pt-BR" b="1" dirty="0">
                <a:effectLst/>
              </a:rPr>
            </a:br>
            <a:r>
              <a:rPr lang="pt-BR" b="1" dirty="0">
                <a:effectLst/>
              </a:rPr>
              <a:t>features</a:t>
            </a:r>
          </a:p>
          <a:p>
            <a:pPr lvl="1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marL="450000" lvl="1" indent="0">
              <a:buFont typeface="Wingdings 2" charset="2"/>
              <a:buNone/>
            </a:pPr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7B627-D7FE-4B4C-9569-B32D54C6921F}"/>
              </a:ext>
            </a:extLst>
          </p:cNvPr>
          <p:cNvSpPr/>
          <p:nvPr/>
        </p:nvSpPr>
        <p:spPr>
          <a:xfrm>
            <a:off x="6259484" y="1230284"/>
            <a:ext cx="5783293" cy="5486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4CCC3-4828-4654-8007-FF2C46A8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84" y="2159224"/>
            <a:ext cx="5783293" cy="30632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552FAE-FDB8-4239-8D17-90ACB8618B9C}"/>
              </a:ext>
            </a:extLst>
          </p:cNvPr>
          <p:cNvCxnSpPr>
            <a:cxnSpLocks/>
          </p:cNvCxnSpPr>
          <p:nvPr/>
        </p:nvCxnSpPr>
        <p:spPr>
          <a:xfrm flipH="1">
            <a:off x="8661862" y="3690846"/>
            <a:ext cx="390699" cy="37234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A2C885-62F6-4A4B-A9A5-351A13302B4E}"/>
              </a:ext>
            </a:extLst>
          </p:cNvPr>
          <p:cNvSpPr txBox="1"/>
          <p:nvPr/>
        </p:nvSpPr>
        <p:spPr>
          <a:xfrm>
            <a:off x="8936182" y="3355919"/>
            <a:ext cx="135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‘Elbow’ on Plot for K=4</a:t>
            </a:r>
          </a:p>
        </p:txBody>
      </p:sp>
    </p:spTree>
    <p:extLst>
      <p:ext uri="{BB962C8B-B14F-4D97-AF65-F5344CB8AC3E}">
        <p14:creationId xmlns:p14="http://schemas.microsoft.com/office/powerpoint/2010/main" val="31281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3092870"/>
            <a:ext cx="4695762" cy="672260"/>
          </a:xfrm>
        </p:spPr>
        <p:txBody>
          <a:bodyPr anchor="b">
            <a:normAutofit fontScale="90000"/>
          </a:bodyPr>
          <a:lstStyle/>
          <a:p>
            <a:r>
              <a:rPr lang="en-US" sz="4400" b="1" dirty="0"/>
              <a:t>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182371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66997"/>
            <a:ext cx="10353762" cy="1257300"/>
          </a:xfrm>
        </p:spPr>
        <p:txBody>
          <a:bodyPr>
            <a:noAutofit/>
          </a:bodyPr>
          <a:lstStyle/>
          <a:p>
            <a:pPr algn="l"/>
            <a:r>
              <a:rPr lang="pt-BR" b="1" dirty="0"/>
              <a:t>Segment Labels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17F55-22DA-4D52-B4ED-F1A18644D901}"/>
              </a:ext>
            </a:extLst>
          </p:cNvPr>
          <p:cNvSpPr txBox="1">
            <a:spLocks/>
          </p:cNvSpPr>
          <p:nvPr/>
        </p:nvSpPr>
        <p:spPr>
          <a:xfrm>
            <a:off x="749876" y="1501140"/>
            <a:ext cx="5085659" cy="5356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 dirty="0">
                <a:effectLst/>
              </a:rPr>
              <a:t>Household were grouped into 4 different clusters:</a:t>
            </a:r>
          </a:p>
          <a:p>
            <a:pPr lvl="1"/>
            <a:r>
              <a:rPr lang="pt-BR" sz="5600" b="1" dirty="0">
                <a:effectLst/>
              </a:rPr>
              <a:t>Cluster 1:</a:t>
            </a:r>
          </a:p>
          <a:p>
            <a:pPr lvl="2"/>
            <a:r>
              <a:rPr lang="pt-BR" sz="4500" b="1" dirty="0">
                <a:effectLst/>
              </a:rPr>
              <a:t>Labeled as “No Home - No Mortgage”</a:t>
            </a:r>
          </a:p>
          <a:p>
            <a:pPr lvl="2"/>
            <a:r>
              <a:rPr lang="pt-BR" sz="4500" b="1" dirty="0">
                <a:effectLst/>
              </a:rPr>
              <a:t>Group Highlights:</a:t>
            </a:r>
          </a:p>
          <a:p>
            <a:pPr lvl="3"/>
            <a:r>
              <a:rPr lang="pt-BR" sz="4000" b="1" dirty="0">
                <a:effectLst/>
              </a:rPr>
              <a:t>No home ownership info or mainly Renters</a:t>
            </a:r>
          </a:p>
          <a:p>
            <a:pPr lvl="3"/>
            <a:r>
              <a:rPr lang="pt-BR" sz="4000" b="1" dirty="0">
                <a:effectLst/>
              </a:rPr>
              <a:t>Did not purchase Mortgage Product (FSV Mortgage Flag)</a:t>
            </a:r>
          </a:p>
          <a:p>
            <a:pPr lvl="1"/>
            <a:r>
              <a:rPr lang="pt-BR" sz="5600" b="1" dirty="0">
                <a:effectLst/>
              </a:rPr>
              <a:t>Cluster 2:</a:t>
            </a:r>
          </a:p>
          <a:p>
            <a:pPr lvl="2"/>
            <a:r>
              <a:rPr lang="pt-BR" sz="4500" b="1" dirty="0">
                <a:effectLst/>
              </a:rPr>
              <a:t>Labeled as “The Big Problem” </a:t>
            </a:r>
          </a:p>
          <a:p>
            <a:pPr lvl="2"/>
            <a:r>
              <a:rPr lang="pt-BR" sz="4500" b="1" dirty="0">
                <a:effectLst/>
              </a:rPr>
              <a:t>Group Highlights</a:t>
            </a:r>
            <a:r>
              <a:rPr lang="pt-BR" sz="4000" b="1" dirty="0">
                <a:effectLst/>
              </a:rPr>
              <a:t>:</a:t>
            </a:r>
          </a:p>
          <a:p>
            <a:pPr lvl="3"/>
            <a:r>
              <a:rPr lang="pt-BR" sz="4000" b="1" dirty="0">
                <a:effectLst/>
              </a:rPr>
              <a:t>Have not purchased any type of product in the last three years</a:t>
            </a:r>
          </a:p>
          <a:p>
            <a:pPr lvl="3"/>
            <a:r>
              <a:rPr lang="pt-BR" sz="4000" b="1" dirty="0">
                <a:effectLst/>
              </a:rPr>
              <a:t>Total Cost for AAA above average</a:t>
            </a:r>
          </a:p>
          <a:p>
            <a:pPr lvl="1"/>
            <a:endParaRPr lang="pt-BR" b="1" dirty="0">
              <a:effectLst/>
            </a:endParaRPr>
          </a:p>
          <a:p>
            <a:pPr marL="450000" lvl="1" indent="0">
              <a:buFont typeface="Wingdings 2" charset="2"/>
              <a:buNone/>
            </a:pPr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D47F6D-969A-4231-91B9-B769FC32B97C}"/>
              </a:ext>
            </a:extLst>
          </p:cNvPr>
          <p:cNvSpPr txBox="1">
            <a:spLocks/>
          </p:cNvSpPr>
          <p:nvPr/>
        </p:nvSpPr>
        <p:spPr>
          <a:xfrm>
            <a:off x="6469032" y="1575954"/>
            <a:ext cx="5085659" cy="5356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200" b="1" dirty="0">
                <a:effectLst/>
              </a:rPr>
              <a:t>Cluster 3:</a:t>
            </a:r>
          </a:p>
          <a:p>
            <a:pPr lvl="2"/>
            <a:r>
              <a:rPr lang="pt-BR" b="1" dirty="0">
                <a:effectLst/>
              </a:rPr>
              <a:t>Labeled as “Stick to the Basics”</a:t>
            </a:r>
          </a:p>
          <a:p>
            <a:pPr lvl="2"/>
            <a:r>
              <a:rPr lang="pt-BR" b="1" dirty="0">
                <a:effectLst/>
              </a:rPr>
              <a:t>Group Highlights:</a:t>
            </a:r>
          </a:p>
          <a:p>
            <a:pPr lvl="3"/>
            <a:r>
              <a:rPr lang="pt-BR" sz="1700" b="1" dirty="0">
                <a:effectLst/>
              </a:rPr>
              <a:t>All Basic Membership</a:t>
            </a:r>
          </a:p>
          <a:p>
            <a:pPr lvl="3"/>
            <a:r>
              <a:rPr lang="pt-BR" sz="1700" b="1" dirty="0">
                <a:effectLst/>
              </a:rPr>
              <a:t>They buy, but also cost</a:t>
            </a:r>
          </a:p>
          <a:p>
            <a:pPr lvl="1"/>
            <a:r>
              <a:rPr lang="pt-BR" sz="2200" b="1" dirty="0">
                <a:effectLst/>
              </a:rPr>
              <a:t>Cluster 4:</a:t>
            </a:r>
          </a:p>
          <a:p>
            <a:pPr lvl="2"/>
            <a:r>
              <a:rPr lang="pt-BR" b="1" dirty="0">
                <a:effectLst/>
              </a:rPr>
              <a:t>Labeled as “The Big Target”</a:t>
            </a:r>
          </a:p>
          <a:p>
            <a:pPr lvl="2"/>
            <a:r>
              <a:rPr lang="pt-BR" b="1" dirty="0">
                <a:effectLst/>
              </a:rPr>
              <a:t>Group Highlights:</a:t>
            </a:r>
          </a:p>
          <a:p>
            <a:pPr lvl="3"/>
            <a:r>
              <a:rPr lang="pt-BR" b="1" dirty="0">
                <a:effectLst/>
              </a:rPr>
              <a:t>98% of Purchase Probability</a:t>
            </a:r>
          </a:p>
          <a:p>
            <a:pPr lvl="3"/>
            <a:r>
              <a:rPr lang="pt-BR" b="1" dirty="0">
                <a:effectLst/>
              </a:rPr>
              <a:t>Open for Email Approach (lower cost associated)</a:t>
            </a:r>
          </a:p>
        </p:txBody>
      </p:sp>
    </p:spTree>
    <p:extLst>
      <p:ext uri="{BB962C8B-B14F-4D97-AF65-F5344CB8AC3E}">
        <p14:creationId xmlns:p14="http://schemas.microsoft.com/office/powerpoint/2010/main" val="81299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11AF9B-D41C-4489-92DF-88AF0FAEC29D}"/>
              </a:ext>
            </a:extLst>
          </p:cNvPr>
          <p:cNvSpPr/>
          <p:nvPr/>
        </p:nvSpPr>
        <p:spPr>
          <a:xfrm>
            <a:off x="6716685" y="1230284"/>
            <a:ext cx="4850132" cy="5486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00966"/>
            <a:ext cx="10353762" cy="1217468"/>
          </a:xfrm>
        </p:spPr>
        <p:txBody>
          <a:bodyPr>
            <a:noAutofit/>
          </a:bodyPr>
          <a:lstStyle/>
          <a:p>
            <a:pPr algn="l"/>
            <a:r>
              <a:rPr lang="pt-BR" sz="4000" b="1" dirty="0"/>
              <a:t>Segment Analysis - “No Home - No Mortgage”</a:t>
            </a:r>
            <a:br>
              <a:rPr lang="pt-BR" sz="4000" b="1" dirty="0"/>
            </a:br>
            <a:br>
              <a:rPr lang="pt-BR" sz="4000" b="1" dirty="0"/>
            </a:br>
            <a:endParaRPr lang="pt-BR" sz="4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17F55-22DA-4D52-B4ED-F1A18644D901}"/>
              </a:ext>
            </a:extLst>
          </p:cNvPr>
          <p:cNvSpPr txBox="1">
            <a:spLocks/>
          </p:cNvSpPr>
          <p:nvPr/>
        </p:nvSpPr>
        <p:spPr>
          <a:xfrm>
            <a:off x="625184" y="1501140"/>
            <a:ext cx="5085659" cy="5356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3100" b="1" dirty="0">
                <a:effectLst/>
              </a:rPr>
              <a:t>Household group main characteristics:</a:t>
            </a:r>
          </a:p>
          <a:p>
            <a:pPr lvl="1"/>
            <a:r>
              <a:rPr lang="pt-BR" sz="2900" b="1" dirty="0">
                <a:effectLst/>
              </a:rPr>
              <a:t>Number of Household within: 725</a:t>
            </a:r>
          </a:p>
          <a:p>
            <a:pPr lvl="1"/>
            <a:r>
              <a:rPr lang="pt-BR" sz="2600" b="1" dirty="0">
                <a:effectLst/>
              </a:rPr>
              <a:t>Below Average on cost (Approximately USD 918.13) [Avg. = USD 991.48]</a:t>
            </a:r>
          </a:p>
          <a:p>
            <a:pPr lvl="1"/>
            <a:r>
              <a:rPr lang="pt-BR" sz="2600" b="1" dirty="0">
                <a:effectLst/>
              </a:rPr>
              <a:t>Average Mean Member Tenure Years (Approximately 369 Years) [Avg. = 362 Years]</a:t>
            </a:r>
          </a:p>
          <a:p>
            <a:pPr lvl="1"/>
            <a:r>
              <a:rPr lang="pt-BR" sz="2600" b="1" dirty="0">
                <a:effectLst/>
              </a:rPr>
              <a:t>They havent purchased any Mortgage Service (FSV Mortgage Flag) </a:t>
            </a:r>
          </a:p>
          <a:p>
            <a:pPr lvl="1"/>
            <a:r>
              <a:rPr lang="pt-BR" sz="2600" b="1" dirty="0">
                <a:effectLst/>
              </a:rPr>
              <a:t>They still purchase other products, but with a low percentage of probability (30 %)</a:t>
            </a:r>
          </a:p>
          <a:p>
            <a:pPr lvl="1"/>
            <a:r>
              <a:rPr lang="pt-BR" sz="2600" b="1" dirty="0">
                <a:effectLst/>
              </a:rPr>
              <a:t>None of them are Home Owners </a:t>
            </a:r>
          </a:p>
          <a:p>
            <a:pPr lvl="1"/>
            <a:r>
              <a:rPr lang="pt-BR" sz="2600" b="1" dirty="0">
                <a:effectLst/>
              </a:rPr>
              <a:t>2% are Renters, however 98% have no record of Home Ownership status</a:t>
            </a:r>
          </a:p>
          <a:p>
            <a:pPr lvl="1"/>
            <a:r>
              <a:rPr lang="pt-BR" sz="2600" b="1" dirty="0">
                <a:effectLst/>
              </a:rPr>
              <a:t>They prefer comunication via e-mail and respond to contacts made by the same</a:t>
            </a:r>
          </a:p>
          <a:p>
            <a:pPr lvl="1"/>
            <a:r>
              <a:rPr lang="pt-BR" sz="2600" b="1" dirty="0">
                <a:effectLst/>
              </a:rPr>
              <a:t>Average users of the Roadside Services (73% of chance for usage)</a:t>
            </a:r>
            <a:endParaRPr lang="pt-BR" sz="2600" dirty="0"/>
          </a:p>
          <a:p>
            <a:endParaRPr lang="pt-BR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62520-8032-480E-926F-B231DFAE2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6"/>
          <a:stretch/>
        </p:blipFill>
        <p:spPr>
          <a:xfrm>
            <a:off x="6940373" y="4018595"/>
            <a:ext cx="4402756" cy="269673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A90A1F-65E2-4C4D-9921-99F10847F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39" t="94824" r="25717" b="1570"/>
          <a:stretch/>
        </p:blipFill>
        <p:spPr>
          <a:xfrm>
            <a:off x="8252289" y="6608617"/>
            <a:ext cx="1778924" cy="10671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AF8CA-652A-4D81-AF01-6B605F41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835" y="1325924"/>
            <a:ext cx="4209833" cy="26967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7AAD9-C69E-490E-A5D0-41B5D0EF6180}"/>
              </a:ext>
            </a:extLst>
          </p:cNvPr>
          <p:cNvCxnSpPr>
            <a:cxnSpLocks/>
          </p:cNvCxnSpPr>
          <p:nvPr/>
        </p:nvCxnSpPr>
        <p:spPr>
          <a:xfrm>
            <a:off x="9676015" y="2653717"/>
            <a:ext cx="355198" cy="5248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1782CE-00BE-4E20-8006-0BB6F0F63671}"/>
              </a:ext>
            </a:extLst>
          </p:cNvPr>
          <p:cNvSpPr txBox="1"/>
          <p:nvPr/>
        </p:nvSpPr>
        <p:spPr>
          <a:xfrm>
            <a:off x="8606480" y="1935627"/>
            <a:ext cx="1354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Product associated with Mortgage</a:t>
            </a:r>
          </a:p>
        </p:txBody>
      </p:sp>
    </p:spTree>
    <p:extLst>
      <p:ext uri="{BB962C8B-B14F-4D97-AF65-F5344CB8AC3E}">
        <p14:creationId xmlns:p14="http://schemas.microsoft.com/office/powerpoint/2010/main" val="313235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11AF9B-D41C-4489-92DF-88AF0FAEC29D}"/>
              </a:ext>
            </a:extLst>
          </p:cNvPr>
          <p:cNvSpPr/>
          <p:nvPr/>
        </p:nvSpPr>
        <p:spPr>
          <a:xfrm>
            <a:off x="6716685" y="1230284"/>
            <a:ext cx="4850132" cy="5486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00966"/>
            <a:ext cx="10353762" cy="1217468"/>
          </a:xfrm>
        </p:spPr>
        <p:txBody>
          <a:bodyPr>
            <a:noAutofit/>
          </a:bodyPr>
          <a:lstStyle/>
          <a:p>
            <a:pPr algn="l"/>
            <a:r>
              <a:rPr lang="pt-BR" sz="4000" b="1" dirty="0"/>
              <a:t>Segment Analysis - “The Big Problem”</a:t>
            </a:r>
            <a:br>
              <a:rPr lang="pt-BR" sz="4000" b="1" dirty="0"/>
            </a:br>
            <a:br>
              <a:rPr lang="pt-BR" sz="4000" b="1" dirty="0"/>
            </a:br>
            <a:endParaRPr lang="pt-BR" sz="4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17F55-22DA-4D52-B4ED-F1A18644D901}"/>
              </a:ext>
            </a:extLst>
          </p:cNvPr>
          <p:cNvSpPr txBox="1">
            <a:spLocks/>
          </p:cNvSpPr>
          <p:nvPr/>
        </p:nvSpPr>
        <p:spPr>
          <a:xfrm>
            <a:off x="625184" y="1501140"/>
            <a:ext cx="5085659" cy="5356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effectLst/>
              </a:rPr>
              <a:t>Household group main characteristics:</a:t>
            </a:r>
          </a:p>
          <a:p>
            <a:pPr lvl="1"/>
            <a:r>
              <a:rPr lang="pt-BR" sz="2200" b="1" dirty="0">
                <a:effectLst/>
              </a:rPr>
              <a:t>Number of Households within: 1653</a:t>
            </a:r>
          </a:p>
          <a:p>
            <a:pPr lvl="1"/>
            <a:r>
              <a:rPr lang="pt-BR" sz="2200" b="1" dirty="0">
                <a:effectLst/>
              </a:rPr>
              <a:t>Above Average on cost (Approximately USD 1004.00) </a:t>
            </a:r>
          </a:p>
          <a:p>
            <a:pPr lvl="1"/>
            <a:r>
              <a:rPr lang="pt-BR" sz="2200" b="1" dirty="0">
                <a:effectLst/>
              </a:rPr>
              <a:t>Average Mean Member Tenure Years (Approximately 360 Years)</a:t>
            </a:r>
          </a:p>
          <a:p>
            <a:pPr lvl="1"/>
            <a:r>
              <a:rPr lang="pt-BR" sz="2200" b="1" dirty="0">
                <a:effectLst/>
              </a:rPr>
              <a:t>They havent purchased any product on the register </a:t>
            </a:r>
          </a:p>
          <a:p>
            <a:pPr lvl="1"/>
            <a:r>
              <a:rPr lang="pt-BR" sz="2200" b="1" dirty="0">
                <a:effectLst/>
              </a:rPr>
              <a:t>70% have their e-mails available and 97% respond AAA e-mails (Reachable Clients)</a:t>
            </a:r>
          </a:p>
          <a:p>
            <a:pPr lvl="1"/>
            <a:r>
              <a:rPr lang="pt-BR" sz="2200" b="1" dirty="0">
                <a:effectLst/>
              </a:rPr>
              <a:t>High Annual Income and Possible Credit (Households with purchasing power)</a:t>
            </a:r>
          </a:p>
          <a:p>
            <a:pPr lvl="1"/>
            <a:r>
              <a:rPr lang="pt-BR" sz="2200" b="1" dirty="0">
                <a:effectLst/>
              </a:rPr>
              <a:t>They prefer comunication via e-mail and respond to contacts made by the same</a:t>
            </a:r>
          </a:p>
          <a:p>
            <a:pPr lvl="1"/>
            <a:r>
              <a:rPr lang="pt-BR" sz="2200" b="1" dirty="0">
                <a:effectLst/>
              </a:rPr>
              <a:t>Average users of the Roadside Services (73% of chance for usage)</a:t>
            </a:r>
          </a:p>
          <a:p>
            <a:pPr lvl="1"/>
            <a:endParaRPr lang="pt-BR" b="1" dirty="0">
              <a:effectLst/>
            </a:endParaRPr>
          </a:p>
          <a:p>
            <a:pPr marL="450000" lvl="1" indent="0">
              <a:buFont typeface="Wingdings 2" charset="2"/>
              <a:buNone/>
            </a:pPr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28FA74-EC58-495A-A515-264C3EFA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70" y="1288556"/>
            <a:ext cx="4259711" cy="2728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375188-C421-49D1-A6D5-DB99B2143F8D}"/>
              </a:ext>
            </a:extLst>
          </p:cNvPr>
          <p:cNvSpPr txBox="1"/>
          <p:nvPr/>
        </p:nvSpPr>
        <p:spPr>
          <a:xfrm>
            <a:off x="8606480" y="1769372"/>
            <a:ext cx="135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No Product</a:t>
            </a:r>
            <a:br>
              <a:rPr lang="pt-BR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Purchased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0B9F9-A679-47BA-AC44-F07188F9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69" y="3973377"/>
            <a:ext cx="4435067" cy="27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11AF9B-D41C-4489-92DF-88AF0FAEC29D}"/>
              </a:ext>
            </a:extLst>
          </p:cNvPr>
          <p:cNvSpPr/>
          <p:nvPr/>
        </p:nvSpPr>
        <p:spPr>
          <a:xfrm>
            <a:off x="6716685" y="1230284"/>
            <a:ext cx="4850132" cy="5486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00966"/>
            <a:ext cx="10353762" cy="1217468"/>
          </a:xfrm>
        </p:spPr>
        <p:txBody>
          <a:bodyPr>
            <a:noAutofit/>
          </a:bodyPr>
          <a:lstStyle/>
          <a:p>
            <a:pPr algn="l"/>
            <a:r>
              <a:rPr lang="pt-BR" sz="4000" b="1" dirty="0"/>
              <a:t>Segment Analysis - “The Big Problem”</a:t>
            </a:r>
            <a:br>
              <a:rPr lang="pt-BR" sz="4000" b="1" dirty="0"/>
            </a:br>
            <a:br>
              <a:rPr lang="pt-BR" sz="4000" b="1" dirty="0"/>
            </a:br>
            <a:endParaRPr lang="pt-BR" sz="4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17F55-22DA-4D52-B4ED-F1A18644D901}"/>
              </a:ext>
            </a:extLst>
          </p:cNvPr>
          <p:cNvSpPr txBox="1">
            <a:spLocks/>
          </p:cNvSpPr>
          <p:nvPr/>
        </p:nvSpPr>
        <p:spPr>
          <a:xfrm>
            <a:off x="625184" y="1501140"/>
            <a:ext cx="5085659" cy="5356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effectLst/>
              </a:rPr>
              <a:t>Household group main characteristics:</a:t>
            </a:r>
          </a:p>
          <a:p>
            <a:pPr lvl="1"/>
            <a:r>
              <a:rPr lang="pt-BR" sz="2200" b="1" dirty="0">
                <a:effectLst/>
              </a:rPr>
              <a:t>Number of Households within: 1653</a:t>
            </a:r>
          </a:p>
          <a:p>
            <a:pPr lvl="1"/>
            <a:r>
              <a:rPr lang="pt-BR" sz="2200" b="1" dirty="0">
                <a:effectLst/>
              </a:rPr>
              <a:t>Above Average on cost (Approximately USD 1004.00) </a:t>
            </a:r>
          </a:p>
          <a:p>
            <a:pPr lvl="1"/>
            <a:r>
              <a:rPr lang="pt-BR" sz="2200" b="1" dirty="0">
                <a:effectLst/>
              </a:rPr>
              <a:t>Average Mean Member Tenure Years (Approximately 360 Years)</a:t>
            </a:r>
          </a:p>
          <a:p>
            <a:pPr lvl="1"/>
            <a:r>
              <a:rPr lang="pt-BR" sz="2200" b="1" dirty="0">
                <a:effectLst/>
              </a:rPr>
              <a:t>They havent purchased any product on the register </a:t>
            </a:r>
          </a:p>
          <a:p>
            <a:pPr lvl="1"/>
            <a:r>
              <a:rPr lang="pt-BR" sz="2200" b="1" dirty="0">
                <a:effectLst/>
              </a:rPr>
              <a:t>70% have their e-mails available and 97% respond AAA e-mails (Reachable Clients)</a:t>
            </a:r>
          </a:p>
          <a:p>
            <a:pPr lvl="1"/>
            <a:r>
              <a:rPr lang="pt-BR" sz="2200" b="1" dirty="0">
                <a:effectLst/>
              </a:rPr>
              <a:t>High Annual Income and Possible Credit (Households with purchasing power)</a:t>
            </a:r>
          </a:p>
          <a:p>
            <a:pPr lvl="1"/>
            <a:r>
              <a:rPr lang="pt-BR" sz="2200" b="1" dirty="0">
                <a:effectLst/>
              </a:rPr>
              <a:t>They prefer comunication via e-mail and respond to contacts made by the same</a:t>
            </a:r>
          </a:p>
          <a:p>
            <a:pPr lvl="1"/>
            <a:r>
              <a:rPr lang="pt-BR" sz="2200" b="1" dirty="0">
                <a:effectLst/>
              </a:rPr>
              <a:t>Average users of the Roadside Services (73% of chance for usage)</a:t>
            </a:r>
          </a:p>
          <a:p>
            <a:pPr lvl="1"/>
            <a:endParaRPr lang="pt-BR" b="1" dirty="0">
              <a:effectLst/>
            </a:endParaRPr>
          </a:p>
          <a:p>
            <a:pPr marL="450000" lvl="1" indent="0">
              <a:buFont typeface="Wingdings 2" charset="2"/>
              <a:buNone/>
            </a:pPr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28FA74-EC58-495A-A515-264C3EFA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70" y="1288556"/>
            <a:ext cx="4259711" cy="2728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375188-C421-49D1-A6D5-DB99B2143F8D}"/>
              </a:ext>
            </a:extLst>
          </p:cNvPr>
          <p:cNvSpPr txBox="1"/>
          <p:nvPr/>
        </p:nvSpPr>
        <p:spPr>
          <a:xfrm>
            <a:off x="8606480" y="1769372"/>
            <a:ext cx="135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No Product</a:t>
            </a:r>
            <a:br>
              <a:rPr lang="pt-BR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Purchased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0B9F9-A679-47BA-AC44-F07188F9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69" y="3973377"/>
            <a:ext cx="4435067" cy="27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3964"/>
            <a:ext cx="10353762" cy="1257300"/>
          </a:xfrm>
        </p:spPr>
        <p:txBody>
          <a:bodyPr/>
          <a:lstStyle/>
          <a:p>
            <a:pPr algn="l"/>
            <a:r>
              <a:rPr lang="pt-BR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7E3E-BCB5-4941-9222-B2D55364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1759"/>
            <a:ext cx="10353762" cy="478155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Background</a:t>
            </a:r>
          </a:p>
          <a:p>
            <a:r>
              <a:rPr lang="pt-BR" dirty="0"/>
              <a:t>Objectives</a:t>
            </a:r>
          </a:p>
          <a:p>
            <a:r>
              <a:rPr lang="pt-BR" dirty="0"/>
              <a:t>Applied Methodology</a:t>
            </a:r>
          </a:p>
          <a:p>
            <a:pPr lvl="1"/>
            <a:r>
              <a:rPr lang="pt-BR" dirty="0"/>
              <a:t>Framework</a:t>
            </a:r>
          </a:p>
          <a:p>
            <a:pPr lvl="1"/>
            <a:r>
              <a:rPr lang="pt-BR" dirty="0"/>
              <a:t>Data Processing</a:t>
            </a:r>
          </a:p>
          <a:p>
            <a:pPr lvl="1"/>
            <a:r>
              <a:rPr lang="pt-BR" dirty="0"/>
              <a:t>Predictions</a:t>
            </a:r>
          </a:p>
          <a:p>
            <a:pPr lvl="1"/>
            <a:r>
              <a:rPr lang="pt-BR" dirty="0"/>
              <a:t>Clustering</a:t>
            </a:r>
          </a:p>
          <a:p>
            <a:r>
              <a:rPr lang="pt-BR" dirty="0"/>
              <a:t>Market Segementation</a:t>
            </a:r>
          </a:p>
          <a:p>
            <a:pPr lvl="1"/>
            <a:r>
              <a:rPr lang="pt-BR" dirty="0"/>
              <a:t>Segment Labels</a:t>
            </a:r>
          </a:p>
          <a:p>
            <a:pPr lvl="1"/>
            <a:r>
              <a:rPr lang="pt-BR" dirty="0"/>
              <a:t>Segment Analysis</a:t>
            </a:r>
          </a:p>
          <a:p>
            <a:r>
              <a:rPr lang="pt-BR" dirty="0"/>
              <a:t>Recomendations</a:t>
            </a:r>
          </a:p>
          <a:p>
            <a:r>
              <a:rPr lang="pt-BR" dirty="0"/>
              <a:t>Sources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07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3092870"/>
            <a:ext cx="4538124" cy="672260"/>
          </a:xfrm>
        </p:spPr>
        <p:txBody>
          <a:bodyPr anchor="b">
            <a:normAutofit fontScale="90000"/>
          </a:bodyPr>
          <a:lstStyle/>
          <a:p>
            <a:r>
              <a:rPr lang="en-US" sz="44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0589"/>
            <a:ext cx="10353762" cy="1257300"/>
          </a:xfrm>
        </p:spPr>
        <p:txBody>
          <a:bodyPr/>
          <a:lstStyle/>
          <a:p>
            <a:pPr algn="l"/>
            <a:r>
              <a:rPr lang="pt-BR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7E3E-BCB5-4941-9222-B2D55364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1759"/>
            <a:ext cx="10353762" cy="4781550"/>
          </a:xfrm>
        </p:spPr>
        <p:txBody>
          <a:bodyPr>
            <a:normAutofit/>
          </a:bodyPr>
          <a:lstStyle/>
          <a:p>
            <a:r>
              <a:rPr lang="pt-BR" b="1" dirty="0">
                <a:effectLst/>
              </a:rPr>
              <a:t>American Automobile Association (AAA) is a North American federation motor clubs:</a:t>
            </a:r>
          </a:p>
          <a:p>
            <a:pPr lvl="1"/>
            <a:r>
              <a:rPr lang="pt-BR" b="1" dirty="0">
                <a:effectLst/>
              </a:rPr>
              <a:t>117 years old </a:t>
            </a:r>
          </a:p>
          <a:p>
            <a:pPr lvl="1"/>
            <a:r>
              <a:rPr lang="pt-BR" b="1" dirty="0">
                <a:effectLst/>
              </a:rPr>
              <a:t>Over 60 millions members</a:t>
            </a:r>
          </a:p>
          <a:p>
            <a:pPr lvl="1"/>
            <a:r>
              <a:rPr lang="pt-BR" b="1" dirty="0">
                <a:effectLst/>
              </a:rPr>
              <a:t>Not-for-Profit Organization</a:t>
            </a:r>
          </a:p>
          <a:p>
            <a:pPr lvl="1"/>
            <a:r>
              <a:rPr lang="pt-BR" b="1" dirty="0">
                <a:effectLst/>
              </a:rPr>
              <a:t>Several types of service (Travel Insurance, Mortgage, Roadside Assistance, etc)</a:t>
            </a:r>
          </a:p>
          <a:p>
            <a:pPr lvl="1"/>
            <a:r>
              <a:rPr lang="pt-BR" b="1" dirty="0">
                <a:effectLst/>
              </a:rPr>
              <a:t>34 motor clubs (Grand areas)</a:t>
            </a:r>
          </a:p>
          <a:p>
            <a:pPr lvl="2"/>
            <a:r>
              <a:rPr lang="pt-BR" b="1" dirty="0">
                <a:effectLst/>
              </a:rPr>
              <a:t>1.100 branch offices</a:t>
            </a:r>
          </a:p>
          <a:p>
            <a:pPr lvl="2"/>
            <a:r>
              <a:rPr lang="pt-BR" b="1" dirty="0">
                <a:effectLst/>
              </a:rPr>
              <a:t>Each club is independent</a:t>
            </a:r>
          </a:p>
          <a:p>
            <a:r>
              <a:rPr lang="pt-BR" b="1" dirty="0">
                <a:effectLst/>
              </a:rPr>
              <a:t>Main club for this presentation: </a:t>
            </a: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AAA-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Northeast</a:t>
            </a:r>
            <a:endParaRPr lang="pt-B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9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3092870"/>
            <a:ext cx="4538124" cy="672260"/>
          </a:xfrm>
        </p:spPr>
        <p:txBody>
          <a:bodyPr anchor="b">
            <a:normAutofit fontScale="90000"/>
          </a:bodyPr>
          <a:lstStyle/>
          <a:p>
            <a:r>
              <a:rPr lang="en-US" sz="44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13263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2153"/>
            <a:ext cx="10353762" cy="1257300"/>
          </a:xfrm>
        </p:spPr>
        <p:txBody>
          <a:bodyPr/>
          <a:lstStyle/>
          <a:p>
            <a:pPr algn="l"/>
            <a:r>
              <a:rPr lang="pt-BR" b="1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7E3E-BCB5-4941-9222-B2D55364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1759"/>
            <a:ext cx="10353762" cy="4781550"/>
          </a:xfrm>
        </p:spPr>
        <p:txBody>
          <a:bodyPr>
            <a:normAutofit/>
          </a:bodyPr>
          <a:lstStyle/>
          <a:p>
            <a:r>
              <a:rPr lang="pt-BR" b="1" dirty="0">
                <a:effectLst/>
              </a:rPr>
              <a:t>Segmentation of AAA members (Household Level):</a:t>
            </a:r>
          </a:p>
          <a:p>
            <a:pPr lvl="1"/>
            <a:r>
              <a:rPr lang="pt-BR" b="1" dirty="0">
                <a:effectLst/>
              </a:rPr>
              <a:t>Types of Households</a:t>
            </a:r>
          </a:p>
          <a:p>
            <a:pPr lvl="1"/>
            <a:r>
              <a:rPr lang="pt-BR" b="1" dirty="0">
                <a:effectLst/>
              </a:rPr>
              <a:t>Target Products</a:t>
            </a:r>
          </a:p>
          <a:p>
            <a:pPr lvl="1"/>
            <a:r>
              <a:rPr lang="pt-BR" b="1" dirty="0">
                <a:effectLst/>
              </a:rPr>
              <a:t>Behavioral Analysis (last 3 years)</a:t>
            </a:r>
          </a:p>
          <a:p>
            <a:pPr lvl="1"/>
            <a:r>
              <a:rPr lang="pt-BR" b="1" dirty="0">
                <a:effectLst/>
              </a:rPr>
              <a:t>Associated Probabilities:</a:t>
            </a:r>
          </a:p>
          <a:p>
            <a:pPr lvl="2"/>
            <a:r>
              <a:rPr lang="pt-BR" b="1" dirty="0">
                <a:effectLst/>
              </a:rPr>
              <a:t>Product Aqcuisition</a:t>
            </a:r>
          </a:p>
          <a:p>
            <a:pPr lvl="2"/>
            <a:r>
              <a:rPr lang="pt-BR" b="1" dirty="0">
                <a:effectLst/>
              </a:rPr>
              <a:t>Usage of provided services</a:t>
            </a:r>
          </a:p>
          <a:p>
            <a:pPr lvl="1"/>
            <a:r>
              <a:rPr lang="pt-BR" b="1" dirty="0">
                <a:effectLst/>
              </a:rPr>
              <a:t>Higher Revenue Household Groups</a:t>
            </a:r>
          </a:p>
          <a:p>
            <a:pPr lvl="1"/>
            <a:r>
              <a:rPr lang="pt-BR" b="1" dirty="0">
                <a:effectLst/>
              </a:rPr>
              <a:t>Associated Household Groups Cost</a:t>
            </a:r>
          </a:p>
          <a:p>
            <a:pPr lvl="1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marL="450000" lvl="1" indent="0">
              <a:buNone/>
            </a:pPr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5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2" y="3092870"/>
            <a:ext cx="4737325" cy="672260"/>
          </a:xfrm>
        </p:spPr>
        <p:txBody>
          <a:bodyPr anchor="b">
            <a:normAutofit fontScale="90000"/>
          </a:bodyPr>
          <a:lstStyle/>
          <a:p>
            <a:r>
              <a:rPr lang="en-US" sz="4400" b="1" dirty="0"/>
              <a:t>Applied Methodology</a:t>
            </a:r>
          </a:p>
        </p:txBody>
      </p:sp>
    </p:spTree>
    <p:extLst>
      <p:ext uri="{BB962C8B-B14F-4D97-AF65-F5344CB8AC3E}">
        <p14:creationId xmlns:p14="http://schemas.microsoft.com/office/powerpoint/2010/main" val="105112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9384"/>
            <a:ext cx="10353762" cy="1257300"/>
          </a:xfrm>
        </p:spPr>
        <p:txBody>
          <a:bodyPr/>
          <a:lstStyle/>
          <a:p>
            <a:pPr algn="l"/>
            <a:r>
              <a:rPr lang="pt-BR" b="1" dirty="0"/>
              <a:t>Framework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31DDFC-F915-496C-9A11-856C29E2AB8D}"/>
              </a:ext>
            </a:extLst>
          </p:cNvPr>
          <p:cNvGrpSpPr/>
          <p:nvPr/>
        </p:nvGrpSpPr>
        <p:grpSpPr>
          <a:xfrm>
            <a:off x="397789" y="2108746"/>
            <a:ext cx="847898" cy="1100246"/>
            <a:chOff x="647788" y="2959634"/>
            <a:chExt cx="847898" cy="1100246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02C98222-33F3-4D19-9527-523B35393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85" y="2959634"/>
              <a:ext cx="789104" cy="7891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A33A76-215B-44AE-9FAD-D1780F7920EF}"/>
                </a:ext>
              </a:extLst>
            </p:cNvPr>
            <p:cNvSpPr txBox="1"/>
            <p:nvPr/>
          </p:nvSpPr>
          <p:spPr>
            <a:xfrm>
              <a:off x="647788" y="3690548"/>
              <a:ext cx="847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09FB68-BA69-4C8D-8E36-6F0208C58351}"/>
              </a:ext>
            </a:extLst>
          </p:cNvPr>
          <p:cNvSpPr/>
          <p:nvPr/>
        </p:nvSpPr>
        <p:spPr>
          <a:xfrm>
            <a:off x="1331949" y="2503006"/>
            <a:ext cx="656706" cy="3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C35C7A-FB14-4BA3-95EE-58D33B177138}"/>
              </a:ext>
            </a:extLst>
          </p:cNvPr>
          <p:cNvSpPr/>
          <p:nvPr/>
        </p:nvSpPr>
        <p:spPr>
          <a:xfrm>
            <a:off x="2098092" y="2311813"/>
            <a:ext cx="1720735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Data-Processing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504E-12F9-4520-AE13-C89F3CE4B09B}"/>
              </a:ext>
            </a:extLst>
          </p:cNvPr>
          <p:cNvSpPr/>
          <p:nvPr/>
        </p:nvSpPr>
        <p:spPr>
          <a:xfrm>
            <a:off x="2382459" y="3158726"/>
            <a:ext cx="1257946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Grouping (by households)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44647-770A-4CD6-B8D8-49FBDEFA12B7}"/>
              </a:ext>
            </a:extLst>
          </p:cNvPr>
          <p:cNvSpPr/>
          <p:nvPr/>
        </p:nvSpPr>
        <p:spPr>
          <a:xfrm>
            <a:off x="2382459" y="3953146"/>
            <a:ext cx="1257946" cy="142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Filtering </a:t>
            </a:r>
            <a:br>
              <a:rPr lang="pt-BR" sz="1500" b="1" dirty="0"/>
            </a:br>
            <a:r>
              <a:rPr lang="pt-BR" sz="1500" b="1" dirty="0"/>
              <a:t>and Sorting (separation by data type and outlier removal)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52F4AD-7302-4405-83D2-58A4C4C25601}"/>
              </a:ext>
            </a:extLst>
          </p:cNvPr>
          <p:cNvSpPr/>
          <p:nvPr/>
        </p:nvSpPr>
        <p:spPr>
          <a:xfrm>
            <a:off x="2382459" y="5465843"/>
            <a:ext cx="1257946" cy="962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Missing Values (prediction or removal)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036B3A2-980A-4448-A2F8-990E0F6D2EE2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098091" y="2664805"/>
            <a:ext cx="284367" cy="846913"/>
          </a:xfrm>
          <a:prstGeom prst="bentConnector3">
            <a:avLst>
              <a:gd name="adj1" fmla="val 1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CA9879B-5FCE-41BD-A06F-ADF77E9A8066}"/>
              </a:ext>
            </a:extLst>
          </p:cNvPr>
          <p:cNvCxnSpPr>
            <a:cxnSpLocks/>
            <a:stCxn id="11" idx="1"/>
            <a:endCxn id="20" idx="1"/>
          </p:cNvCxnSpPr>
          <p:nvPr/>
        </p:nvCxnSpPr>
        <p:spPr>
          <a:xfrm rot="10800000" flipH="1" flipV="1">
            <a:off x="2098091" y="2664806"/>
            <a:ext cx="284367" cy="2000472"/>
          </a:xfrm>
          <a:prstGeom prst="bentConnector3">
            <a:avLst>
              <a:gd name="adj1" fmla="val 1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F8040C-9333-4B31-A1D3-BD9049F95081}"/>
              </a:ext>
            </a:extLst>
          </p:cNvPr>
          <p:cNvCxnSpPr>
            <a:cxnSpLocks/>
            <a:stCxn id="11" idx="1"/>
            <a:endCxn id="21" idx="1"/>
          </p:cNvCxnSpPr>
          <p:nvPr/>
        </p:nvCxnSpPr>
        <p:spPr>
          <a:xfrm rot="10800000" flipH="1" flipV="1">
            <a:off x="2098091" y="2664806"/>
            <a:ext cx="284367" cy="3282334"/>
          </a:xfrm>
          <a:prstGeom prst="bentConnector3">
            <a:avLst>
              <a:gd name="adj1" fmla="val -1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5E2CE26-7B56-4F40-9666-3571571E0807}"/>
              </a:ext>
            </a:extLst>
          </p:cNvPr>
          <p:cNvSpPr/>
          <p:nvPr/>
        </p:nvSpPr>
        <p:spPr>
          <a:xfrm>
            <a:off x="3944056" y="2503006"/>
            <a:ext cx="656706" cy="3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784426-6B2F-48FA-9F15-E7E22186DF60}"/>
              </a:ext>
            </a:extLst>
          </p:cNvPr>
          <p:cNvSpPr/>
          <p:nvPr/>
        </p:nvSpPr>
        <p:spPr>
          <a:xfrm>
            <a:off x="4727996" y="2311813"/>
            <a:ext cx="1720735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Predictions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449FF5-1110-4653-AB37-60F565DED645}"/>
              </a:ext>
            </a:extLst>
          </p:cNvPr>
          <p:cNvSpPr/>
          <p:nvPr/>
        </p:nvSpPr>
        <p:spPr>
          <a:xfrm>
            <a:off x="5012363" y="3977300"/>
            <a:ext cx="1257946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Purchase Product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D442FD-3258-4545-968B-FFDD9C6DDD10}"/>
              </a:ext>
            </a:extLst>
          </p:cNvPr>
          <p:cNvSpPr/>
          <p:nvPr/>
        </p:nvSpPr>
        <p:spPr>
          <a:xfrm>
            <a:off x="5012363" y="4759857"/>
            <a:ext cx="1257946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Roadside </a:t>
            </a:r>
            <a:br>
              <a:rPr lang="pt-BR" sz="1500" b="1" dirty="0"/>
            </a:br>
            <a:r>
              <a:rPr lang="pt-BR" sz="1500" b="1" dirty="0"/>
              <a:t>Services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53EB0C-58A1-4396-BE6F-2A1844363547}"/>
              </a:ext>
            </a:extLst>
          </p:cNvPr>
          <p:cNvSpPr/>
          <p:nvPr/>
        </p:nvSpPr>
        <p:spPr>
          <a:xfrm>
            <a:off x="5012363" y="5542414"/>
            <a:ext cx="1257946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Other </a:t>
            </a:r>
            <a:br>
              <a:rPr lang="pt-BR" sz="1500" b="1" dirty="0"/>
            </a:br>
            <a:r>
              <a:rPr lang="pt-BR" sz="1500" b="1" dirty="0"/>
              <a:t>New Variables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DD7EF91-052F-4F59-876C-B70F7751CE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11056" y="2664805"/>
            <a:ext cx="284367" cy="1665487"/>
          </a:xfrm>
          <a:prstGeom prst="bentConnector3">
            <a:avLst>
              <a:gd name="adj1" fmla="val 1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14FAE7A-2F88-4A25-ACDE-C7AA6E5B265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11056" y="2664806"/>
            <a:ext cx="284367" cy="2448044"/>
          </a:xfrm>
          <a:prstGeom prst="bentConnector3">
            <a:avLst>
              <a:gd name="adj1" fmla="val 1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95CB681-8387-413D-A66C-F5A60764DA7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11056" y="2664805"/>
            <a:ext cx="284367" cy="3230601"/>
          </a:xfrm>
          <a:prstGeom prst="bentConnector3">
            <a:avLst>
              <a:gd name="adj1" fmla="val 1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9986B3C-60FC-4B32-AC64-763B1822A1B1}"/>
              </a:ext>
            </a:extLst>
          </p:cNvPr>
          <p:cNvSpPr/>
          <p:nvPr/>
        </p:nvSpPr>
        <p:spPr>
          <a:xfrm>
            <a:off x="6575965" y="2503006"/>
            <a:ext cx="656706" cy="3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8162D9-4DE7-45BC-B335-8A8E19D1F7B3}"/>
              </a:ext>
            </a:extLst>
          </p:cNvPr>
          <p:cNvSpPr/>
          <p:nvPr/>
        </p:nvSpPr>
        <p:spPr>
          <a:xfrm>
            <a:off x="7365557" y="2311813"/>
            <a:ext cx="1720735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Clustering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66FA9F-CAC2-4A5E-B8B7-2EE8770EF47B}"/>
              </a:ext>
            </a:extLst>
          </p:cNvPr>
          <p:cNvSpPr/>
          <p:nvPr/>
        </p:nvSpPr>
        <p:spPr>
          <a:xfrm>
            <a:off x="7649924" y="3158726"/>
            <a:ext cx="1257946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Variable Influence</a:t>
            </a:r>
            <a:br>
              <a:rPr lang="pt-BR" sz="1500" b="1" dirty="0"/>
            </a:br>
            <a:r>
              <a:rPr lang="pt-BR" sz="1500" b="1" dirty="0"/>
              <a:t>Evaluation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DE64DB-B1FA-4A36-B0B1-8EEC4AEBD5F1}"/>
              </a:ext>
            </a:extLst>
          </p:cNvPr>
          <p:cNvSpPr/>
          <p:nvPr/>
        </p:nvSpPr>
        <p:spPr>
          <a:xfrm>
            <a:off x="7649924" y="4091846"/>
            <a:ext cx="1257946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Optimum</a:t>
            </a:r>
            <a:br>
              <a:rPr lang="pt-BR" sz="1500" b="1" dirty="0"/>
            </a:br>
            <a:r>
              <a:rPr lang="pt-BR" sz="1500" b="1" dirty="0"/>
              <a:t>Group</a:t>
            </a:r>
            <a:br>
              <a:rPr lang="pt-BR" sz="1500" b="1" dirty="0"/>
            </a:br>
            <a:r>
              <a:rPr lang="pt-BR" sz="1500" b="1" dirty="0"/>
              <a:t>Number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AC87775-867E-42C2-899D-21173B03648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352856" y="2664805"/>
            <a:ext cx="284367" cy="846913"/>
          </a:xfrm>
          <a:prstGeom prst="bentConnector3">
            <a:avLst>
              <a:gd name="adj1" fmla="val 7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E67B08F-3E1F-466A-929E-8191D85BF26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352856" y="2664805"/>
            <a:ext cx="284367" cy="1780033"/>
          </a:xfrm>
          <a:prstGeom prst="bentConnector3">
            <a:avLst>
              <a:gd name="adj1" fmla="val 7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A48651-0D58-4EE5-A8A3-D9925C34A2AF}"/>
              </a:ext>
            </a:extLst>
          </p:cNvPr>
          <p:cNvSpPr/>
          <p:nvPr/>
        </p:nvSpPr>
        <p:spPr>
          <a:xfrm>
            <a:off x="5012363" y="3158726"/>
            <a:ext cx="1257946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Variable Ranking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B19D1CC-B1D6-4AA7-9849-49F405D991E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11056" y="2664805"/>
            <a:ext cx="284367" cy="846913"/>
          </a:xfrm>
          <a:prstGeom prst="bentConnector3">
            <a:avLst>
              <a:gd name="adj1" fmla="val 13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C254D218-19C0-40D9-826F-0BD3D0778ACA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8907870" y="3511719"/>
            <a:ext cx="12700" cy="933120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D975AC81-3C7B-4FCC-8EB1-879E1872E7D1}"/>
              </a:ext>
            </a:extLst>
          </p:cNvPr>
          <p:cNvCxnSpPr>
            <a:cxnSpLocks/>
            <a:stCxn id="50" idx="1"/>
            <a:endCxn id="49" idx="1"/>
          </p:cNvCxnSpPr>
          <p:nvPr/>
        </p:nvCxnSpPr>
        <p:spPr>
          <a:xfrm rot="10800000">
            <a:off x="7649924" y="3511719"/>
            <a:ext cx="12700" cy="933120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96F22289-078F-4ECB-95CC-DDC7C65367AB}"/>
              </a:ext>
            </a:extLst>
          </p:cNvPr>
          <p:cNvSpPr/>
          <p:nvPr/>
        </p:nvSpPr>
        <p:spPr>
          <a:xfrm>
            <a:off x="9219178" y="2503006"/>
            <a:ext cx="656706" cy="3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892BBC-77AA-4BEE-80A1-E5820C60DBD1}"/>
              </a:ext>
            </a:extLst>
          </p:cNvPr>
          <p:cNvSpPr/>
          <p:nvPr/>
        </p:nvSpPr>
        <p:spPr>
          <a:xfrm>
            <a:off x="10003116" y="2311813"/>
            <a:ext cx="1720735" cy="70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322200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91B-A7B4-410B-AEE9-110407D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9550"/>
            <a:ext cx="10353762" cy="1257300"/>
          </a:xfrm>
        </p:spPr>
        <p:txBody>
          <a:bodyPr/>
          <a:lstStyle/>
          <a:p>
            <a:pPr algn="l"/>
            <a:r>
              <a:rPr lang="pt-BR" b="1" dirty="0"/>
              <a:t>Data-Processing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77BB148-E588-48C3-8A97-91E0E7C0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334886"/>
            <a:ext cx="2951623" cy="478155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effectLst/>
              </a:rPr>
              <a:t>Grouping data by Household:</a:t>
            </a:r>
          </a:p>
          <a:p>
            <a:pPr lvl="1"/>
            <a:r>
              <a:rPr lang="pt-BR" b="1" dirty="0">
                <a:effectLst/>
              </a:rPr>
              <a:t>Spreadsheet originally sorted by Individual Members</a:t>
            </a:r>
          </a:p>
          <a:p>
            <a:r>
              <a:rPr lang="pt-BR" b="1" dirty="0">
                <a:effectLst/>
              </a:rPr>
              <a:t>Filtering and Sorting:</a:t>
            </a:r>
          </a:p>
          <a:p>
            <a:pPr lvl="1"/>
            <a:r>
              <a:rPr lang="pt-BR" b="1" dirty="0">
                <a:effectLst/>
              </a:rPr>
              <a:t>Outliers Removal</a:t>
            </a:r>
          </a:p>
          <a:p>
            <a:pPr lvl="1"/>
            <a:r>
              <a:rPr lang="pt-BR" b="1" dirty="0">
                <a:effectLst/>
              </a:rPr>
              <a:t>Separation per Data Type </a:t>
            </a:r>
          </a:p>
          <a:p>
            <a:r>
              <a:rPr lang="pt-BR" b="1" dirty="0">
                <a:effectLst/>
              </a:rPr>
              <a:t>Missing Values:</a:t>
            </a:r>
          </a:p>
          <a:p>
            <a:pPr lvl="1"/>
            <a:r>
              <a:rPr lang="pt-BR" b="1" dirty="0">
                <a:effectLst/>
              </a:rPr>
              <a:t>Prediction (when possible)</a:t>
            </a:r>
          </a:p>
          <a:p>
            <a:pPr lvl="1"/>
            <a:r>
              <a:rPr lang="pt-BR" b="1" dirty="0">
                <a:effectLst/>
              </a:rPr>
              <a:t>Removal </a:t>
            </a:r>
          </a:p>
          <a:p>
            <a:pPr lvl="1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marL="450000" lvl="1" indent="0">
              <a:buNone/>
            </a:pPr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b="1" dirty="0">
              <a:effectLst/>
            </a:endParaRPr>
          </a:p>
          <a:p>
            <a:pPr lvl="2"/>
            <a:endParaRPr lang="pt-BR" b="1" dirty="0">
              <a:effectLst/>
            </a:endParaRP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C46A2-038D-4648-81E3-500FB89A5FD9}"/>
              </a:ext>
            </a:extLst>
          </p:cNvPr>
          <p:cNvSpPr/>
          <p:nvPr/>
        </p:nvSpPr>
        <p:spPr>
          <a:xfrm>
            <a:off x="6434051" y="0"/>
            <a:ext cx="575794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5F0B93-CED7-43BC-95CB-97FA8327F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4" t="7471" r="9235" b="5956"/>
          <a:stretch/>
        </p:blipFill>
        <p:spPr>
          <a:xfrm>
            <a:off x="7211295" y="3892786"/>
            <a:ext cx="4492433" cy="290208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C4120E-C619-4113-A0C8-6F0E6ABA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00" y="148931"/>
            <a:ext cx="5006624" cy="36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34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{79E72856-64C3-49D3-A795-D2979EB18B26}tf55705232</Template>
  <TotalTime>0</TotalTime>
  <Words>1016</Words>
  <Application>Microsoft Office PowerPoint</Application>
  <PresentationFormat>Widescreen</PresentationFormat>
  <Paragraphs>259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Goudy Old Style</vt:lpstr>
      <vt:lpstr>Wingdings 2</vt:lpstr>
      <vt:lpstr>SlateVTI</vt:lpstr>
      <vt:lpstr>Capstone Project - AAA Northeast Member Analysis</vt:lpstr>
      <vt:lpstr>Agenda</vt:lpstr>
      <vt:lpstr>Background</vt:lpstr>
      <vt:lpstr>Background</vt:lpstr>
      <vt:lpstr>Objectives</vt:lpstr>
      <vt:lpstr>Project Objectives</vt:lpstr>
      <vt:lpstr>Applied Methodology</vt:lpstr>
      <vt:lpstr>Framework</vt:lpstr>
      <vt:lpstr>Data-Processing</vt:lpstr>
      <vt:lpstr>Predictions </vt:lpstr>
      <vt:lpstr>Predictions - Purchase Product Probability</vt:lpstr>
      <vt:lpstr>Predictions – Roadside Service Usage Probability</vt:lpstr>
      <vt:lpstr>Clustering </vt:lpstr>
      <vt:lpstr>Market Segmentation</vt:lpstr>
      <vt:lpstr>Segment Labels </vt:lpstr>
      <vt:lpstr>Segment Analysis - “No Home - No Mortgage”  </vt:lpstr>
      <vt:lpstr>Segment Analysis - “The Big Problem”  </vt:lpstr>
      <vt:lpstr>Segment Analysis - “The Big Problem”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2020-06-10T11:46:23Z</dcterms:created>
  <dcterms:modified xsi:type="dcterms:W3CDTF">2020-06-11T02:13:10Z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