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58" r:id="rId4"/>
    <p:sldId id="259" r:id="rId5"/>
    <p:sldId id="260" r:id="rId6"/>
    <p:sldId id="270" r:id="rId7"/>
    <p:sldId id="273" r:id="rId8"/>
    <p:sldId id="271" r:id="rId9"/>
    <p:sldId id="272" r:id="rId10"/>
    <p:sldId id="274" r:id="rId11"/>
    <p:sldId id="275" r:id="rId12"/>
    <p:sldId id="261" r:id="rId13"/>
    <p:sldId id="262" r:id="rId14"/>
    <p:sldId id="276" r:id="rId15"/>
    <p:sldId id="268" r:id="rId16"/>
    <p:sldId id="269" r:id="rId17"/>
    <p:sldId id="278" r:id="rId18"/>
    <p:sldId id="280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74202-9545-49C4-A5B4-E382E315EA53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16E39-ECAD-4474-B1F9-B013BDFF9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EF8F-C35B-49C1-AA17-6D930BAA83C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CEE0-579D-47C8-A5FA-F14F1C03C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 Regression II</a:t>
            </a:r>
          </a:p>
          <a:p>
            <a:r>
              <a:rPr lang="en-US" dirty="0" smtClean="0"/>
              <a:t>January </a:t>
            </a:r>
            <a:r>
              <a:rPr lang="en-US" dirty="0" smtClean="0"/>
              <a:t>29, </a:t>
            </a:r>
            <a:r>
              <a:rPr lang="en-US" dirty="0" smtClean="0"/>
              <a:t>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transforming x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12062"/>
          <a:stretch>
            <a:fillRect/>
          </a:stretch>
        </p:blipFill>
        <p:spPr bwMode="auto">
          <a:xfrm>
            <a:off x="776651" y="1295400"/>
            <a:ext cx="75906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plot after transformation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t="12062"/>
          <a:stretch>
            <a:fillRect/>
          </a:stretch>
        </p:blipFill>
        <p:spPr bwMode="auto">
          <a:xfrm>
            <a:off x="791341" y="1316930"/>
            <a:ext cx="7561318" cy="554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</a:t>
            </a:r>
            <a:r>
              <a:rPr lang="en-US" dirty="0"/>
              <a:t>in y is the same for all values of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Look at that plot of residuals again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/>
              <a:t>is normally distributed for any value of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Shapiro–</a:t>
            </a:r>
            <a:r>
              <a:rPr lang="en-US" dirty="0" err="1" smtClean="0"/>
              <a:t>Wilks</a:t>
            </a:r>
            <a:r>
              <a:rPr lang="en-US" dirty="0" smtClean="0"/>
              <a:t> test </a:t>
            </a:r>
            <a:r>
              <a:rPr lang="en-US" dirty="0"/>
              <a:t>on </a:t>
            </a:r>
            <a:r>
              <a:rPr lang="en-US" dirty="0" smtClean="0"/>
              <a:t>residuals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residuals "bounce randomly" around the 0 </a:t>
            </a:r>
            <a:r>
              <a:rPr lang="en-US" dirty="0" smtClean="0"/>
              <a:t>line </a:t>
            </a:r>
            <a:endParaRPr lang="en-US" dirty="0" smtClean="0"/>
          </a:p>
          <a:p>
            <a:pPr lvl="1"/>
            <a:r>
              <a:rPr lang="en-US" dirty="0" smtClean="0"/>
              <a:t>Assumption that </a:t>
            </a:r>
            <a:r>
              <a:rPr lang="en-US" dirty="0" smtClean="0"/>
              <a:t>the relationship is linear is </a:t>
            </a:r>
            <a:r>
              <a:rPr lang="en-US" dirty="0" smtClean="0"/>
              <a:t>reasonable</a:t>
            </a:r>
            <a:endParaRPr lang="en-US" dirty="0" smtClean="0"/>
          </a:p>
          <a:p>
            <a:r>
              <a:rPr lang="en-US" dirty="0" smtClean="0"/>
              <a:t>The residuals roughly form a "horizontal band" around the 0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Variances </a:t>
            </a:r>
            <a:r>
              <a:rPr lang="en-US" dirty="0" smtClean="0"/>
              <a:t>of the error terms are </a:t>
            </a:r>
            <a:r>
              <a:rPr lang="en-US" dirty="0" smtClean="0"/>
              <a:t>equal</a:t>
            </a:r>
            <a:endParaRPr lang="en-US" dirty="0" smtClean="0"/>
          </a:p>
          <a:p>
            <a:r>
              <a:rPr lang="en-US" dirty="0" smtClean="0"/>
              <a:t>No one residual </a:t>
            </a:r>
            <a:r>
              <a:rPr lang="en-US" dirty="0" smtClean="0"/>
              <a:t>stands out </a:t>
            </a:r>
            <a:r>
              <a:rPr lang="en-US" dirty="0" smtClean="0"/>
              <a:t>from the basic random pattern of </a:t>
            </a:r>
            <a:r>
              <a:rPr lang="en-US" dirty="0" smtClean="0"/>
              <a:t>residuals</a:t>
            </a:r>
          </a:p>
          <a:p>
            <a:pPr lvl="1"/>
            <a:r>
              <a:rPr lang="en-US" dirty="0" smtClean="0"/>
              <a:t>No outliers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these assumptions can be considered at once using plot() function where you plot the model!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Regression Topics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Independent variable- numeric</a:t>
            </a:r>
          </a:p>
          <a:p>
            <a:r>
              <a:rPr lang="en-US" dirty="0" smtClean="0"/>
              <a:t>Dependent variable- categorical with 2 values</a:t>
            </a:r>
          </a:p>
          <a:p>
            <a:endParaRPr lang="en-US" dirty="0" smtClean="0"/>
          </a:p>
          <a:p>
            <a:r>
              <a:rPr lang="en-US" dirty="0" smtClean="0"/>
              <a:t>Is the </a:t>
            </a:r>
            <a:r>
              <a:rPr lang="en-US" dirty="0" smtClean="0"/>
              <a:t>probability of getting a particular value of the </a:t>
            </a:r>
            <a:r>
              <a:rPr lang="en-US" dirty="0" smtClean="0"/>
              <a:t>categorical variable associated </a:t>
            </a:r>
            <a:r>
              <a:rPr lang="en-US" dirty="0" smtClean="0"/>
              <a:t>with the measurement </a:t>
            </a:r>
            <a:r>
              <a:rPr lang="en-US" dirty="0" smtClean="0"/>
              <a:t>variable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Can we </a:t>
            </a:r>
            <a:r>
              <a:rPr lang="en-US" dirty="0" smtClean="0"/>
              <a:t>predict the probability of getting a particular value of the nominal variable, given the measurement </a:t>
            </a:r>
            <a:r>
              <a:rPr lang="en-US" dirty="0" smtClean="0"/>
              <a:t>variable?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responsible for the code to run the model and look at the summary</a:t>
            </a:r>
          </a:p>
          <a:p>
            <a:endParaRPr lang="en-US" dirty="0" smtClean="0"/>
          </a:p>
          <a:p>
            <a:r>
              <a:rPr lang="en-US" dirty="0" smtClean="0"/>
              <a:t>You ARE NOT responsible for the code that generates the predicted probabilities or the plot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Measuring plant lab and microbiology lab this afternoon</a:t>
            </a:r>
          </a:p>
          <a:p>
            <a:endParaRPr lang="en-US" dirty="0" smtClean="0"/>
          </a:p>
          <a:p>
            <a:r>
              <a:rPr lang="en-US" dirty="0" smtClean="0"/>
              <a:t>Assignment 9 (last assignment!) due Wednesday 1/31/18</a:t>
            </a:r>
          </a:p>
          <a:p>
            <a:endParaRPr lang="en-US" dirty="0" smtClean="0"/>
          </a:p>
          <a:p>
            <a:r>
              <a:rPr lang="en-US" dirty="0" smtClean="0"/>
              <a:t>Final will be posted tomorrow 1/30/18</a:t>
            </a:r>
          </a:p>
          <a:p>
            <a:endParaRPr lang="en-US" dirty="0" smtClean="0"/>
          </a:p>
          <a:p>
            <a:r>
              <a:rPr lang="en-US" dirty="0" smtClean="0"/>
              <a:t>Wednesday’s class will be half lecture, half independent work/time for 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8 due </a:t>
            </a:r>
            <a:r>
              <a:rPr lang="en-US" dirty="0" smtClean="0"/>
              <a:t>today</a:t>
            </a:r>
          </a:p>
          <a:p>
            <a:endParaRPr lang="en-US" dirty="0" smtClean="0"/>
          </a:p>
          <a:p>
            <a:r>
              <a:rPr lang="en-US" dirty="0" smtClean="0"/>
              <a:t>Assumptions of linear regression</a:t>
            </a:r>
          </a:p>
          <a:p>
            <a:endParaRPr lang="en-US" dirty="0" smtClean="0"/>
          </a:p>
          <a:p>
            <a:r>
              <a:rPr lang="en-US" dirty="0" smtClean="0"/>
              <a:t>Advanced regression topics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 </a:t>
            </a:r>
            <a:r>
              <a:rPr lang="en-US" dirty="0"/>
              <a:t>is a fixed </a:t>
            </a:r>
            <a:r>
              <a:rPr lang="en-US" dirty="0" smtClean="0"/>
              <a:t>factor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x and y is best fit by a straight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ariation </a:t>
            </a:r>
            <a:r>
              <a:rPr lang="en-US" dirty="0"/>
              <a:t>in y is the same for all values of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 smtClean="0"/>
              <a:t>y </a:t>
            </a:r>
            <a:r>
              <a:rPr lang="en-US" dirty="0"/>
              <a:t>is normally distributed for any value of 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/>
              <a:t>is a fixed </a:t>
            </a:r>
            <a:r>
              <a:rPr lang="en-US" dirty="0" smtClean="0"/>
              <a:t>factor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came from an experiment where </a:t>
            </a:r>
            <a:r>
              <a:rPr lang="en-US" dirty="0" smtClean="0"/>
              <a:t>we fixed </a:t>
            </a:r>
            <a:r>
              <a:rPr lang="en-US" dirty="0"/>
              <a:t>x and didn’t change anything else, we are making </a:t>
            </a:r>
            <a:r>
              <a:rPr lang="en-US" dirty="0" smtClean="0"/>
              <a:t>the statement </a:t>
            </a:r>
            <a:r>
              <a:rPr lang="en-US" dirty="0"/>
              <a:t>that changes in x </a:t>
            </a:r>
            <a:r>
              <a:rPr lang="en-US" dirty="0" smtClean="0"/>
              <a:t>cause changes </a:t>
            </a:r>
            <a:r>
              <a:rPr lang="en-US" dirty="0"/>
              <a:t>in </a:t>
            </a:r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x and y is best fit by a straight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Plot x </a:t>
            </a:r>
            <a:r>
              <a:rPr lang="en-US" dirty="0"/>
              <a:t>versus </a:t>
            </a:r>
            <a:r>
              <a:rPr lang="en-US" dirty="0" smtClean="0"/>
              <a:t>y</a:t>
            </a:r>
            <a:endParaRPr lang="en-US" dirty="0"/>
          </a:p>
          <a:p>
            <a:pPr lvl="1"/>
            <a:r>
              <a:rPr lang="en-US" dirty="0" smtClean="0"/>
              <a:t>Plot </a:t>
            </a:r>
            <a:r>
              <a:rPr lang="en-US" dirty="0" smtClean="0"/>
              <a:t>fitted values </a:t>
            </a:r>
            <a:r>
              <a:rPr lang="en-US" dirty="0"/>
              <a:t>versus </a:t>
            </a:r>
            <a:r>
              <a:rPr lang="en-US" dirty="0" smtClean="0"/>
              <a:t>residuals (should </a:t>
            </a:r>
            <a:r>
              <a:rPr lang="en-US" dirty="0"/>
              <a:t>be random, no </a:t>
            </a:r>
            <a:r>
              <a:rPr lang="en-US" dirty="0" smtClean="0"/>
              <a:t>pattern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Try transforming x values</a:t>
            </a:r>
            <a:endParaRPr lang="en-US" dirty="0"/>
          </a:p>
          <a:p>
            <a:r>
              <a:rPr lang="en-US" dirty="0" smtClean="0"/>
              <a:t>Fit a </a:t>
            </a:r>
            <a:r>
              <a:rPr lang="en-US" dirty="0"/>
              <a:t>function with a </a:t>
            </a:r>
            <a:r>
              <a:rPr lang="en-US" dirty="0" smtClean="0"/>
              <a:t>different shape (beyond the scope of this course)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3469"/>
          <a:stretch>
            <a:fillRect/>
          </a:stretch>
        </p:blipFill>
        <p:spPr bwMode="auto">
          <a:xfrm>
            <a:off x="1275220" y="1371600"/>
            <a:ext cx="659356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residual plot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3469"/>
          <a:stretch>
            <a:fillRect/>
          </a:stretch>
        </p:blipFill>
        <p:spPr bwMode="auto">
          <a:xfrm>
            <a:off x="1233011" y="1432964"/>
            <a:ext cx="6677978" cy="48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t="13711"/>
          <a:stretch>
            <a:fillRect/>
          </a:stretch>
        </p:blipFill>
        <p:spPr bwMode="auto">
          <a:xfrm>
            <a:off x="723901" y="1295400"/>
            <a:ext cx="7696199" cy="55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</a:t>
            </a:r>
            <a:r>
              <a:rPr lang="en-US" dirty="0" smtClean="0"/>
              <a:t>r</a:t>
            </a:r>
            <a:r>
              <a:rPr lang="en-US" dirty="0" smtClean="0"/>
              <a:t>esidual plot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2062"/>
          <a:stretch>
            <a:fillRect/>
          </a:stretch>
        </p:blipFill>
        <p:spPr bwMode="auto">
          <a:xfrm>
            <a:off x="800101" y="1329769"/>
            <a:ext cx="7543799" cy="55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396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Bio211 Biostatistics and Experimental Design  Winter Term 2018 </vt:lpstr>
      <vt:lpstr>Outline for today</vt:lpstr>
      <vt:lpstr>Assumptions of Linear Regression</vt:lpstr>
      <vt:lpstr>Assumptions</vt:lpstr>
      <vt:lpstr>Assumptions</vt:lpstr>
      <vt:lpstr>Linear Example</vt:lpstr>
      <vt:lpstr>Linear residual plot</vt:lpstr>
      <vt:lpstr>Nonlinear Example</vt:lpstr>
      <vt:lpstr>Nonlinear residual plot</vt:lpstr>
      <vt:lpstr>After transforming x</vt:lpstr>
      <vt:lpstr>Residual plot after transformation</vt:lpstr>
      <vt:lpstr>Assumptions</vt:lpstr>
      <vt:lpstr>Assumptions</vt:lpstr>
      <vt:lpstr>Residuals plot</vt:lpstr>
      <vt:lpstr>Assumptions</vt:lpstr>
      <vt:lpstr>Advanced Regression Topics</vt:lpstr>
      <vt:lpstr>Logistic Regression</vt:lpstr>
      <vt:lpstr>Example in R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 </dc:title>
  <dc:creator>Melanie</dc:creator>
  <cp:lastModifiedBy>Melanie</cp:lastModifiedBy>
  <cp:revision>42</cp:revision>
  <dcterms:created xsi:type="dcterms:W3CDTF">2018-01-11T18:46:39Z</dcterms:created>
  <dcterms:modified xsi:type="dcterms:W3CDTF">2018-01-26T18:29:05Z</dcterms:modified>
</cp:coreProperties>
</file>