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264" r:id="rId4"/>
    <p:sldId id="268" r:id="rId5"/>
    <p:sldId id="260" r:id="rId6"/>
    <p:sldId id="265" r:id="rId7"/>
    <p:sldId id="266" r:id="rId8"/>
    <p:sldId id="261" r:id="rId9"/>
    <p:sldId id="262" r:id="rId10"/>
    <p:sldId id="263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BC146-BF6D-4BD8-9694-EC6574D40E1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A498D-F2D2-4F51-B8B0-E554E52D1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http://www.r-tutor.com/elementary-statistics/non-parametric-methods/mann-whitney-wilcoxon-test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A498D-F2D2-4F51-B8B0-E554E52D16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Rank: measurement value gets substitute for a rank</a:t>
            </a:r>
            <a:r>
              <a:rPr lang="en-US" baseline="0" dirty="0" smtClean="0"/>
              <a:t> value, smallest value=1, then next smallest=2,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A498D-F2D2-4F51-B8B0-E554E52D16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5DC0-CC9E-4DDF-808F-CF615F7478A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140-43C4-43C7-A52D-9B206207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5DC0-CC9E-4DDF-808F-CF615F7478A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140-43C4-43C7-A52D-9B206207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5DC0-CC9E-4DDF-808F-CF615F7478A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140-43C4-43C7-A52D-9B206207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5DC0-CC9E-4DDF-808F-CF615F7478A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140-43C4-43C7-A52D-9B206207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5DC0-CC9E-4DDF-808F-CF615F7478A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140-43C4-43C7-A52D-9B206207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5DC0-CC9E-4DDF-808F-CF615F7478A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140-43C4-43C7-A52D-9B206207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5DC0-CC9E-4DDF-808F-CF615F7478A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140-43C4-43C7-A52D-9B206207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5DC0-CC9E-4DDF-808F-CF615F7478A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140-43C4-43C7-A52D-9B206207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5DC0-CC9E-4DDF-808F-CF615F7478A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140-43C4-43C7-A52D-9B206207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5DC0-CC9E-4DDF-808F-CF615F7478A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140-43C4-43C7-A52D-9B206207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5DC0-CC9E-4DDF-808F-CF615F7478A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140-43C4-43C7-A52D-9B206207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5DC0-CC9E-4DDF-808F-CF615F7478A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3140-43C4-43C7-A52D-9B2062076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Bio211 Biostatistics and Experimental 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Winter </a:t>
            </a:r>
            <a:r>
              <a:rPr lang="en-US" dirty="0"/>
              <a:t>Term 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7 Non-parametric tests of difference</a:t>
            </a:r>
          </a:p>
          <a:p>
            <a:r>
              <a:rPr lang="en-US" dirty="0" smtClean="0"/>
              <a:t>January 24, 2018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Kruskal</a:t>
            </a:r>
            <a:r>
              <a:rPr lang="en-US" dirty="0" smtClean="0"/>
              <a:t>-Wallis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when you want to use one-way ANOVA and your data are dramatically non-normal</a:t>
            </a:r>
          </a:p>
          <a:p>
            <a:r>
              <a:rPr lang="en-US" dirty="0" smtClean="0"/>
              <a:t>One categorical variable (with more than 2 categories) and one measurement variable 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mean </a:t>
            </a:r>
            <a:r>
              <a:rPr lang="en-US" dirty="0"/>
              <a:t>ranks of the groups are the </a:t>
            </a:r>
            <a:r>
              <a:rPr lang="en-US" dirty="0" smtClean="0"/>
              <a:t>same</a:t>
            </a:r>
          </a:p>
          <a:p>
            <a:r>
              <a:rPr lang="en-US" dirty="0" smtClean="0"/>
              <a:t>Note that it is not that the means of the groups are the same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Assignment 7 due Friday 1/26/18</a:t>
            </a:r>
          </a:p>
          <a:p>
            <a:endParaRPr lang="en-US" dirty="0" smtClean="0"/>
          </a:p>
          <a:p>
            <a:r>
              <a:rPr lang="en-US" dirty="0" smtClean="0"/>
              <a:t>Setup microbiology lab this afternoon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Categorical vs. discrete numeric variables!</a:t>
            </a:r>
          </a:p>
          <a:p>
            <a:pPr lvl="1"/>
            <a:r>
              <a:rPr lang="en-US" dirty="0" smtClean="0"/>
              <a:t>ANOVA uses which kind of data?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Paired vs. unpaired t-tests!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assumption of normal distribution</a:t>
            </a:r>
          </a:p>
          <a:p>
            <a:r>
              <a:rPr lang="en-US" dirty="0" smtClean="0"/>
              <a:t>Data is ranked and tested</a:t>
            </a:r>
          </a:p>
          <a:p>
            <a:r>
              <a:rPr lang="en-US" dirty="0" smtClean="0"/>
              <a:t>Not as much information -&gt; not as much power</a:t>
            </a:r>
          </a:p>
          <a:p>
            <a:endParaRPr lang="en-US" dirty="0"/>
          </a:p>
          <a:p>
            <a:r>
              <a:rPr lang="en-US" dirty="0" smtClean="0"/>
              <a:t>My personal protocol with non-normal data: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traditional test</a:t>
            </a:r>
          </a:p>
          <a:p>
            <a:pPr lvl="1"/>
            <a:r>
              <a:rPr lang="en-US" dirty="0" smtClean="0"/>
              <a:t>Try transformation</a:t>
            </a:r>
            <a:endParaRPr lang="en-US" dirty="0" smtClean="0"/>
          </a:p>
          <a:p>
            <a:pPr lvl="1"/>
            <a:r>
              <a:rPr lang="en-US" dirty="0" smtClean="0"/>
              <a:t>Try nonparametric test</a:t>
            </a:r>
          </a:p>
          <a:p>
            <a:pPr lvl="1"/>
            <a:r>
              <a:rPr lang="en-US" dirty="0" smtClean="0"/>
              <a:t>Compare results (often, they’re the same)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581400"/>
            <a:ext cx="84582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assumption of normal distribution</a:t>
            </a:r>
          </a:p>
          <a:p>
            <a:r>
              <a:rPr lang="en-US" dirty="0" smtClean="0"/>
              <a:t>Data is ranked and tested</a:t>
            </a:r>
          </a:p>
          <a:p>
            <a:r>
              <a:rPr lang="en-US" dirty="0" smtClean="0"/>
              <a:t>Not as much information -&gt; not as much power</a:t>
            </a:r>
          </a:p>
          <a:p>
            <a:endParaRPr lang="en-US" dirty="0"/>
          </a:p>
          <a:p>
            <a:r>
              <a:rPr lang="en-US" dirty="0" smtClean="0"/>
              <a:t>My personal protocol with non-normal data: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traditional test</a:t>
            </a:r>
          </a:p>
          <a:p>
            <a:pPr lvl="1"/>
            <a:r>
              <a:rPr lang="en-US" dirty="0" smtClean="0"/>
              <a:t>Try transformation</a:t>
            </a:r>
            <a:endParaRPr lang="en-US" dirty="0" smtClean="0"/>
          </a:p>
          <a:p>
            <a:pPr lvl="1"/>
            <a:r>
              <a:rPr lang="en-US" dirty="0" smtClean="0"/>
              <a:t>Try nonparametric test</a:t>
            </a:r>
          </a:p>
          <a:p>
            <a:pPr lvl="1"/>
            <a:r>
              <a:rPr lang="en-US" dirty="0" smtClean="0"/>
              <a:t>Compare results (often, they’re the same)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tests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6300" y="2316480"/>
          <a:ext cx="73914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8518"/>
                <a:gridCol w="40128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Independent t-test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Mann-Whitney U (or </a:t>
                      </a:r>
                      <a:r>
                        <a:rPr lang="en-US" sz="3200" dirty="0" err="1" smtClean="0"/>
                        <a:t>Wilcoxon</a:t>
                      </a:r>
                      <a:r>
                        <a:rPr lang="en-US" sz="3200" dirty="0" smtClean="0"/>
                        <a:t> ranked sum)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Paired t-test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Wilcoxon</a:t>
                      </a:r>
                      <a:r>
                        <a:rPr lang="en-US" sz="3200" dirty="0" smtClean="0"/>
                        <a:t> signed-rank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One-way ANOVA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Kruskal</a:t>
                      </a:r>
                      <a:r>
                        <a:rPr lang="en-US" sz="3200" dirty="0" smtClean="0"/>
                        <a:t>-Wallis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independent and paired t-tests?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Difference between independent and paired t-tests?</a:t>
            </a:r>
          </a:p>
          <a:p>
            <a:endParaRPr lang="en-US" dirty="0"/>
          </a:p>
          <a:p>
            <a:r>
              <a:rPr lang="en-US" dirty="0" smtClean="0"/>
              <a:t>Independent: one categorical variable, one numeric variable</a:t>
            </a:r>
          </a:p>
          <a:p>
            <a:endParaRPr lang="en-US" dirty="0"/>
          </a:p>
          <a:p>
            <a:r>
              <a:rPr lang="en-US" dirty="0" smtClean="0"/>
              <a:t>Paired: two categorical variables (one must be something along the lines of ‘before’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‘after’) and one numeric variable; </a:t>
            </a:r>
            <a:r>
              <a:rPr lang="en-US" b="1" dirty="0" smtClean="0"/>
              <a:t>paired observations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Mann-Whitney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when you want to do an </a:t>
            </a:r>
            <a:r>
              <a:rPr lang="en-US" b="1" dirty="0" smtClean="0"/>
              <a:t>independent </a:t>
            </a:r>
            <a:r>
              <a:rPr lang="en-US" dirty="0" smtClean="0"/>
              <a:t>t-test but the data are dramatically </a:t>
            </a:r>
            <a:r>
              <a:rPr lang="en-US" dirty="0" smtClean="0"/>
              <a:t>non-normal</a:t>
            </a:r>
          </a:p>
          <a:p>
            <a:endParaRPr lang="en-US" dirty="0" smtClean="0"/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the </a:t>
            </a:r>
            <a:r>
              <a:rPr lang="en-US" dirty="0" smtClean="0"/>
              <a:t>probability </a:t>
            </a:r>
            <a:r>
              <a:rPr lang="en-US" dirty="0" smtClean="0"/>
              <a:t>that an observation from sample 1 is larger than an observation from sample 2 is the same as the probability that an observation from sample 2 is larger than an observation from sample 1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Wilcoxon</a:t>
            </a:r>
            <a:r>
              <a:rPr lang="en-US" dirty="0" smtClean="0"/>
              <a:t> signed-rank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when you want to do a </a:t>
            </a:r>
            <a:r>
              <a:rPr lang="en-US" b="1" dirty="0" smtClean="0"/>
              <a:t>paired t-test </a:t>
            </a:r>
            <a:r>
              <a:rPr lang="en-US" dirty="0" smtClean="0"/>
              <a:t>but the data are dramatically non-normal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is </a:t>
            </a:r>
            <a:r>
              <a:rPr lang="en-US" dirty="0"/>
              <a:t>that the </a:t>
            </a:r>
            <a:r>
              <a:rPr lang="en-US" dirty="0" smtClean="0"/>
              <a:t>median</a:t>
            </a:r>
            <a:r>
              <a:rPr lang="en-US" dirty="0"/>
              <a:t> difference between pairs of observations is 0</a:t>
            </a:r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this is different from the null hypothesis of the paired </a:t>
            </a:r>
            <a:r>
              <a:rPr lang="en-US" dirty="0" smtClean="0"/>
              <a:t>t–test</a:t>
            </a:r>
            <a:r>
              <a:rPr lang="en-US" dirty="0"/>
              <a:t>, which is that the </a:t>
            </a:r>
            <a:r>
              <a:rPr lang="en-US" i="1" dirty="0"/>
              <a:t>mean</a:t>
            </a:r>
            <a:r>
              <a:rPr lang="en-US" dirty="0"/>
              <a:t> difference between pairs is 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363</Words>
  <Application>Microsoft Office PowerPoint</Application>
  <PresentationFormat>On-screen Show (4:3)</PresentationFormat>
  <Paragraphs>65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Bio211 Biostatistics and Experimental Design  Winter Term 2018 </vt:lpstr>
      <vt:lpstr>Review</vt:lpstr>
      <vt:lpstr>Nonparametric tests</vt:lpstr>
      <vt:lpstr>Nonparametric tests</vt:lpstr>
      <vt:lpstr>Nonparametric tests</vt:lpstr>
      <vt:lpstr>Review</vt:lpstr>
      <vt:lpstr>Review</vt:lpstr>
      <vt:lpstr>Mann-Whitney U</vt:lpstr>
      <vt:lpstr>Wilcoxon signed-rank</vt:lpstr>
      <vt:lpstr>Kruskal-Wallis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Bio211 Biostatistics and Experimental Design  Winter Term 2018 </dc:title>
  <dc:creator>Melanie</dc:creator>
  <cp:lastModifiedBy>Melanie</cp:lastModifiedBy>
  <cp:revision>59</cp:revision>
  <dcterms:created xsi:type="dcterms:W3CDTF">2018-01-05T15:29:05Z</dcterms:created>
  <dcterms:modified xsi:type="dcterms:W3CDTF">2018-01-23T17:33:07Z</dcterms:modified>
</cp:coreProperties>
</file>