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2" r:id="rId3"/>
    <p:sldId id="270" r:id="rId4"/>
    <p:sldId id="260" r:id="rId5"/>
    <p:sldId id="268" r:id="rId6"/>
    <p:sldId id="266" r:id="rId7"/>
    <p:sldId id="267" r:id="rId8"/>
    <p:sldId id="269" r:id="rId9"/>
    <p:sldId id="272" r:id="rId10"/>
    <p:sldId id="261" r:id="rId11"/>
    <p:sldId id="271" r:id="rId12"/>
    <p:sldId id="258" r:id="rId13"/>
    <p:sldId id="259" r:id="rId14"/>
    <p:sldId id="263" r:id="rId15"/>
    <p:sldId id="265" r:id="rId16"/>
    <p:sldId id="27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8" autoAdjust="0"/>
    <p:restoredTop sz="82616" autoAdjust="0"/>
  </p:normalViewPr>
  <p:slideViewPr>
    <p:cSldViewPr>
      <p:cViewPr varScale="1">
        <p:scale>
          <a:sx n="56" d="100"/>
          <a:sy n="56" d="100"/>
        </p:scale>
        <p:origin x="-15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5B500-506C-4410-AC39-47E06E280832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6D5D8-47A4-4AC0-8514-A6A6BFB6B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-pkgs.had.co.nz/intro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ran.r-project.org/web/packages/ggplot2/index.html" TargetMode="External"/><Relationship Id="rId4" Type="http://schemas.openxmlformats.org/officeDocument/2006/relationships/hyperlink" Target="http://www.rdocumentation.org/packages/base?tap_a=5644-dce66f&amp;tap_s=10907-287229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</a:t>
            </a:r>
            <a:r>
              <a:rPr lang="en-US" baseline="0" dirty="0" smtClean="0"/>
              <a:t> a minute to look at your article, summarize each paragraph of the methods and results section with one sentence, and get together with a partner and talk about them</a:t>
            </a:r>
          </a:p>
          <a:p>
            <a:r>
              <a:rPr lang="en-US" baseline="0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6D5D8-47A4-4AC0-8514-A6A6BFB6BC1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them do this I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6D5D8-47A4-4AC0-8514-A6A6BFB6BC1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in data</a:t>
            </a:r>
            <a:r>
              <a:rPr lang="en-US" baseline="0" dirty="0" smtClean="0"/>
              <a:t> from human physiology lab!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6D5D8-47A4-4AC0-8514-A6A6BFB6BC1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data</a:t>
            </a:r>
            <a:r>
              <a:rPr lang="en-US" baseline="0" dirty="0" smtClean="0"/>
              <a:t> from human physiology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6D5D8-47A4-4AC0-8514-A6A6BFB6BC1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THIS IN EXCEL WITH HUMAN PHYS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6D5D8-47A4-4AC0-8514-A6A6BFB6BC1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variance (estimate of true variance ) </a:t>
            </a:r>
            <a:r>
              <a:rPr lang="en-US" dirty="0" err="1" smtClean="0"/>
              <a:t>vs</a:t>
            </a:r>
            <a:r>
              <a:rPr lang="en-US" dirty="0" smtClean="0"/>
              <a:t> population variance (true variance)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much variation there is among individual 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6D5D8-47A4-4AC0-8514-A6A6BFB6BC1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</a:t>
            </a:r>
            <a:r>
              <a:rPr lang="en-US" baseline="0" dirty="0" smtClean="0"/>
              <a:t> useful than variance because it’s in the same units as original measure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much variation there is among individual observations. If this number is large, there is a lot of variation 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6D5D8-47A4-4AC0-8514-A6A6BFB6BC1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Conventionally used to calculate length of error</a:t>
            </a:r>
            <a:r>
              <a:rPr lang="en-US" baseline="0" dirty="0" smtClean="0"/>
              <a:t> bars: mean +/- SEM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6D5D8-47A4-4AC0-8514-A6A6BFB6BC1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numerical data, symmetrical. Defined by the mean (top</a:t>
            </a:r>
            <a:r>
              <a:rPr lang="en-US" baseline="0" dirty="0" smtClean="0"/>
              <a:t> of the curve) and the standard deviation which determines spread of the curve</a:t>
            </a:r>
          </a:p>
          <a:p>
            <a:r>
              <a:rPr lang="en-US" baseline="0" dirty="0" smtClean="0"/>
              <a:t>Mean value is at the center of the spread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6D5D8-47A4-4AC0-8514-A6A6BFB6BC1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Poisson distribution 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distribution describing the number of times an event occurs in a unit of time or space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negative numbers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is relatively small compared to the max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6D5D8-47A4-4AC0-8514-A6A6BFB6BC1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 packages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are the fuel that drive the growth and popularity of R. R packages are bundles of code, data, documentation, and tests that are easy to share with others. Before you can use a package, you will first have to install it. Some packages, like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base package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are automatically installed when you install R. Other packages, like for example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ggplot2 package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won’t come with the bundled R installation but need to be installed.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6D5D8-47A4-4AC0-8514-A6A6BFB6BC1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E0D-0141-4EDA-A004-224F805485A3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26BD-04D0-4F80-826E-7C901808D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E0D-0141-4EDA-A004-224F805485A3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26BD-04D0-4F80-826E-7C901808D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E0D-0141-4EDA-A004-224F805485A3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26BD-04D0-4F80-826E-7C901808D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E0D-0141-4EDA-A004-224F805485A3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26BD-04D0-4F80-826E-7C901808D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E0D-0141-4EDA-A004-224F805485A3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26BD-04D0-4F80-826E-7C901808D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E0D-0141-4EDA-A004-224F805485A3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26BD-04D0-4F80-826E-7C901808D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E0D-0141-4EDA-A004-224F805485A3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26BD-04D0-4F80-826E-7C901808D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E0D-0141-4EDA-A004-224F805485A3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26BD-04D0-4F80-826E-7C901808D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E0D-0141-4EDA-A004-224F805485A3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26BD-04D0-4F80-826E-7C901808D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E0D-0141-4EDA-A004-224F805485A3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26BD-04D0-4F80-826E-7C901808D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E0D-0141-4EDA-A004-224F805485A3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26BD-04D0-4F80-826E-7C901808D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AE0D-0141-4EDA-A004-224F805485A3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726BD-04D0-4F80-826E-7C901808D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ryr.codeschool.com/levels/1/challenges/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Bio211 Biostatistics and </a:t>
            </a:r>
            <a:r>
              <a:rPr lang="en-US" dirty="0" smtClean="0"/>
              <a:t>Experimental Design </a:t>
            </a:r>
            <a:br>
              <a:rPr lang="en-US" dirty="0" smtClean="0"/>
            </a:br>
            <a:r>
              <a:rPr lang="en-US" dirty="0" smtClean="0"/>
              <a:t>Winter </a:t>
            </a:r>
            <a:r>
              <a:rPr lang="en-US" dirty="0"/>
              <a:t>Term 2018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 Describing Data</a:t>
            </a:r>
          </a:p>
          <a:p>
            <a:r>
              <a:rPr lang="en-US" dirty="0" smtClean="0"/>
              <a:t>January 10, 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pic>
        <p:nvPicPr>
          <p:cNvPr id="8194" name="Picture 2" descr="Image result for normal distribu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0825" y="2886075"/>
            <a:ext cx="3562350" cy="26765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038600" y="22098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Mean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 normal </a:t>
            </a:r>
            <a:r>
              <a:rPr lang="en-US" dirty="0" smtClean="0"/>
              <a:t>distributions</a:t>
            </a:r>
            <a:br>
              <a:rPr lang="en-US" dirty="0" smtClean="0"/>
            </a:br>
            <a:r>
              <a:rPr lang="en-US" dirty="0" smtClean="0"/>
              <a:t>Poisson distribution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8766" y="1524000"/>
            <a:ext cx="572646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8229600" cy="3695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R is a language for statistical programming and graphics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Free and open source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Build around many, many R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 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3733800"/>
          </a:xfrm>
        </p:spPr>
        <p:txBody>
          <a:bodyPr/>
          <a:lstStyle/>
          <a:p>
            <a:r>
              <a:rPr lang="en-US" dirty="0" smtClean="0"/>
              <a:t>We will be using R </a:t>
            </a:r>
            <a:r>
              <a:rPr lang="en-US" dirty="0" err="1" smtClean="0"/>
              <a:t>Studo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Integrated development environment (IDE) for R</a:t>
            </a:r>
          </a:p>
          <a:p>
            <a:pPr lvl="1"/>
            <a:r>
              <a:rPr lang="en-US" dirty="0" smtClean="0"/>
              <a:t>Includes console, syntax-highlighting editor that supports direct code execution, tools for plotting, history, debugging and workspace management</a:t>
            </a:r>
          </a:p>
          <a:p>
            <a:pPr lvl="1">
              <a:buNone/>
            </a:pPr>
            <a:endParaRPr lang="en-US" dirty="0" smtClean="0">
              <a:hlinkClick r:id="rId2"/>
            </a:endParaRPr>
          </a:p>
          <a:p>
            <a:pPr algn="ctr">
              <a:buNone/>
            </a:pPr>
            <a:r>
              <a:rPr lang="en-US" dirty="0" smtClean="0">
                <a:hlinkClick r:id="rId2"/>
              </a:rPr>
              <a:t>https://www.rstudio.com/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09900"/>
            <a:ext cx="8610600" cy="838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hlinkClick r:id="rId3"/>
              </a:rPr>
              <a:t>http://tryr.codeschool.com/levels/1/challenges/4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directory &amp; importing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along in </a:t>
            </a:r>
            <a:r>
              <a:rPr lang="en-US" dirty="0" err="1" smtClean="0"/>
              <a:t>Rstudio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this afternoon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Lab will be split into 2 time sections</a:t>
            </a:r>
          </a:p>
          <a:p>
            <a:endParaRPr lang="en-US" dirty="0" smtClean="0"/>
          </a:p>
          <a:p>
            <a:r>
              <a:rPr lang="en-US" dirty="0" smtClean="0"/>
              <a:t>Form 6 groups </a:t>
            </a:r>
          </a:p>
          <a:p>
            <a:endParaRPr lang="en-US" dirty="0" smtClean="0"/>
          </a:p>
          <a:p>
            <a:r>
              <a:rPr lang="en-US" dirty="0" smtClean="0"/>
              <a:t>Groups 1, 2, and 3 will attend lab from 1:00 – 2:00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Groups 4, 5, and 6 will attend lab from 2:00 – 3:00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762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Sampling board lab this afternoon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 studio downloaded and installed by Friday morning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Assignment 2 Sampling board worksheet by Friday </a:t>
            </a:r>
            <a:r>
              <a:rPr lang="en-US" dirty="0" smtClean="0"/>
              <a:t>morning. </a:t>
            </a:r>
            <a:r>
              <a:rPr lang="en-US" dirty="0" smtClean="0"/>
              <a:t>I will give you this handout at the start of lab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Writing about statistics</a:t>
            </a:r>
          </a:p>
          <a:p>
            <a:endParaRPr lang="en-US" dirty="0" smtClean="0"/>
          </a:p>
          <a:p>
            <a:r>
              <a:rPr lang="en-US" dirty="0" smtClean="0"/>
              <a:t>Describing data in excel</a:t>
            </a:r>
          </a:p>
          <a:p>
            <a:pPr lvl="1"/>
            <a:r>
              <a:rPr lang="en-US" dirty="0" smtClean="0"/>
              <a:t>Excel functions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Introduction to R </a:t>
            </a:r>
          </a:p>
          <a:p>
            <a:endParaRPr lang="en-US" dirty="0" smtClean="0"/>
          </a:p>
          <a:p>
            <a:r>
              <a:rPr lang="en-US" dirty="0" smtClean="0"/>
              <a:t>Download and install 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about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Methods: </a:t>
            </a:r>
          </a:p>
          <a:p>
            <a:pPr lvl="1"/>
            <a:r>
              <a:rPr lang="en-US" dirty="0" smtClean="0"/>
              <a:t>Clear and concise</a:t>
            </a:r>
          </a:p>
          <a:p>
            <a:pPr lvl="1"/>
            <a:r>
              <a:rPr lang="en-US" dirty="0" smtClean="0"/>
              <a:t>Reader can replicate your experiment </a:t>
            </a:r>
          </a:p>
          <a:p>
            <a:r>
              <a:rPr lang="en-US" dirty="0" smtClean="0"/>
              <a:t>Results: </a:t>
            </a:r>
          </a:p>
          <a:p>
            <a:pPr lvl="1"/>
            <a:r>
              <a:rPr lang="en-US" dirty="0" smtClean="0"/>
              <a:t>Descriptive writing about results ONLY, no interpretation!</a:t>
            </a:r>
          </a:p>
          <a:p>
            <a:pPr lvl="1"/>
            <a:r>
              <a:rPr lang="en-US" dirty="0" smtClean="0"/>
              <a:t>Think about the best way to present the story of your results to your reader through graphs, tables, and writing.</a:t>
            </a:r>
          </a:p>
          <a:p>
            <a:pPr lvl="1"/>
            <a:r>
              <a:rPr lang="en-US" dirty="0" smtClean="0"/>
              <a:t>Don’t repeat information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Mean, median, range</a:t>
            </a:r>
          </a:p>
          <a:p>
            <a:r>
              <a:rPr lang="en-US" dirty="0" smtClean="0"/>
              <a:t>Variance</a:t>
            </a:r>
          </a:p>
          <a:p>
            <a:r>
              <a:rPr lang="en-US" dirty="0" smtClean="0"/>
              <a:t>Standard deviation</a:t>
            </a:r>
          </a:p>
          <a:p>
            <a:r>
              <a:rPr lang="en-US" dirty="0" smtClean="0"/>
              <a:t>Standard error of the mean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 t="3439" r="3939"/>
          <a:stretch>
            <a:fillRect/>
          </a:stretch>
        </p:blipFill>
        <p:spPr bwMode="auto">
          <a:xfrm>
            <a:off x="3000375" y="2590800"/>
            <a:ext cx="3019425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66800" y="2381250"/>
            <a:ext cx="6578204" cy="2095501"/>
            <a:chOff x="253603" y="2381250"/>
            <a:chExt cx="6578204" cy="2095501"/>
          </a:xfrm>
        </p:grpSpPr>
        <p:pic>
          <p:nvPicPr>
            <p:cNvPr id="1026" name="Picture 2" descr="http://www.statisticshowto.com/wp-content/uploads/2009/08/usual.png"/>
            <p:cNvPicPr>
              <a:picLocks noChangeAspect="1" noChangeArrowheads="1"/>
            </p:cNvPicPr>
            <p:nvPr/>
          </p:nvPicPr>
          <p:blipFill>
            <a:blip r:embed="rId3" cstate="print"/>
            <a:srcRect l="26434"/>
            <a:stretch>
              <a:fillRect/>
            </a:stretch>
          </p:blipFill>
          <p:spPr bwMode="auto">
            <a:xfrm>
              <a:off x="2312194" y="2381250"/>
              <a:ext cx="4519613" cy="2095501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253603" y="2895600"/>
              <a:ext cx="218479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0" dirty="0" smtClean="0">
                  <a:latin typeface="Times New Roman"/>
                  <a:cs typeface="Times New Roman"/>
                </a:rPr>
                <a:t>σ</a:t>
              </a:r>
              <a:r>
                <a:rPr lang="en-US" sz="8000" baseline="30000" dirty="0" smtClean="0">
                  <a:latin typeface="Times New Roman"/>
                  <a:cs typeface="Times New Roman"/>
                </a:rPr>
                <a:t>2</a:t>
              </a:r>
              <a:r>
                <a:rPr lang="en-US" sz="8000" dirty="0" smtClean="0">
                  <a:latin typeface="Times New Roman"/>
                  <a:cs typeface="Times New Roman"/>
                </a:rPr>
                <a:t> = </a:t>
              </a:r>
              <a:endParaRPr lang="en-US" sz="8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81050" y="2228672"/>
            <a:ext cx="7581900" cy="2400657"/>
            <a:chOff x="76200" y="2228672"/>
            <a:chExt cx="7581900" cy="2400657"/>
          </a:xfrm>
        </p:grpSpPr>
        <p:grpSp>
          <p:nvGrpSpPr>
            <p:cNvPr id="9" name="Group 8"/>
            <p:cNvGrpSpPr/>
            <p:nvPr/>
          </p:nvGrpSpPr>
          <p:grpSpPr>
            <a:xfrm>
              <a:off x="1485900" y="2228672"/>
              <a:ext cx="6172200" cy="2400657"/>
              <a:chOff x="1485900" y="2228672"/>
              <a:chExt cx="6172200" cy="2400657"/>
            </a:xfrm>
          </p:grpSpPr>
          <p:pic>
            <p:nvPicPr>
              <p:cNvPr id="4" name="Picture 2" descr="http://www.statisticshowto.com/wp-content/uploads/2009/08/usual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7674"/>
              <a:stretch>
                <a:fillRect/>
              </a:stretch>
            </p:blipFill>
            <p:spPr bwMode="auto">
              <a:xfrm>
                <a:off x="2857500" y="2495371"/>
                <a:ext cx="4443413" cy="2095501"/>
              </a:xfrm>
              <a:prstGeom prst="rect">
                <a:avLst/>
              </a:prstGeom>
              <a:noFill/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485900" y="2228672"/>
                <a:ext cx="137160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0" dirty="0" smtClean="0">
                    <a:latin typeface="Times New Roman"/>
                    <a:cs typeface="Times New Roman"/>
                  </a:rPr>
                  <a:t>√</a:t>
                </a:r>
                <a:endParaRPr lang="en-US" sz="15000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552700" y="2362200"/>
                <a:ext cx="5105400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76200" y="2590800"/>
              <a:ext cx="1752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0" dirty="0" smtClean="0">
                  <a:latin typeface="Times New Roman"/>
                  <a:cs typeface="Times New Roman"/>
                </a:rPr>
                <a:t>σ</a:t>
              </a:r>
              <a:r>
                <a:rPr lang="en-US" sz="8000" dirty="0" smtClean="0">
                  <a:latin typeface="Times New Roman"/>
                  <a:cs typeface="Times New Roman"/>
                </a:rPr>
                <a:t> = </a:t>
              </a:r>
              <a:endParaRPr lang="en-US" sz="8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 of the Mean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95400" y="1524000"/>
            <a:ext cx="6172200" cy="2400657"/>
            <a:chOff x="1485900" y="2228672"/>
            <a:chExt cx="6172200" cy="2400657"/>
          </a:xfrm>
        </p:grpSpPr>
        <p:pic>
          <p:nvPicPr>
            <p:cNvPr id="5" name="Picture 2" descr="http://www.statisticshowto.com/wp-content/uploads/2009/08/usual.png"/>
            <p:cNvPicPr>
              <a:picLocks noChangeAspect="1" noChangeArrowheads="1"/>
            </p:cNvPicPr>
            <p:nvPr/>
          </p:nvPicPr>
          <p:blipFill>
            <a:blip r:embed="rId3" cstate="print"/>
            <a:srcRect l="27674"/>
            <a:stretch>
              <a:fillRect/>
            </a:stretch>
          </p:blipFill>
          <p:spPr bwMode="auto">
            <a:xfrm>
              <a:off x="2857500" y="2495371"/>
              <a:ext cx="4443413" cy="2095501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1485900" y="2228672"/>
              <a:ext cx="137160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0" dirty="0" smtClean="0">
                  <a:latin typeface="Times New Roman"/>
                  <a:cs typeface="Times New Roman"/>
                </a:rPr>
                <a:t>√</a:t>
              </a:r>
              <a:endParaRPr lang="en-US" sz="15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552700" y="2362200"/>
              <a:ext cx="510540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1219200" y="3962400"/>
            <a:ext cx="7010400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6200" y="4267200"/>
            <a:ext cx="175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>
                <a:latin typeface="Times New Roman"/>
                <a:cs typeface="Times New Roman"/>
              </a:rPr>
              <a:t>√N</a:t>
            </a:r>
            <a:endParaRPr lang="en-US" sz="8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shape of the histogram of your data?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504</Words>
  <Application>Microsoft Office PowerPoint</Application>
  <PresentationFormat>On-screen Show (4:3)</PresentationFormat>
  <Paragraphs>98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Bio211 Biostatistics and Experimental Design  Winter Term 2018 </vt:lpstr>
      <vt:lpstr>Outline for Today</vt:lpstr>
      <vt:lpstr>Writing about statistics</vt:lpstr>
      <vt:lpstr>Describing Data</vt:lpstr>
      <vt:lpstr>Mean</vt:lpstr>
      <vt:lpstr>Variance</vt:lpstr>
      <vt:lpstr>Standard Deviation</vt:lpstr>
      <vt:lpstr>Standard Error of the Mean</vt:lpstr>
      <vt:lpstr>Data distributions</vt:lpstr>
      <vt:lpstr>Normal distribution</vt:lpstr>
      <vt:lpstr>Non normal distributions Poisson distribution</vt:lpstr>
      <vt:lpstr>Intro to R</vt:lpstr>
      <vt:lpstr>Download and install R studio</vt:lpstr>
      <vt:lpstr>Getting started with R</vt:lpstr>
      <vt:lpstr>Working directory &amp; importing data</vt:lpstr>
      <vt:lpstr>Lab this afternoon</vt:lpstr>
      <vt:lpstr>Summary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Bio211 Biostatistics and Experimental Design  Winter Term 2018</dc:title>
  <dc:creator>Melanie</dc:creator>
  <cp:lastModifiedBy>Melanie</cp:lastModifiedBy>
  <cp:revision>124</cp:revision>
  <dcterms:created xsi:type="dcterms:W3CDTF">2017-12-15T19:53:40Z</dcterms:created>
  <dcterms:modified xsi:type="dcterms:W3CDTF">2018-01-09T21:50:58Z</dcterms:modified>
</cp:coreProperties>
</file>