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1" r:id="rId5"/>
    <p:sldId id="262" r:id="rId6"/>
    <p:sldId id="264" r:id="rId7"/>
    <p:sldId id="263" r:id="rId8"/>
    <p:sldId id="266" r:id="rId9"/>
    <p:sldId id="267" r:id="rId10"/>
    <p:sldId id="269" r:id="rId11"/>
    <p:sldId id="270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287" autoAdjust="0"/>
  </p:normalViewPr>
  <p:slideViewPr>
    <p:cSldViewPr>
      <p:cViewPr varScale="1">
        <p:scale>
          <a:sx n="54" d="100"/>
          <a:sy n="54" d="100"/>
        </p:scale>
        <p:origin x="-17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A3C21-59AE-4B1E-A3FA-B84CD3804E35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CCCE8-C415-4FD1-BDC2-237ECA23D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http://personality-project.org/r/r.guide/r.anova.html#oneway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CCCE8-C415-4FD1-BDC2-237ECA23D75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Tells us we can reject the null hypothesis that the means of the 3 or more groups</a:t>
            </a:r>
            <a:r>
              <a:rPr lang="en-US" baseline="0" dirty="0" smtClean="0"/>
              <a:t> are the same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CCCE8-C415-4FD1-BDC2-237ECA23D75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91E5-3832-4B4E-804D-0EACEC6F1768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0CA8-5856-4A60-97DD-B077E0DF37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91E5-3832-4B4E-804D-0EACEC6F1768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0CA8-5856-4A60-97DD-B077E0DF37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91E5-3832-4B4E-804D-0EACEC6F1768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0CA8-5856-4A60-97DD-B077E0DF37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91E5-3832-4B4E-804D-0EACEC6F1768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0CA8-5856-4A60-97DD-B077E0DF37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91E5-3832-4B4E-804D-0EACEC6F1768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0CA8-5856-4A60-97DD-B077E0DF37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91E5-3832-4B4E-804D-0EACEC6F1768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0CA8-5856-4A60-97DD-B077E0DF37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91E5-3832-4B4E-804D-0EACEC6F1768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0CA8-5856-4A60-97DD-B077E0DF37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91E5-3832-4B4E-804D-0EACEC6F1768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0CA8-5856-4A60-97DD-B077E0DF37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91E5-3832-4B4E-804D-0EACEC6F1768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0CA8-5856-4A60-97DD-B077E0DF37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91E5-3832-4B4E-804D-0EACEC6F1768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0CA8-5856-4A60-97DD-B077E0DF37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91E5-3832-4B4E-804D-0EACEC6F1768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0CA8-5856-4A60-97DD-B077E0DF37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491E5-3832-4B4E-804D-0EACEC6F1768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C0CA8-5856-4A60-97DD-B077E0DF37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Bio211 Biostatistics and Experimental Design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Winter </a:t>
            </a:r>
            <a:r>
              <a:rPr lang="en-US" dirty="0"/>
              <a:t>Term 2018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5 ANOVA</a:t>
            </a:r>
          </a:p>
          <a:p>
            <a:r>
              <a:rPr lang="en-US" dirty="0" smtClean="0"/>
              <a:t>January 17, 2018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Friday’s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Access parts of data frames in R!!!!</a:t>
            </a:r>
          </a:p>
          <a:p>
            <a:r>
              <a:rPr lang="en-US" dirty="0" smtClean="0"/>
              <a:t>Calculate descriptive statistics in R</a:t>
            </a:r>
          </a:p>
          <a:p>
            <a:r>
              <a:rPr lang="en-US" smtClean="0"/>
              <a:t>Experimental design</a:t>
            </a:r>
            <a:endParaRPr lang="en-US" dirty="0" smtClean="0"/>
          </a:p>
          <a:p>
            <a:r>
              <a:rPr lang="en-US" dirty="0" smtClean="0"/>
              <a:t>Type I </a:t>
            </a:r>
            <a:r>
              <a:rPr lang="en-US" dirty="0" err="1" smtClean="0"/>
              <a:t>vs</a:t>
            </a:r>
            <a:r>
              <a:rPr lang="en-US" dirty="0" smtClean="0"/>
              <a:t> Type II errors</a:t>
            </a:r>
          </a:p>
          <a:p>
            <a:r>
              <a:rPr lang="en-US" dirty="0" smtClean="0"/>
              <a:t>Chi-Square in R</a:t>
            </a:r>
          </a:p>
          <a:p>
            <a:r>
              <a:rPr lang="en-US" dirty="0" smtClean="0"/>
              <a:t>t-test in R</a:t>
            </a:r>
          </a:p>
          <a:p>
            <a:r>
              <a:rPr lang="en-US" dirty="0" smtClean="0"/>
              <a:t>ANOVA in R</a:t>
            </a:r>
          </a:p>
          <a:p>
            <a:r>
              <a:rPr lang="en-US" dirty="0" smtClean="0"/>
              <a:t>Basic plots we’ve covered in lecture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Friday’s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IMPORTANT!! The quiz will use the mpg dataset in R. It is accessible after loading ggplot2. </a:t>
            </a:r>
          </a:p>
          <a:p>
            <a:r>
              <a:rPr lang="en-US" dirty="0" smtClean="0"/>
              <a:t>MAKE SURE YOU CAN DO THIS BEFORE FRIDAY!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2075" y="4343400"/>
            <a:ext cx="641985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ANOVA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Seed dispersal lab this afternoon</a:t>
            </a:r>
          </a:p>
          <a:p>
            <a:endParaRPr lang="en-US" dirty="0" smtClean="0"/>
          </a:p>
          <a:p>
            <a:r>
              <a:rPr lang="en-US" dirty="0" smtClean="0"/>
              <a:t>Assignment 5: Population sampling board write up</a:t>
            </a:r>
          </a:p>
          <a:p>
            <a:endParaRPr lang="en-US" dirty="0" smtClean="0"/>
          </a:p>
          <a:p>
            <a:r>
              <a:rPr lang="en-US" dirty="0" smtClean="0"/>
              <a:t>Quiz Friday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 4 due today</a:t>
            </a:r>
          </a:p>
          <a:p>
            <a:endParaRPr lang="en-US" dirty="0" smtClean="0"/>
          </a:p>
          <a:p>
            <a:r>
              <a:rPr lang="en-US" dirty="0" smtClean="0"/>
              <a:t>ANOVA</a:t>
            </a:r>
          </a:p>
          <a:p>
            <a:pPr lvl="1"/>
            <a:r>
              <a:rPr lang="en-US" dirty="0" smtClean="0"/>
              <a:t>Practice </a:t>
            </a:r>
            <a:r>
              <a:rPr lang="en-US" dirty="0" smtClean="0"/>
              <a:t>in R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Questions before Friday’s quiz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from Monday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Chi-square: when to use it?</a:t>
            </a:r>
          </a:p>
          <a:p>
            <a:endParaRPr lang="en-US" dirty="0" smtClean="0"/>
          </a:p>
          <a:p>
            <a:r>
              <a:rPr lang="en-US" dirty="0" smtClean="0"/>
              <a:t>t- test: when to use it?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compare means of 2 or more groups</a:t>
            </a:r>
          </a:p>
          <a:p>
            <a:endParaRPr lang="en-US" dirty="0" smtClean="0"/>
          </a:p>
          <a:p>
            <a:r>
              <a:rPr lang="en-US" dirty="0" smtClean="0"/>
              <a:t>Numerical response variable and one categorical variable with more than two values</a:t>
            </a:r>
          </a:p>
          <a:p>
            <a:endParaRPr lang="en-US" dirty="0" smtClean="0"/>
          </a:p>
          <a:p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: The means of the response variable are the same in all groups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Normality of response variable (test with Shapiro–</a:t>
            </a:r>
            <a:r>
              <a:rPr lang="en-US" dirty="0" err="1" smtClean="0"/>
              <a:t>Wilk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Equal variances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/>
            <a:r>
              <a:rPr lang="en-US" dirty="0" smtClean="0"/>
              <a:t>B</a:t>
            </a:r>
            <a:r>
              <a:rPr lang="en-US" dirty="0" smtClean="0"/>
              <a:t>uilt-in </a:t>
            </a:r>
            <a:r>
              <a:rPr lang="en-US" dirty="0" smtClean="0"/>
              <a:t>R data set named </a:t>
            </a:r>
            <a:r>
              <a:rPr lang="en-US" i="1" dirty="0" err="1" smtClean="0"/>
              <a:t>ToothGrowth</a:t>
            </a:r>
            <a:r>
              <a:rPr lang="en-US" dirty="0" smtClean="0"/>
              <a:t>. </a:t>
            </a:r>
            <a:endParaRPr lang="en-US" dirty="0" smtClean="0"/>
          </a:p>
          <a:p>
            <a:pPr marL="0" indent="0"/>
            <a:r>
              <a:rPr lang="en-US" dirty="0" smtClean="0"/>
              <a:t>Effect of </a:t>
            </a:r>
            <a:r>
              <a:rPr lang="en-US" dirty="0" smtClean="0"/>
              <a:t>vitamin C on tooth growth in Guinea pigs. </a:t>
            </a:r>
            <a:endParaRPr lang="en-US" dirty="0" smtClean="0"/>
          </a:p>
          <a:p>
            <a:pPr marL="0" indent="0"/>
            <a:r>
              <a:rPr lang="en-US" dirty="0" smtClean="0"/>
              <a:t>60 pigs</a:t>
            </a:r>
          </a:p>
          <a:p>
            <a:pPr marL="0" indent="0"/>
            <a:r>
              <a:rPr lang="en-US" dirty="0" smtClean="0"/>
              <a:t>One </a:t>
            </a:r>
            <a:r>
              <a:rPr lang="en-US" dirty="0" smtClean="0"/>
              <a:t>of three dose levels of vitamin C (0.5, 1, and 2 mg/day) </a:t>
            </a:r>
            <a:endParaRPr lang="en-US" dirty="0" smtClean="0"/>
          </a:p>
          <a:p>
            <a:pPr marL="0" indent="0"/>
            <a:r>
              <a:rPr lang="en-US" dirty="0" smtClean="0"/>
              <a:t>one </a:t>
            </a:r>
            <a:r>
              <a:rPr lang="en-US" dirty="0" smtClean="0"/>
              <a:t>of two delivery methods, (orange juice or ascorbic acid (a form of vitamin C and coded as VC). </a:t>
            </a:r>
            <a:endParaRPr lang="en-US" dirty="0" smtClean="0"/>
          </a:p>
          <a:p>
            <a:pPr marL="0" indent="0"/>
            <a:r>
              <a:rPr lang="en-US" dirty="0" smtClean="0"/>
              <a:t>Tooth </a:t>
            </a:r>
            <a:r>
              <a:rPr lang="en-US" dirty="0" smtClean="0"/>
              <a:t>length was </a:t>
            </a:r>
            <a:r>
              <a:rPr lang="en-US" dirty="0" smtClean="0"/>
              <a:t>measured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Post-hoc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significant </a:t>
            </a:r>
            <a:r>
              <a:rPr lang="en-US" i="1" dirty="0" smtClean="0"/>
              <a:t>P</a:t>
            </a:r>
            <a:r>
              <a:rPr lang="en-US" dirty="0" smtClean="0"/>
              <a:t> value from an ANOVA tells us what? </a:t>
            </a:r>
          </a:p>
          <a:p>
            <a:endParaRPr lang="en-US" dirty="0" smtClean="0"/>
          </a:p>
          <a:p>
            <a:r>
              <a:rPr lang="en-US" dirty="0" smtClean="0"/>
              <a:t>What if we want to know about specific comparisons?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ANOVA with post-hoc tests is better than multiple t-tests</a:t>
            </a:r>
          </a:p>
          <a:p>
            <a:endParaRPr lang="en-US" dirty="0" smtClean="0"/>
          </a:p>
          <a:p>
            <a:r>
              <a:rPr lang="en-US" dirty="0" smtClean="0"/>
              <a:t>Multiple comparisons increases risk of Type I error!  </a:t>
            </a:r>
          </a:p>
          <a:p>
            <a:endParaRPr lang="en-US" dirty="0" smtClean="0"/>
          </a:p>
          <a:p>
            <a:r>
              <a:rPr lang="en-US" dirty="0" smtClean="0"/>
              <a:t>With a </a:t>
            </a:r>
            <a:r>
              <a:rPr lang="en-US" i="1" dirty="0" smtClean="0"/>
              <a:t>P </a:t>
            </a:r>
            <a:r>
              <a:rPr lang="en-US" dirty="0" smtClean="0"/>
              <a:t>cutoff of 0.05, after 20 tests 1 will be significant due to chance alone!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Two-way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categorical effect variables to explain a numerical response variable</a:t>
            </a:r>
          </a:p>
          <a:p>
            <a:endParaRPr lang="en-US" dirty="0" smtClean="0"/>
          </a:p>
          <a:p>
            <a:r>
              <a:rPr lang="en-US" dirty="0" smtClean="0"/>
              <a:t>Used to analyze factorial experiment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292</Words>
  <Application>Microsoft Office PowerPoint</Application>
  <PresentationFormat>On-screen Show (4:3)</PresentationFormat>
  <Paragraphs>69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Bio211 Biostatistics and Experimental Design  Winter Term 2018 </vt:lpstr>
      <vt:lpstr>Outline for today</vt:lpstr>
      <vt:lpstr>Review from Monday</vt:lpstr>
      <vt:lpstr>ANOVA</vt:lpstr>
      <vt:lpstr>Assumptions</vt:lpstr>
      <vt:lpstr>Let’s try it!</vt:lpstr>
      <vt:lpstr>Post-hoc tests</vt:lpstr>
      <vt:lpstr>Multiple comparisons</vt:lpstr>
      <vt:lpstr>Two-way ANOVA</vt:lpstr>
      <vt:lpstr>Friday’s Quiz</vt:lpstr>
      <vt:lpstr>Friday’s Quiz</vt:lpstr>
      <vt:lpstr>Summary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Melanie</dc:creator>
  <cp:lastModifiedBy>Melanie</cp:lastModifiedBy>
  <cp:revision>30</cp:revision>
  <dcterms:created xsi:type="dcterms:W3CDTF">2017-12-21T17:09:44Z</dcterms:created>
  <dcterms:modified xsi:type="dcterms:W3CDTF">2018-01-16T18:24:41Z</dcterms:modified>
</cp:coreProperties>
</file>