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75" r:id="rId3"/>
    <p:sldId id="277" r:id="rId4"/>
    <p:sldId id="280" r:id="rId5"/>
    <p:sldId id="278" r:id="rId6"/>
    <p:sldId id="279" r:id="rId7"/>
    <p:sldId id="281" r:id="rId8"/>
    <p:sldId id="282" r:id="rId9"/>
    <p:sldId id="283" r:id="rId10"/>
    <p:sldId id="266" r:id="rId11"/>
    <p:sldId id="258" r:id="rId12"/>
    <p:sldId id="261" r:id="rId13"/>
    <p:sldId id="263" r:id="rId14"/>
    <p:sldId id="264" r:id="rId15"/>
    <p:sldId id="265" r:id="rId16"/>
    <p:sldId id="267" r:id="rId17"/>
    <p:sldId id="268" r:id="rId18"/>
    <p:sldId id="259" r:id="rId19"/>
    <p:sldId id="260" r:id="rId20"/>
    <p:sldId id="269" r:id="rId21"/>
    <p:sldId id="270" r:id="rId22"/>
    <p:sldId id="271" r:id="rId23"/>
    <p:sldId id="273" r:id="rId24"/>
    <p:sldId id="274" r:id="rId25"/>
    <p:sldId id="276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88530" autoAdjust="0"/>
  </p:normalViewPr>
  <p:slideViewPr>
    <p:cSldViewPr>
      <p:cViewPr varScale="1">
        <p:scale>
          <a:sx n="60" d="100"/>
          <a:sy n="60" d="100"/>
        </p:scale>
        <p:origin x="-15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A8453-6DC2-40F7-9027-DE2370A6313A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8B2F7-178E-4599-A951-72E6E5D080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LOOKS SUPER HELPFUL!</a:t>
            </a:r>
          </a:p>
          <a:p>
            <a:r>
              <a:rPr lang="en-US" smtClean="0"/>
              <a:t>https://www.r-bloggers.com/correlation-and-linear-regression/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8B2F7-178E-4599-A951-72E6E5D0804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8B2F7-178E-4599-A951-72E6E5D0804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8B2F7-178E-4599-A951-72E6E5D0804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Intercept of line, slope of line, if intercept is sig dif from 0, if slope is sig dif from 0, and r squared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8B2F7-178E-4599-A951-72E6E5D0804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66A7-B360-4F9C-9707-F7073C813CBD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2044-B5DF-45BC-8B54-AE4067A3F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66A7-B360-4F9C-9707-F7073C813CBD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2044-B5DF-45BC-8B54-AE4067A3F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66A7-B360-4F9C-9707-F7073C813CBD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2044-B5DF-45BC-8B54-AE4067A3F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66A7-B360-4F9C-9707-F7073C813CBD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2044-B5DF-45BC-8B54-AE4067A3F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66A7-B360-4F9C-9707-F7073C813CBD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2044-B5DF-45BC-8B54-AE4067A3F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66A7-B360-4F9C-9707-F7073C813CBD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2044-B5DF-45BC-8B54-AE4067A3F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66A7-B360-4F9C-9707-F7073C813CBD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2044-B5DF-45BC-8B54-AE4067A3F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66A7-B360-4F9C-9707-F7073C813CBD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2044-B5DF-45BC-8B54-AE4067A3F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66A7-B360-4F9C-9707-F7073C813CBD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2044-B5DF-45BC-8B54-AE4067A3F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66A7-B360-4F9C-9707-F7073C813CBD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2044-B5DF-45BC-8B54-AE4067A3F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66A7-B360-4F9C-9707-F7073C813CBD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2044-B5DF-45BC-8B54-AE4067A3F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B66A7-B360-4F9C-9707-F7073C813CBD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22044-B5DF-45BC-8B54-AE4067A3F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Bio211 Biostatistics and Experimental Design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Winter </a:t>
            </a:r>
            <a:r>
              <a:rPr lang="en-US" dirty="0"/>
              <a:t>Term 2018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8 Correlation and Regression</a:t>
            </a:r>
          </a:p>
          <a:p>
            <a:r>
              <a:rPr lang="en-US" dirty="0" smtClean="0"/>
              <a:t>January 26, 2018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to use correlation and regression?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 and response variables are continuous, numeric variables  </a:t>
            </a:r>
          </a:p>
          <a:p>
            <a:pPr lvl="1"/>
            <a:r>
              <a:rPr lang="en-US" dirty="0" smtClean="0"/>
              <a:t>Examples?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starting heart rate and increase in heart rate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828800"/>
            <a:ext cx="5181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Is one </a:t>
            </a:r>
            <a:r>
              <a:rPr lang="en-US" dirty="0"/>
              <a:t>measurement </a:t>
            </a:r>
            <a:r>
              <a:rPr lang="en-US" dirty="0" smtClean="0"/>
              <a:t>variable </a:t>
            </a:r>
            <a:r>
              <a:rPr lang="en-US" dirty="0"/>
              <a:t>associated with another measurement </a:t>
            </a:r>
            <a:r>
              <a:rPr lang="en-US" dirty="0" smtClean="0"/>
              <a:t>variable </a:t>
            </a:r>
            <a:r>
              <a:rPr lang="en-US" i="1" dirty="0" smtClean="0"/>
              <a:t>(P </a:t>
            </a:r>
            <a:r>
              <a:rPr lang="en-US" dirty="0" smtClean="0"/>
              <a:t>value)</a:t>
            </a:r>
            <a:r>
              <a:rPr lang="en-US" i="1" dirty="0" smtClean="0"/>
              <a:t>?</a:t>
            </a:r>
          </a:p>
          <a:p>
            <a:pPr lvl="1"/>
            <a:r>
              <a:rPr lang="en-US" dirty="0" smtClean="0"/>
              <a:t>If the value of one variable increases, does the value of the other tend to increase (or decrease)?</a:t>
            </a:r>
            <a:endParaRPr lang="en-US" dirty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What is the </a:t>
            </a:r>
            <a:r>
              <a:rPr lang="en-US" dirty="0"/>
              <a:t>strength of the association </a:t>
            </a:r>
            <a:r>
              <a:rPr lang="en-US" dirty="0" smtClean="0"/>
              <a:t>(</a:t>
            </a:r>
            <a:r>
              <a:rPr lang="en-US" i="1" dirty="0" smtClean="0"/>
              <a:t>r </a:t>
            </a:r>
            <a:r>
              <a:rPr lang="en-US" dirty="0" smtClean="0"/>
              <a:t>or </a:t>
            </a:r>
            <a:r>
              <a:rPr lang="en-US" i="1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)?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the increase in heart rate associated with the starting heart rate?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828800"/>
            <a:ext cx="5181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733800" y="1981200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P </a:t>
            </a:r>
            <a:r>
              <a:rPr lang="en-US" sz="3200" dirty="0" smtClean="0"/>
              <a:t>= 0.006</a:t>
            </a:r>
            <a:endParaRPr lang="en-US" sz="3200" i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strength of that association?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828800"/>
            <a:ext cx="5181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733800" y="1981200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r</a:t>
            </a:r>
            <a:r>
              <a:rPr lang="en-US" sz="3200" i="1" dirty="0" smtClean="0"/>
              <a:t> </a:t>
            </a:r>
            <a:r>
              <a:rPr lang="en-US" sz="3200" dirty="0" smtClean="0"/>
              <a:t>= -0.56</a:t>
            </a:r>
            <a:endParaRPr lang="en-US" sz="3200" i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strength of that association?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209800"/>
            <a:ext cx="5181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28600" y="1524000"/>
            <a:ext cx="8686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/>
              <a:t>r</a:t>
            </a:r>
            <a:r>
              <a:rPr lang="en-US" sz="2800" i="1" baseline="30000" dirty="0" smtClean="0"/>
              <a:t>2</a:t>
            </a:r>
            <a:r>
              <a:rPr lang="en-US" sz="2800" i="1" dirty="0" smtClean="0"/>
              <a:t> </a:t>
            </a:r>
            <a:r>
              <a:rPr lang="en-US" sz="2800" dirty="0" smtClean="0"/>
              <a:t>= 0.31</a:t>
            </a:r>
          </a:p>
          <a:p>
            <a:pPr algn="ctr"/>
            <a:r>
              <a:rPr lang="en-US" sz="2800" dirty="0" smtClean="0"/>
              <a:t>31% of the variation in the variation in increase HR is explained by starting heart rate</a:t>
            </a: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781175"/>
            <a:ext cx="5181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733800" y="1560493"/>
            <a:ext cx="167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/>
              <a:t>P </a:t>
            </a:r>
            <a:r>
              <a:rPr lang="en-US" sz="2800" dirty="0"/>
              <a:t> </a:t>
            </a:r>
            <a:r>
              <a:rPr lang="en-US" sz="2800" dirty="0" smtClean="0"/>
              <a:t>=  0.5 </a:t>
            </a:r>
          </a:p>
          <a:p>
            <a:pPr algn="ctr"/>
            <a:r>
              <a:rPr lang="en-US" sz="2800" i="1" dirty="0" smtClean="0"/>
              <a:t>r  </a:t>
            </a:r>
            <a:r>
              <a:rPr lang="en-US" sz="2800" dirty="0" smtClean="0"/>
              <a:t>= 0.15</a:t>
            </a:r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example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009775"/>
            <a:ext cx="5181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429000" y="1789093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/>
              <a:t>P </a:t>
            </a:r>
            <a:r>
              <a:rPr lang="en-US" sz="2800" dirty="0"/>
              <a:t> </a:t>
            </a:r>
            <a:r>
              <a:rPr lang="en-US" sz="2800" dirty="0" smtClean="0"/>
              <a:t>=  0.009 </a:t>
            </a:r>
          </a:p>
          <a:p>
            <a:pPr algn="ctr"/>
            <a:r>
              <a:rPr lang="en-US" sz="2800" i="1" dirty="0" smtClean="0"/>
              <a:t>r  </a:t>
            </a:r>
            <a:r>
              <a:rPr lang="en-US" sz="2800" dirty="0" smtClean="0"/>
              <a:t>= 0.54</a:t>
            </a:r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Sampling natural variation of both variables</a:t>
            </a:r>
          </a:p>
          <a:p>
            <a:pPr lvl="1"/>
            <a:r>
              <a:rPr lang="en-US" dirty="0" smtClean="0"/>
              <a:t>NOT actively picking values of either variable</a:t>
            </a:r>
          </a:p>
          <a:p>
            <a:endParaRPr lang="en-US" dirty="0" smtClean="0"/>
          </a:p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</a:t>
            </a:r>
            <a:r>
              <a:rPr lang="en-US" dirty="0"/>
              <a:t>There is no association between the </a:t>
            </a:r>
            <a:r>
              <a:rPr lang="en-US" dirty="0" smtClean="0"/>
              <a:t>effect variable and the response variable</a:t>
            </a:r>
          </a:p>
          <a:p>
            <a:endParaRPr lang="en-US" dirty="0"/>
          </a:p>
          <a:p>
            <a:r>
              <a:rPr lang="en-US" dirty="0" smtClean="0"/>
              <a:t>Assumptions: both variables are normally distributed </a:t>
            </a:r>
          </a:p>
          <a:p>
            <a:endParaRPr lang="en-US" dirty="0"/>
          </a:p>
          <a:p>
            <a:r>
              <a:rPr lang="en-US" b="1" dirty="0" smtClean="0"/>
              <a:t>Makes no statement about causality!! </a:t>
            </a:r>
          </a:p>
          <a:p>
            <a:pPr lvl="1"/>
            <a:r>
              <a:rPr lang="en-US" dirty="0" smtClean="0"/>
              <a:t>In the case of a positive correlation, the increase in y is not necessarily </a:t>
            </a:r>
            <a:r>
              <a:rPr lang="en-US" b="1" dirty="0" smtClean="0"/>
              <a:t>caused by </a:t>
            </a:r>
            <a:r>
              <a:rPr lang="en-US" dirty="0" smtClean="0"/>
              <a:t>the increase in x. It could be that the increase in x is dependent on the increase in 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Non-normal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Spearman’s rank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Assignment </a:t>
            </a:r>
            <a:r>
              <a:rPr lang="en-US" dirty="0" smtClean="0"/>
              <a:t>7 due </a:t>
            </a:r>
            <a:r>
              <a:rPr lang="en-US" dirty="0" smtClean="0"/>
              <a:t>today</a:t>
            </a:r>
          </a:p>
          <a:p>
            <a:endParaRPr lang="en-US" dirty="0" smtClean="0"/>
          </a:p>
          <a:p>
            <a:r>
              <a:rPr lang="en-US" dirty="0" smtClean="0"/>
              <a:t>Review a couple of things</a:t>
            </a:r>
            <a:r>
              <a:rPr lang="en-US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Correlation</a:t>
            </a:r>
          </a:p>
          <a:p>
            <a:pPr lvl="1"/>
            <a:r>
              <a:rPr lang="en-US" dirty="0" smtClean="0"/>
              <a:t>Practice in R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Linear Regression I 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Practice in R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in 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Find a line that goes through the cloud of points and use that line to predict values</a:t>
            </a:r>
          </a:p>
          <a:p>
            <a:pPr lvl="1"/>
            <a:r>
              <a:rPr lang="en-US" dirty="0" smtClean="0"/>
              <a:t>Minimizes the squared vertical distances between the data points and the line</a:t>
            </a:r>
          </a:p>
          <a:p>
            <a:endParaRPr lang="en-US" dirty="0"/>
          </a:p>
          <a:p>
            <a:r>
              <a:rPr lang="en-US" dirty="0" smtClean="0"/>
              <a:t>Must use fixed values of  independent variable!</a:t>
            </a:r>
          </a:p>
          <a:p>
            <a:endParaRPr lang="en-US" dirty="0"/>
          </a:p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 : there </a:t>
            </a:r>
            <a:r>
              <a:rPr lang="en-US" dirty="0"/>
              <a:t>is no relationship between the </a:t>
            </a:r>
            <a:r>
              <a:rPr lang="en-US" dirty="0" smtClean="0"/>
              <a:t>values of the effect and response variables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i="1" dirty="0" smtClean="0"/>
              <a:t>Y = </a:t>
            </a:r>
            <a:r>
              <a:rPr lang="en-US" i="1" dirty="0" err="1" smtClean="0"/>
              <a:t>mX</a:t>
            </a:r>
            <a:r>
              <a:rPr lang="en-US" i="1" dirty="0" smtClean="0"/>
              <a:t> + b + </a:t>
            </a:r>
            <a:r>
              <a:rPr lang="el-GR" i="1" dirty="0" smtClean="0"/>
              <a:t>ϵ</a:t>
            </a:r>
            <a:endParaRPr lang="en-US" i="1" dirty="0" smtClean="0"/>
          </a:p>
          <a:p>
            <a:pPr algn="ctr">
              <a:buNone/>
            </a:pPr>
            <a:endParaRPr lang="el-GR" i="1" dirty="0" smtClean="0"/>
          </a:p>
          <a:p>
            <a:r>
              <a:rPr lang="en-US" dirty="0" smtClean="0"/>
              <a:t>Y is a linear function of X with normally distributed errors, ϵ. </a:t>
            </a:r>
          </a:p>
          <a:p>
            <a:endParaRPr lang="en-US" dirty="0"/>
          </a:p>
          <a:p>
            <a:r>
              <a:rPr lang="en-US" dirty="0" smtClean="0"/>
              <a:t>b is y intercept of line</a:t>
            </a:r>
          </a:p>
          <a:p>
            <a:endParaRPr lang="en-US" dirty="0" smtClean="0"/>
          </a:p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m (slope of line) is not different from zero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in R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4756" y="1752600"/>
            <a:ext cx="7234488" cy="3803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438400" y="3657600"/>
            <a:ext cx="1066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8400" y="3886200"/>
            <a:ext cx="1066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62600" y="3657600"/>
            <a:ext cx="1066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62600" y="3886200"/>
            <a:ext cx="1066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76600" y="4953000"/>
            <a:ext cx="1066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Residuals: distance from each point to best fit line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11785"/>
          <a:stretch>
            <a:fillRect/>
          </a:stretch>
        </p:blipFill>
        <p:spPr bwMode="auto">
          <a:xfrm>
            <a:off x="1150821" y="1493837"/>
            <a:ext cx="6842359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1700"/>
            <a:ext cx="8229600" cy="37719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No lab today</a:t>
            </a:r>
            <a:r>
              <a:rPr lang="en-US" dirty="0" smtClean="0"/>
              <a:t>!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Assignment 8 due Monday morning before lecture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for your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I’ve asked you to run a post hoc test on the ANOVA you ran for assignment 7</a:t>
            </a:r>
          </a:p>
          <a:p>
            <a:pPr lvl="1"/>
            <a:r>
              <a:rPr lang="en-US" dirty="0" smtClean="0"/>
              <a:t>You will need to make the seeds column a factor to run the post hoc tests</a:t>
            </a:r>
          </a:p>
          <a:p>
            <a:pPr lvl="1"/>
            <a:r>
              <a:rPr lang="en-US" dirty="0" err="1" smtClean="0"/>
              <a:t>d</a:t>
            </a:r>
            <a:r>
              <a:rPr lang="en-US" dirty="0" err="1" smtClean="0"/>
              <a:t>ata$Seeds</a:t>
            </a:r>
            <a:r>
              <a:rPr lang="en-US" dirty="0" smtClean="0"/>
              <a:t>&lt;-</a:t>
            </a:r>
            <a:r>
              <a:rPr lang="en-US" dirty="0" err="1" smtClean="0"/>
              <a:t>as.factor</a:t>
            </a:r>
            <a:r>
              <a:rPr lang="en-US" dirty="0" smtClean="0"/>
              <a:t>(</a:t>
            </a:r>
            <a:r>
              <a:rPr lang="en-US" dirty="0" err="1" smtClean="0"/>
              <a:t>data$Seeds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 about data analysis and statistical analysis in methods!!!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for final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Methods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Experimental design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Data collected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Data Analysis</a:t>
            </a:r>
          </a:p>
          <a:p>
            <a:pPr>
              <a:buNone/>
            </a:pPr>
            <a:r>
              <a:rPr lang="en-US" dirty="0" smtClean="0"/>
              <a:t>Results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Overall summary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Results of analyses (refer to figures or tables in text)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Figures with legends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ANOVA post hoc tests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11360" r="3220"/>
          <a:stretch>
            <a:fillRect/>
          </a:stretch>
        </p:blipFill>
        <p:spPr bwMode="auto">
          <a:xfrm>
            <a:off x="2580572" y="1752600"/>
            <a:ext cx="526802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3352800"/>
            <a:ext cx="2667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aov</a:t>
            </a:r>
            <a:r>
              <a:rPr lang="en-US" sz="2800" dirty="0" smtClean="0"/>
              <a:t>(</a:t>
            </a:r>
            <a:r>
              <a:rPr lang="en-US" sz="2800" dirty="0" err="1" smtClean="0"/>
              <a:t>HR_increase</a:t>
            </a:r>
            <a:r>
              <a:rPr lang="en-US" sz="2800" dirty="0" smtClean="0"/>
              <a:t> ~ treatment)</a:t>
            </a:r>
          </a:p>
          <a:p>
            <a:pPr algn="ctr"/>
            <a:r>
              <a:rPr lang="en-US" sz="3600" i="1" dirty="0" smtClean="0"/>
              <a:t>P</a:t>
            </a:r>
            <a:r>
              <a:rPr lang="en-US" sz="3600" dirty="0" smtClean="0"/>
              <a:t> &lt; 0.001</a:t>
            </a:r>
            <a:endParaRPr lang="en-US" sz="3600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ANOVA post hoc tests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11360" r="3220"/>
          <a:stretch>
            <a:fillRect/>
          </a:stretch>
        </p:blipFill>
        <p:spPr bwMode="auto">
          <a:xfrm>
            <a:off x="2580572" y="1752600"/>
            <a:ext cx="526802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019800" y="4114800"/>
            <a:ext cx="1066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038600" y="4724400"/>
            <a:ext cx="1066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72200" y="366778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P</a:t>
            </a:r>
            <a:r>
              <a:rPr lang="en-US" sz="2800" dirty="0" smtClean="0"/>
              <a:t> =?</a:t>
            </a:r>
            <a:endParaRPr lang="en-US" sz="28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91000" y="464820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P</a:t>
            </a:r>
            <a:r>
              <a:rPr lang="en-US" sz="2800" dirty="0" smtClean="0"/>
              <a:t> =?</a:t>
            </a:r>
            <a:endParaRPr lang="en-US" sz="28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3352800"/>
            <a:ext cx="2667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aov</a:t>
            </a:r>
            <a:r>
              <a:rPr lang="en-US" sz="2800" dirty="0" smtClean="0"/>
              <a:t>(</a:t>
            </a:r>
            <a:r>
              <a:rPr lang="en-US" sz="2800" dirty="0" err="1" smtClean="0"/>
              <a:t>HR_increase</a:t>
            </a:r>
            <a:r>
              <a:rPr lang="en-US" sz="2800" dirty="0" smtClean="0"/>
              <a:t> ~ treatment)</a:t>
            </a:r>
          </a:p>
          <a:p>
            <a:pPr algn="ctr"/>
            <a:r>
              <a:rPr lang="en-US" sz="3600" i="1" dirty="0" smtClean="0"/>
              <a:t>P</a:t>
            </a:r>
            <a:r>
              <a:rPr lang="en-US" sz="3600" dirty="0" smtClean="0"/>
              <a:t> &lt; 0.001</a:t>
            </a:r>
            <a:endParaRPr lang="en-US" sz="3600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hoc after </a:t>
            </a:r>
            <a:r>
              <a:rPr lang="en-US" dirty="0" err="1" smtClean="0"/>
              <a:t>Kruskal</a:t>
            </a:r>
            <a:r>
              <a:rPr lang="en-US" dirty="0" smtClean="0"/>
              <a:t>-Wallis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not review…</a:t>
            </a:r>
          </a:p>
          <a:p>
            <a:endParaRPr lang="en-US" dirty="0" smtClean="0"/>
          </a:p>
          <a:p>
            <a:r>
              <a:rPr lang="en-US" dirty="0" smtClean="0"/>
              <a:t>Dunn test for multiple comparisons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transformTukey</a:t>
            </a:r>
            <a:r>
              <a:rPr lang="en-US" dirty="0" smtClean="0"/>
              <a:t>() output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2227" y="2438400"/>
            <a:ext cx="6539547" cy="1901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286000" y="2819400"/>
            <a:ext cx="762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Correlation and Regression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538</Words>
  <Application>Microsoft Office PowerPoint</Application>
  <PresentationFormat>On-screen Show (4:3)</PresentationFormat>
  <Paragraphs>105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Bio211 Biostatistics and Experimental Design  Winter Term 2018 </vt:lpstr>
      <vt:lpstr>Outline for today</vt:lpstr>
      <vt:lpstr>Review</vt:lpstr>
      <vt:lpstr>Format for final paper</vt:lpstr>
      <vt:lpstr>Review ANOVA post hoc tests</vt:lpstr>
      <vt:lpstr>Review ANOVA post hoc tests</vt:lpstr>
      <vt:lpstr>Post hoc after Kruskal-Wallis</vt:lpstr>
      <vt:lpstr>transformTukey() output</vt:lpstr>
      <vt:lpstr>Correlation and Regression</vt:lpstr>
      <vt:lpstr>When to use correlation and regression?</vt:lpstr>
      <vt:lpstr>Example: starting heart rate and increase in heart rate</vt:lpstr>
      <vt:lpstr>Correlation</vt:lpstr>
      <vt:lpstr>Is the increase in heart rate associated with the starting heart rate?</vt:lpstr>
      <vt:lpstr>What is the strength of that association?</vt:lpstr>
      <vt:lpstr>What is the strength of that association?</vt:lpstr>
      <vt:lpstr>Another example</vt:lpstr>
      <vt:lpstr>Last example</vt:lpstr>
      <vt:lpstr>Correlation</vt:lpstr>
      <vt:lpstr>Non-normal data?</vt:lpstr>
      <vt:lpstr>Practice in R!</vt:lpstr>
      <vt:lpstr>Linear Regression</vt:lpstr>
      <vt:lpstr>Linear Regression</vt:lpstr>
      <vt:lpstr>Example in R</vt:lpstr>
      <vt:lpstr>Residuals: distance from each point to best fit line</vt:lpstr>
      <vt:lpstr>Summary</vt:lpstr>
      <vt:lpstr>Important for your homework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Bio211 Biostatistics and Experimental Design  Winter Term 2018</dc:title>
  <dc:creator>Melanie</dc:creator>
  <cp:lastModifiedBy>Melanie</cp:lastModifiedBy>
  <cp:revision>62</cp:revision>
  <dcterms:created xsi:type="dcterms:W3CDTF">2018-01-09T12:56:25Z</dcterms:created>
  <dcterms:modified xsi:type="dcterms:W3CDTF">2018-01-25T17:02:53Z</dcterms:modified>
</cp:coreProperties>
</file>