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72" r:id="rId6"/>
    <p:sldId id="271" r:id="rId7"/>
    <p:sldId id="262" r:id="rId8"/>
    <p:sldId id="264" r:id="rId9"/>
    <p:sldId id="265" r:id="rId10"/>
    <p:sldId id="266" r:id="rId11"/>
    <p:sldId id="273" r:id="rId12"/>
    <p:sldId id="269" r:id="rId13"/>
    <p:sldId id="268" r:id="rId14"/>
    <p:sldId id="27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81" autoAdjust="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5E664-5F47-4569-BECE-17F6BB8ED8EA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10A99-6C1D-404D-80A7-DC2A65B7D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https://www.thoughtco.com/chi-square-goodness-of-fit-test-example-3126382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10A99-6C1D-404D-80A7-DC2A65B7DCD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Shapiro-</a:t>
            </a:r>
            <a:r>
              <a:rPr lang="en-US" dirty="0" err="1" smtClean="0"/>
              <a:t>wilk</a:t>
            </a:r>
            <a:r>
              <a:rPr lang="en-US" baseline="0" dirty="0" smtClean="0"/>
              <a:t> test,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&lt; 0.05 we reject the null hypothesis of normality.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10A99-6C1D-404D-80A7-DC2A65B7DCD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8CF-0699-4CB6-8D19-777CAB23A7FB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C27-B59D-443B-B061-F2B6CA6EA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8CF-0699-4CB6-8D19-777CAB23A7FB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C27-B59D-443B-B061-F2B6CA6EA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8CF-0699-4CB6-8D19-777CAB23A7FB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C27-B59D-443B-B061-F2B6CA6EA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8CF-0699-4CB6-8D19-777CAB23A7FB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C27-B59D-443B-B061-F2B6CA6EA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8CF-0699-4CB6-8D19-777CAB23A7FB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C27-B59D-443B-B061-F2B6CA6EA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8CF-0699-4CB6-8D19-777CAB23A7FB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C27-B59D-443B-B061-F2B6CA6EA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8CF-0699-4CB6-8D19-777CAB23A7FB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C27-B59D-443B-B061-F2B6CA6EA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8CF-0699-4CB6-8D19-777CAB23A7FB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C27-B59D-443B-B061-F2B6CA6EA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8CF-0699-4CB6-8D19-777CAB23A7FB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C27-B59D-443B-B061-F2B6CA6EA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8CF-0699-4CB6-8D19-777CAB23A7FB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C27-B59D-443B-B061-F2B6CA6EA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8CF-0699-4CB6-8D19-777CAB23A7FB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C27-B59D-443B-B061-F2B6CA6EA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08CF-0699-4CB6-8D19-777CAB23A7FB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FC27-B59D-443B-B061-F2B6CA6EA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NZmB-bK6oMaS70VJDB98ZqeOz19C6vesIt77_PW0jo/ed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Bio211 Biostatistics and Experimental 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Winter </a:t>
            </a:r>
            <a:r>
              <a:rPr lang="en-US" dirty="0"/>
              <a:t>Term 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 Testing for Differences</a:t>
            </a:r>
          </a:p>
          <a:p>
            <a:r>
              <a:rPr lang="en-US" dirty="0" smtClean="0"/>
              <a:t>January 15, 2018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sample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 response variable and one categorical variable with two values</a:t>
            </a:r>
          </a:p>
          <a:p>
            <a:r>
              <a:rPr lang="en-US" dirty="0" smtClean="0"/>
              <a:t>Means </a:t>
            </a:r>
            <a:r>
              <a:rPr lang="en-US" dirty="0"/>
              <a:t>of the </a:t>
            </a:r>
            <a:r>
              <a:rPr lang="en-US" dirty="0" smtClean="0"/>
              <a:t>response variable different between the </a:t>
            </a:r>
            <a:r>
              <a:rPr lang="en-US" dirty="0"/>
              <a:t>two </a:t>
            </a:r>
            <a:r>
              <a:rPr lang="en-US" dirty="0" smtClean="0"/>
              <a:t>categories?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is that the means are the same</a:t>
            </a:r>
          </a:p>
          <a:p>
            <a:r>
              <a:rPr lang="en-US" dirty="0" smtClean="0"/>
              <a:t>Example: is hair length different between men and women at Middlebury College?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vs. one-tailed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Two-tailed: tests that the means of two groups are different regardless of direction</a:t>
            </a:r>
          </a:p>
          <a:p>
            <a:endParaRPr lang="en-US" dirty="0" smtClean="0"/>
          </a:p>
          <a:p>
            <a:r>
              <a:rPr lang="en-US" dirty="0" smtClean="0"/>
              <a:t>One-tailed: tests if the mean of one group is higher or lower than the other mean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65252"/>
          <a:stretch>
            <a:fillRect/>
          </a:stretch>
        </p:blipFill>
        <p:spPr bwMode="auto">
          <a:xfrm>
            <a:off x="5791200" y="1828800"/>
            <a:ext cx="2724150" cy="126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Image result for one tailed vs two tailed t test"/>
          <p:cNvPicPr>
            <a:picLocks noChangeAspect="1" noChangeArrowheads="1"/>
          </p:cNvPicPr>
          <p:nvPr/>
        </p:nvPicPr>
        <p:blipFill>
          <a:blip r:embed="rId3" cstate="print"/>
          <a:srcRect b="32791"/>
          <a:stretch>
            <a:fillRect/>
          </a:stretch>
        </p:blipFill>
        <p:spPr bwMode="auto">
          <a:xfrm>
            <a:off x="5791200" y="3581400"/>
            <a:ext cx="2733675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 or 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Independent: observations not paired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Paired: </a:t>
            </a:r>
            <a:r>
              <a:rPr lang="en-US" dirty="0"/>
              <a:t>Each value in one sample has a paired (based </a:t>
            </a:r>
            <a:r>
              <a:rPr lang="en-US" dirty="0" smtClean="0"/>
              <a:t>on experimental </a:t>
            </a:r>
            <a:r>
              <a:rPr lang="en-US" dirty="0"/>
              <a:t>design) value in the other </a:t>
            </a:r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Individuals measured Before and After something</a:t>
            </a:r>
          </a:p>
          <a:p>
            <a:pPr lvl="1"/>
            <a:r>
              <a:rPr lang="en-US" dirty="0" smtClean="0"/>
              <a:t>Tests </a:t>
            </a:r>
            <a:r>
              <a:rPr lang="en-US" dirty="0"/>
              <a:t>whether the mean difference in the pairs is different from </a:t>
            </a:r>
            <a:r>
              <a:rPr lang="en-US" dirty="0" smtClean="0"/>
              <a:t>0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 distributed data</a:t>
            </a:r>
          </a:p>
          <a:p>
            <a:pPr lvl="1"/>
            <a:r>
              <a:rPr lang="en-US" dirty="0" smtClean="0"/>
              <a:t>All t-tests must use normally distributed data</a:t>
            </a:r>
          </a:p>
          <a:p>
            <a:pPr lvl="1"/>
            <a:r>
              <a:rPr lang="en-US" dirty="0" smtClean="0"/>
              <a:t>Test for normal distribution, Shapiro–</a:t>
            </a:r>
            <a:r>
              <a:rPr lang="en-US" dirty="0" err="1" smtClean="0"/>
              <a:t>Wilk</a:t>
            </a:r>
            <a:r>
              <a:rPr lang="en-US" dirty="0" smtClean="0"/>
              <a:t> test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Equal or unequal variances is fine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smtClean="0"/>
              <a:t>there a significant difference between the heart rate before compared to heart rate </a:t>
            </a:r>
            <a:r>
              <a:rPr lang="en-US" dirty="0" smtClean="0"/>
              <a:t>after 3 minutes of activity?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about breath rate?</a:t>
            </a:r>
          </a:p>
          <a:p>
            <a:endParaRPr lang="en-US" dirty="0"/>
          </a:p>
          <a:p>
            <a:r>
              <a:rPr lang="en-US" dirty="0" smtClean="0"/>
              <a:t>Which t-test do we use?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Chi-square</a:t>
            </a:r>
          </a:p>
          <a:p>
            <a:endParaRPr lang="en-US" dirty="0" smtClean="0"/>
          </a:p>
          <a:p>
            <a:r>
              <a:rPr lang="en-US" dirty="0" smtClean="0"/>
              <a:t>t-test</a:t>
            </a:r>
          </a:p>
          <a:p>
            <a:endParaRPr lang="en-US" dirty="0" smtClean="0"/>
          </a:p>
          <a:p>
            <a:r>
              <a:rPr lang="en-US" dirty="0" smtClean="0"/>
              <a:t>Setting up the Plant Growth lab this afternoon</a:t>
            </a:r>
          </a:p>
          <a:p>
            <a:endParaRPr lang="en-US" dirty="0" smtClean="0"/>
          </a:p>
          <a:p>
            <a:r>
              <a:rPr lang="en-US" dirty="0" smtClean="0"/>
              <a:t>Assignment 4: Testing for differences due Wednesday by the start of lecture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3 due today</a:t>
            </a:r>
          </a:p>
          <a:p>
            <a:endParaRPr lang="en-US" dirty="0" smtClean="0"/>
          </a:p>
          <a:p>
            <a:r>
              <a:rPr lang="en-US" dirty="0" smtClean="0"/>
              <a:t>Chi Square</a:t>
            </a:r>
          </a:p>
          <a:p>
            <a:pPr lvl="1"/>
            <a:r>
              <a:rPr lang="en-US" dirty="0" smtClean="0"/>
              <a:t>Practice with M&amp;Ms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- test </a:t>
            </a:r>
          </a:p>
          <a:p>
            <a:pPr lvl="1"/>
            <a:r>
              <a:rPr lang="en-US" dirty="0" smtClean="0"/>
              <a:t>Practice with </a:t>
            </a:r>
            <a:r>
              <a:rPr lang="en-US" dirty="0" smtClean="0"/>
              <a:t>human physiology lab</a:t>
            </a:r>
            <a:r>
              <a:rPr lang="en-US" dirty="0" smtClean="0"/>
              <a:t> </a:t>
            </a:r>
            <a:r>
              <a:rPr lang="en-US" dirty="0" smtClean="0"/>
              <a:t>data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with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Chi-square goodness of fit</a:t>
            </a:r>
          </a:p>
          <a:p>
            <a:pPr lvl="1"/>
            <a:r>
              <a:rPr lang="en-US" dirty="0" smtClean="0"/>
              <a:t>One categorical variable</a:t>
            </a:r>
          </a:p>
          <a:p>
            <a:pPr lvl="1"/>
            <a:r>
              <a:rPr lang="en-US" dirty="0" smtClean="0"/>
              <a:t>Compare observed vs. expected observations and ask if they’re statistically different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Chi-square test for independence </a:t>
            </a:r>
          </a:p>
          <a:p>
            <a:pPr lvl="1"/>
            <a:r>
              <a:rPr lang="en-US" dirty="0" smtClean="0"/>
              <a:t>Two categorical variables and ask if proportions of one category are different from the other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4191000"/>
            <a:ext cx="83820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with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Chi-square goodness of fit</a:t>
            </a:r>
          </a:p>
          <a:p>
            <a:pPr lvl="1"/>
            <a:r>
              <a:rPr lang="en-US" dirty="0" smtClean="0"/>
              <a:t>One categorical variable</a:t>
            </a:r>
          </a:p>
          <a:p>
            <a:pPr lvl="1"/>
            <a:r>
              <a:rPr lang="en-US" dirty="0" smtClean="0"/>
              <a:t>Compare observed vs. expected observations and ask if they’re statistically different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Chi-square test for independence </a:t>
            </a:r>
          </a:p>
          <a:p>
            <a:pPr lvl="1"/>
            <a:r>
              <a:rPr lang="en-US" dirty="0" smtClean="0"/>
              <a:t>Two categorical variables and ask if proportions of one category are different from the other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371600"/>
            <a:ext cx="83820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goodness of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chi-square statistic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Determine degrees of freedom</a:t>
            </a:r>
          </a:p>
          <a:p>
            <a:r>
              <a:rPr lang="en-US" dirty="0" smtClean="0"/>
              <a:t>Determine </a:t>
            </a:r>
            <a:r>
              <a:rPr lang="en-US" i="1" dirty="0" smtClean="0"/>
              <a:t>P </a:t>
            </a:r>
            <a:r>
              <a:rPr lang="en-US" dirty="0" smtClean="0"/>
              <a:t>value </a:t>
            </a:r>
            <a:endParaRPr lang="en-US" dirty="0"/>
          </a:p>
        </p:txBody>
      </p:sp>
      <p:pic>
        <p:nvPicPr>
          <p:cNvPr id="4" name="Picture 4" descr="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7900" y="2419350"/>
            <a:ext cx="4648200" cy="2019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546" y="273844"/>
            <a:ext cx="7342909" cy="631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goodness of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it with M&amp;Ms!</a:t>
            </a:r>
          </a:p>
          <a:p>
            <a:r>
              <a:rPr lang="en-US" dirty="0" smtClean="0"/>
              <a:t>Expected observation for each color?</a:t>
            </a:r>
          </a:p>
          <a:p>
            <a:r>
              <a:rPr lang="en-US" dirty="0" smtClean="0"/>
              <a:t>Observed observation for each color?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 smtClean="0">
                <a:hlinkClick r:id="rId3"/>
              </a:rPr>
              <a:t>M&amp;Ms </a:t>
            </a:r>
            <a:r>
              <a:rPr lang="en-US" dirty="0" err="1" smtClean="0">
                <a:hlinkClick r:id="rId3"/>
              </a:rPr>
              <a:t>google</a:t>
            </a:r>
            <a:r>
              <a:rPr lang="en-US" dirty="0" smtClean="0">
                <a:hlinkClick r:id="rId3"/>
              </a:rPr>
              <a:t> sheet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One-sample </a:t>
            </a:r>
            <a:r>
              <a:rPr lang="en-US" dirty="0"/>
              <a:t>t-test</a:t>
            </a:r>
          </a:p>
          <a:p>
            <a:pPr lvl="1"/>
            <a:r>
              <a:rPr lang="en-US" dirty="0" smtClean="0"/>
              <a:t>One-tailed </a:t>
            </a:r>
            <a:r>
              <a:rPr lang="en-US" dirty="0"/>
              <a:t>or </a:t>
            </a:r>
            <a:r>
              <a:rPr lang="en-US" dirty="0" smtClean="0"/>
              <a:t>two-tailed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Two-sample </a:t>
            </a:r>
            <a:r>
              <a:rPr lang="en-US" dirty="0"/>
              <a:t>t-test</a:t>
            </a:r>
          </a:p>
          <a:p>
            <a:pPr lvl="1"/>
            <a:r>
              <a:rPr lang="en-US" dirty="0" smtClean="0"/>
              <a:t>One-tailed </a:t>
            </a:r>
            <a:r>
              <a:rPr lang="en-US" dirty="0"/>
              <a:t>or two-tailed</a:t>
            </a:r>
          </a:p>
          <a:p>
            <a:pPr lvl="1"/>
            <a:r>
              <a:rPr lang="en-US" dirty="0" smtClean="0"/>
              <a:t>Independent </a:t>
            </a:r>
            <a:r>
              <a:rPr lang="en-US" dirty="0"/>
              <a:t>or paired samples</a:t>
            </a:r>
          </a:p>
          <a:p>
            <a:pPr lvl="1"/>
            <a:r>
              <a:rPr lang="en-US" dirty="0" smtClean="0"/>
              <a:t>Equal </a:t>
            </a:r>
            <a:r>
              <a:rPr lang="en-US" dirty="0"/>
              <a:t>or unequal variances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Numerical response variable </a:t>
            </a:r>
            <a:r>
              <a:rPr lang="en-US" dirty="0"/>
              <a:t>and </a:t>
            </a:r>
            <a:r>
              <a:rPr lang="en-US" dirty="0" smtClean="0"/>
              <a:t>an expected mean</a:t>
            </a:r>
          </a:p>
          <a:p>
            <a:r>
              <a:rPr lang="en-US" dirty="0" smtClean="0"/>
              <a:t>Observed mean </a:t>
            </a:r>
            <a:r>
              <a:rPr lang="en-US" dirty="0"/>
              <a:t>different </a:t>
            </a:r>
            <a:r>
              <a:rPr lang="en-US" dirty="0" smtClean="0"/>
              <a:t>from expected?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0  </a:t>
            </a:r>
            <a:r>
              <a:rPr lang="en-US" dirty="0" smtClean="0"/>
              <a:t>is that there is no difference between observed and expected</a:t>
            </a:r>
          </a:p>
          <a:p>
            <a:r>
              <a:rPr lang="en-US" dirty="0" smtClean="0"/>
              <a:t>Example: product testing a batch of drug; is the mean of the active ingredient significant different from the mean of previous batches?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460</Words>
  <Application>Microsoft Office PowerPoint</Application>
  <PresentationFormat>On-screen Show (4:3)</PresentationFormat>
  <Paragraphs>91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Bio211 Biostatistics and Experimental Design  Winter Term 2018 </vt:lpstr>
      <vt:lpstr>Outline for today</vt:lpstr>
      <vt:lpstr>Chi-square with categorical data</vt:lpstr>
      <vt:lpstr>Chi-square with categorical data</vt:lpstr>
      <vt:lpstr>Chi-square goodness of fit</vt:lpstr>
      <vt:lpstr>Slide 6</vt:lpstr>
      <vt:lpstr>Chi-square goodness of fit</vt:lpstr>
      <vt:lpstr>t-test</vt:lpstr>
      <vt:lpstr>One sample t-test</vt:lpstr>
      <vt:lpstr>Two sample t-test</vt:lpstr>
      <vt:lpstr>Two vs. one-tailed tests</vt:lpstr>
      <vt:lpstr>Paired or independent</vt:lpstr>
      <vt:lpstr>Assumptions</vt:lpstr>
      <vt:lpstr>Let’s try it!</vt:lpstr>
      <vt:lpstr>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Bio211 Biostatistics and Experimental Design  Winter Term 2018</dc:title>
  <dc:creator>Melanie</dc:creator>
  <cp:lastModifiedBy>Melanie</cp:lastModifiedBy>
  <cp:revision>78</cp:revision>
  <dcterms:created xsi:type="dcterms:W3CDTF">2017-12-21T14:11:49Z</dcterms:created>
  <dcterms:modified xsi:type="dcterms:W3CDTF">2018-01-15T13:01:01Z</dcterms:modified>
</cp:coreProperties>
</file>