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1" r:id="rId4"/>
    <p:sldId id="268" r:id="rId5"/>
    <p:sldId id="257" r:id="rId6"/>
    <p:sldId id="264" r:id="rId7"/>
    <p:sldId id="267" r:id="rId8"/>
    <p:sldId id="262" r:id="rId9"/>
    <p:sldId id="263" r:id="rId10"/>
    <p:sldId id="265" r:id="rId11"/>
    <p:sldId id="266" r:id="rId12"/>
    <p:sldId id="269"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C06A5-18F1-4674-BDEA-489BE1D3004C}" type="datetimeFigureOut">
              <a:rPr lang="en-US" smtClean="0"/>
              <a:pPr/>
              <a:t>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D34AE-DA12-491D-AF6E-2A10F16C03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Walk through the bio</a:t>
            </a:r>
            <a:r>
              <a:rPr lang="en-US" baseline="0" dirty="0" smtClean="0"/>
              <a:t> handbook example http://rcompanion.org/rcompanion/e_05.html</a:t>
            </a:r>
            <a:endParaRPr lang="en-US" dirty="0"/>
          </a:p>
        </p:txBody>
      </p:sp>
      <p:sp>
        <p:nvSpPr>
          <p:cNvPr id="4" name="Slide Number Placeholder 3"/>
          <p:cNvSpPr>
            <a:spLocks noGrp="1"/>
          </p:cNvSpPr>
          <p:nvPr>
            <p:ph type="sldNum" sz="quarter" idx="10"/>
          </p:nvPr>
        </p:nvSpPr>
        <p:spPr/>
        <p:txBody>
          <a:bodyPr/>
          <a:lstStyle/>
          <a:p>
            <a:fld id="{4C316E39-ECAD-4474-B1F9-B013BDFF9077}"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DCBF8-EF16-4596-94EA-E8B386C214C0}"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CBF8-EF16-4596-94EA-E8B386C214C0}"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CBF8-EF16-4596-94EA-E8B386C214C0}"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CBF8-EF16-4596-94EA-E8B386C214C0}"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DCBF8-EF16-4596-94EA-E8B386C214C0}"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ADCBF8-EF16-4596-94EA-E8B386C214C0}"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ADCBF8-EF16-4596-94EA-E8B386C214C0}" type="datetimeFigureOut">
              <a:rPr lang="en-US" smtClean="0"/>
              <a:pPr/>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DCBF8-EF16-4596-94EA-E8B386C214C0}" type="datetimeFigureOut">
              <a:rPr lang="en-US" smtClean="0"/>
              <a:pPr/>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DCBF8-EF16-4596-94EA-E8B386C214C0}" type="datetimeFigureOut">
              <a:rPr lang="en-US" smtClean="0"/>
              <a:pPr/>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DCBF8-EF16-4596-94EA-E8B386C214C0}"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DCBF8-EF16-4596-94EA-E8B386C214C0}"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2AA6-D810-4B7A-834B-0354252DDC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DCBF8-EF16-4596-94EA-E8B386C214C0}" type="datetimeFigureOut">
              <a:rPr lang="en-US" smtClean="0"/>
              <a:pPr/>
              <a:t>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42AA6-D810-4B7A-834B-0354252DDC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rcompanion.org/rcompanion/e_05.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Bio211 Biostatistics and Experimental Design </a:t>
            </a:r>
            <a:r>
              <a:rPr lang="en-US" dirty="0" smtClean="0"/>
              <a:t/>
            </a:r>
            <a:br>
              <a:rPr lang="en-US" dirty="0" smtClean="0"/>
            </a:br>
            <a:r>
              <a:rPr lang="en-US" dirty="0" smtClean="0"/>
              <a:t>Winter </a:t>
            </a:r>
            <a:r>
              <a:rPr lang="en-US" dirty="0"/>
              <a:t>Term 2018</a:t>
            </a:r>
            <a:br>
              <a:rPr lang="en-US" dirty="0"/>
            </a:br>
            <a:endParaRPr lang="en-US" dirty="0"/>
          </a:p>
        </p:txBody>
      </p:sp>
      <p:sp>
        <p:nvSpPr>
          <p:cNvPr id="3" name="Subtitle 2"/>
          <p:cNvSpPr>
            <a:spLocks noGrp="1"/>
          </p:cNvSpPr>
          <p:nvPr>
            <p:ph type="subTitle" idx="1"/>
          </p:nvPr>
        </p:nvSpPr>
        <p:spPr/>
        <p:txBody>
          <a:bodyPr/>
          <a:lstStyle/>
          <a:p>
            <a:r>
              <a:rPr lang="en-US" dirty="0" smtClean="0"/>
              <a:t>Lecture 10 </a:t>
            </a:r>
            <a:r>
              <a:rPr lang="en-US" smtClean="0"/>
              <a:t>Multiple Regression</a:t>
            </a:r>
            <a:endParaRPr lang="en-US" dirty="0" smtClean="0"/>
          </a:p>
          <a:p>
            <a:r>
              <a:rPr lang="en-US" dirty="0" smtClean="0"/>
              <a:t>January 31, 2018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variable selection</a:t>
            </a:r>
            <a:endParaRPr lang="en-US" dirty="0"/>
          </a:p>
        </p:txBody>
      </p:sp>
      <p:sp>
        <p:nvSpPr>
          <p:cNvPr id="3" name="Content Placeholder 2"/>
          <p:cNvSpPr>
            <a:spLocks noGrp="1"/>
          </p:cNvSpPr>
          <p:nvPr>
            <p:ph idx="1"/>
          </p:nvPr>
        </p:nvSpPr>
        <p:spPr/>
        <p:txBody>
          <a:bodyPr/>
          <a:lstStyle/>
          <a:p>
            <a:r>
              <a:rPr lang="en-US" dirty="0" smtClean="0"/>
              <a:t>Add in one variable one by one and test the fit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variable selection</a:t>
            </a:r>
            <a:endParaRPr lang="en-US" dirty="0"/>
          </a:p>
        </p:txBody>
      </p:sp>
      <p:sp>
        <p:nvSpPr>
          <p:cNvPr id="3" name="Content Placeholder 2"/>
          <p:cNvSpPr>
            <a:spLocks noGrp="1"/>
          </p:cNvSpPr>
          <p:nvPr>
            <p:ph idx="1"/>
          </p:nvPr>
        </p:nvSpPr>
        <p:spPr/>
        <p:txBody>
          <a:bodyPr/>
          <a:lstStyle/>
          <a:p>
            <a:r>
              <a:rPr lang="en-US" dirty="0" smtClean="0"/>
              <a:t>Start with all variables and extract variables one by one and evaluate the fit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 R</a:t>
            </a:r>
            <a:endParaRPr lang="en-US" dirty="0"/>
          </a:p>
        </p:txBody>
      </p:sp>
      <p:sp>
        <p:nvSpPr>
          <p:cNvPr id="3" name="Content Placeholder 2"/>
          <p:cNvSpPr>
            <a:spLocks noGrp="1"/>
          </p:cNvSpPr>
          <p:nvPr>
            <p:ph idx="1"/>
          </p:nvPr>
        </p:nvSpPr>
        <p:spPr/>
        <p:txBody>
          <a:bodyPr/>
          <a:lstStyle/>
          <a:p>
            <a:r>
              <a:rPr lang="en-US" dirty="0" smtClean="0"/>
              <a:t>We’re not going to go through the whole thing, but for </a:t>
            </a:r>
            <a:r>
              <a:rPr lang="en-US" dirty="0" smtClean="0"/>
              <a:t>your interest</a:t>
            </a:r>
            <a:r>
              <a:rPr lang="en-US" dirty="0" smtClean="0"/>
              <a:t>:</a:t>
            </a:r>
          </a:p>
          <a:p>
            <a:pPr lvl="1"/>
            <a:r>
              <a:rPr lang="en-US" dirty="0" smtClean="0"/>
              <a:t> </a:t>
            </a:r>
            <a:r>
              <a:rPr lang="en-US" dirty="0" smtClean="0">
                <a:hlinkClick r:id="rId2"/>
              </a:rPr>
              <a:t>http://rcompanion.org/rcompanion/e_05.html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Animal behavior lab this afternoon</a:t>
            </a:r>
          </a:p>
          <a:p>
            <a:endParaRPr lang="en-US" dirty="0" smtClean="0"/>
          </a:p>
          <a:p>
            <a:r>
              <a:rPr lang="en-US" dirty="0" smtClean="0"/>
              <a:t>FRIDAY! I will either see you at 8:15 with your final paper in hard copy and get your exam by 10:00</a:t>
            </a:r>
            <a:endParaRPr lang="en-US" dirty="0" smtClean="0"/>
          </a:p>
          <a:p>
            <a:pPr algn="ctr">
              <a:buNone/>
            </a:pPr>
            <a:r>
              <a:rPr lang="en-US" dirty="0" smtClean="0"/>
              <a:t>OR</a:t>
            </a:r>
            <a:endParaRPr lang="en-US" dirty="0" smtClean="0"/>
          </a:p>
          <a:p>
            <a:r>
              <a:rPr lang="en-US" dirty="0" smtClean="0"/>
              <a:t>I will see your final exam in my inbox at 8:15 and see you at 9:40 with your final paper in hard copy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p:txBody>
          <a:bodyPr/>
          <a:lstStyle/>
          <a:p>
            <a:r>
              <a:rPr lang="en-US" dirty="0" smtClean="0"/>
              <a:t>Assignment 9 due before lecture</a:t>
            </a:r>
          </a:p>
          <a:p>
            <a:endParaRPr lang="en-US" dirty="0" smtClean="0"/>
          </a:p>
          <a:p>
            <a:r>
              <a:rPr lang="en-US" dirty="0" smtClean="0"/>
              <a:t>MANOVA</a:t>
            </a:r>
          </a:p>
          <a:p>
            <a:endParaRPr lang="en-US" dirty="0" smtClean="0"/>
          </a:p>
          <a:p>
            <a:r>
              <a:rPr lang="en-US" dirty="0" smtClean="0"/>
              <a:t>Multiple regression</a:t>
            </a:r>
          </a:p>
          <a:p>
            <a:endParaRPr lang="en-US" dirty="0" smtClean="0"/>
          </a:p>
          <a:p>
            <a:r>
              <a:rPr lang="en-US" dirty="0" smtClean="0"/>
              <a:t>Independent work/questions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MANOVA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Multiple analysis of variance</a:t>
            </a:r>
          </a:p>
          <a:p>
            <a:endParaRPr lang="en-US" dirty="0" smtClean="0"/>
          </a:p>
          <a:p>
            <a:r>
              <a:rPr lang="en-US" dirty="0" smtClean="0"/>
              <a:t>2+ numeric dependent variables and one categorical independent variable</a:t>
            </a:r>
          </a:p>
          <a:p>
            <a:endParaRPr lang="en-US" dirty="0" smtClean="0"/>
          </a:p>
          <a:p>
            <a:r>
              <a:rPr lang="en-US" dirty="0" smtClean="0"/>
              <a:t>Are the multiple dependent variables affected by the independent variable?</a:t>
            </a:r>
          </a:p>
          <a:p>
            <a:endParaRPr lang="en-US" dirty="0" smtClean="0"/>
          </a:p>
          <a:p>
            <a:r>
              <a:rPr lang="en-US" dirty="0" smtClean="0"/>
              <a:t>What have we done that would use this?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 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p:txBody>
          <a:bodyPr>
            <a:normAutofit lnSpcReduction="10000"/>
          </a:bodyPr>
          <a:lstStyle/>
          <a:p>
            <a:r>
              <a:rPr lang="en-US" dirty="0" smtClean="0"/>
              <a:t>Two or more continuous effect variables</a:t>
            </a:r>
          </a:p>
          <a:p>
            <a:endParaRPr lang="en-US" dirty="0" smtClean="0"/>
          </a:p>
          <a:p>
            <a:r>
              <a:rPr lang="en-US" dirty="0" smtClean="0"/>
              <a:t>Predict or estimate an unknown </a:t>
            </a:r>
            <a:r>
              <a:rPr lang="en-US" i="1" dirty="0" smtClean="0"/>
              <a:t>Y</a:t>
            </a:r>
            <a:r>
              <a:rPr lang="en-US" dirty="0" smtClean="0"/>
              <a:t> value corresponding to a set of </a:t>
            </a:r>
            <a:r>
              <a:rPr lang="en-US" i="1" dirty="0" smtClean="0"/>
              <a:t>X</a:t>
            </a:r>
            <a:r>
              <a:rPr lang="en-US" dirty="0" smtClean="0"/>
              <a:t> values.</a:t>
            </a:r>
          </a:p>
          <a:p>
            <a:endParaRPr lang="en-US" dirty="0" smtClean="0"/>
          </a:p>
          <a:p>
            <a:r>
              <a:rPr lang="en-US" dirty="0" smtClean="0"/>
              <a:t>Understand the functional relationships between the dependent and independent variables to try to see what might be causing the variation in the dependent variable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19200" y="1600200"/>
            <a:ext cx="6591097" cy="3171825"/>
          </a:xfrm>
          <a:prstGeom prst="rect">
            <a:avLst/>
          </a:prstGeom>
          <a:noFill/>
          <a:ln w="9525">
            <a:noFill/>
            <a:miter lim="800000"/>
            <a:headEnd/>
            <a:tailEnd/>
          </a:ln>
        </p:spPr>
      </p:pic>
      <p:sp>
        <p:nvSpPr>
          <p:cNvPr id="5" name="TextBox 4"/>
          <p:cNvSpPr txBox="1"/>
          <p:nvPr/>
        </p:nvSpPr>
        <p:spPr>
          <a:xfrm>
            <a:off x="533400" y="4953000"/>
            <a:ext cx="8077200" cy="954107"/>
          </a:xfrm>
          <a:prstGeom prst="rect">
            <a:avLst/>
          </a:prstGeom>
          <a:noFill/>
        </p:spPr>
        <p:txBody>
          <a:bodyPr wrap="square" rtlCol="0">
            <a:spAutoFit/>
          </a:bodyPr>
          <a:lstStyle/>
          <a:p>
            <a:pPr algn="ctr"/>
            <a:r>
              <a:rPr lang="en-US" sz="2800" dirty="0" smtClean="0"/>
              <a:t>Which of these factors is most important to the number of </a:t>
            </a:r>
            <a:r>
              <a:rPr lang="en-US" sz="2800" dirty="0" err="1" smtClean="0"/>
              <a:t>Longnose</a:t>
            </a:r>
            <a:r>
              <a:rPr lang="en-US" sz="2800" dirty="0" smtClean="0"/>
              <a:t> fish?</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know what a </a:t>
            </a:r>
            <a:r>
              <a:rPr lang="en-US" dirty="0" err="1" smtClean="0"/>
              <a:t>L</a:t>
            </a:r>
            <a:r>
              <a:rPr lang="en-US" dirty="0" err="1" smtClean="0"/>
              <a:t>ongnose</a:t>
            </a:r>
            <a:r>
              <a:rPr lang="en-US" dirty="0" smtClean="0"/>
              <a:t> is?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714625" y="2958306"/>
            <a:ext cx="3714750" cy="1809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p:txBody>
          <a:bodyPr>
            <a:normAutofit/>
          </a:bodyPr>
          <a:lstStyle/>
          <a:p>
            <a:pPr algn="ctr">
              <a:buNone/>
            </a:pPr>
            <a:r>
              <a:rPr lang="en-US" i="1" dirty="0" smtClean="0"/>
              <a:t>Y</a:t>
            </a:r>
            <a:r>
              <a:rPr lang="en-US" i="1" dirty="0" smtClean="0"/>
              <a:t> </a:t>
            </a:r>
            <a:r>
              <a:rPr lang="en-US" dirty="0" smtClean="0"/>
              <a:t>=</a:t>
            </a:r>
            <a:r>
              <a:rPr lang="en-US" i="1" dirty="0" smtClean="0"/>
              <a:t>a</a:t>
            </a:r>
            <a:r>
              <a:rPr lang="en-US" dirty="0" smtClean="0"/>
              <a:t>+</a:t>
            </a:r>
            <a:r>
              <a:rPr lang="en-US" i="1" dirty="0" smtClean="0"/>
              <a:t>b</a:t>
            </a:r>
            <a:r>
              <a:rPr lang="en-US" baseline="-25000" dirty="0" smtClean="0"/>
              <a:t>1</a:t>
            </a:r>
            <a:r>
              <a:rPr lang="en-US" i="1" dirty="0" smtClean="0"/>
              <a:t>X</a:t>
            </a:r>
            <a:r>
              <a:rPr lang="en-US" baseline="-25000" dirty="0" smtClean="0"/>
              <a:t>1</a:t>
            </a:r>
            <a:r>
              <a:rPr lang="en-US" dirty="0" smtClean="0"/>
              <a:t>+</a:t>
            </a:r>
            <a:r>
              <a:rPr lang="en-US" i="1" dirty="0" smtClean="0"/>
              <a:t>b</a:t>
            </a:r>
            <a:r>
              <a:rPr lang="en-US" baseline="-25000" dirty="0" smtClean="0"/>
              <a:t>2</a:t>
            </a:r>
            <a:r>
              <a:rPr lang="en-US" i="1" dirty="0" smtClean="0"/>
              <a:t>X</a:t>
            </a:r>
            <a:r>
              <a:rPr lang="en-US" baseline="-25000" dirty="0" smtClean="0"/>
              <a:t>2</a:t>
            </a:r>
            <a:r>
              <a:rPr lang="en-US" dirty="0" smtClean="0"/>
              <a:t>+</a:t>
            </a:r>
            <a:r>
              <a:rPr lang="en-US" i="1" dirty="0" smtClean="0"/>
              <a:t>b</a:t>
            </a:r>
            <a:r>
              <a:rPr lang="en-US" baseline="-25000" dirty="0" smtClean="0"/>
              <a:t>3</a:t>
            </a:r>
            <a:r>
              <a:rPr lang="en-US" i="1" dirty="0" smtClean="0"/>
              <a:t>X</a:t>
            </a:r>
            <a:r>
              <a:rPr lang="en-US" baseline="-25000" dirty="0" smtClean="0"/>
              <a:t>3</a:t>
            </a:r>
            <a:r>
              <a:rPr lang="en-US" dirty="0" smtClean="0"/>
              <a:t>...</a:t>
            </a:r>
          </a:p>
          <a:p>
            <a:pPr algn="ctr">
              <a:buNone/>
            </a:pPr>
            <a:endParaRPr lang="en-US" dirty="0" smtClean="0"/>
          </a:p>
          <a:p>
            <a:r>
              <a:rPr lang="en-US" i="1" dirty="0" smtClean="0"/>
              <a:t>Y</a:t>
            </a:r>
            <a:r>
              <a:rPr lang="en-US" dirty="0" smtClean="0"/>
              <a:t> </a:t>
            </a:r>
            <a:r>
              <a:rPr lang="en-US" dirty="0" smtClean="0"/>
              <a:t> </a:t>
            </a:r>
            <a:r>
              <a:rPr lang="en-US" dirty="0" smtClean="0"/>
              <a:t>= expected </a:t>
            </a:r>
            <a:r>
              <a:rPr lang="en-US" dirty="0" smtClean="0"/>
              <a:t>value of </a:t>
            </a:r>
            <a:r>
              <a:rPr lang="en-US" i="1" dirty="0" smtClean="0"/>
              <a:t>Y</a:t>
            </a:r>
            <a:r>
              <a:rPr lang="en-US" dirty="0" smtClean="0"/>
              <a:t> for a given set of </a:t>
            </a:r>
            <a:r>
              <a:rPr lang="en-US" i="1" dirty="0" smtClean="0"/>
              <a:t>X</a:t>
            </a:r>
            <a:r>
              <a:rPr lang="en-US" dirty="0" smtClean="0"/>
              <a:t> </a:t>
            </a:r>
            <a:r>
              <a:rPr lang="en-US" dirty="0" smtClean="0"/>
              <a:t>values</a:t>
            </a:r>
          </a:p>
          <a:p>
            <a:r>
              <a:rPr lang="en-US" i="1" dirty="0" smtClean="0"/>
              <a:t>a</a:t>
            </a:r>
            <a:r>
              <a:rPr lang="en-US" dirty="0" smtClean="0"/>
              <a:t> </a:t>
            </a:r>
            <a:r>
              <a:rPr lang="en-US" dirty="0" smtClean="0"/>
              <a:t>= intercept</a:t>
            </a:r>
          </a:p>
          <a:p>
            <a:r>
              <a:rPr lang="en-US" i="1" dirty="0" smtClean="0"/>
              <a:t>b</a:t>
            </a:r>
            <a:r>
              <a:rPr lang="en-US" baseline="-25000" dirty="0" smtClean="0"/>
              <a:t>1</a:t>
            </a:r>
            <a:r>
              <a:rPr lang="en-US" dirty="0" smtClean="0"/>
              <a:t> </a:t>
            </a:r>
            <a:r>
              <a:rPr lang="en-US" dirty="0" smtClean="0"/>
              <a:t>= estimated </a:t>
            </a:r>
            <a:r>
              <a:rPr lang="en-US" dirty="0" smtClean="0"/>
              <a:t>slope of a regression of </a:t>
            </a:r>
            <a:r>
              <a:rPr lang="en-US" i="1" dirty="0" smtClean="0"/>
              <a:t>Y</a:t>
            </a:r>
            <a:r>
              <a:rPr lang="en-US" dirty="0" smtClean="0"/>
              <a:t> on </a:t>
            </a:r>
            <a:r>
              <a:rPr lang="en-US" i="1" dirty="0" smtClean="0"/>
              <a:t>X</a:t>
            </a:r>
            <a:r>
              <a:rPr lang="en-US" baseline="-25000" dirty="0" smtClean="0"/>
              <a:t>1</a:t>
            </a:r>
            <a:r>
              <a:rPr lang="en-US" dirty="0" smtClean="0"/>
              <a:t>, </a:t>
            </a:r>
            <a:r>
              <a:rPr lang="en-US" dirty="0" smtClean="0"/>
              <a:t>all other</a:t>
            </a:r>
            <a:r>
              <a:rPr lang="en-US" dirty="0" smtClean="0"/>
              <a:t> </a:t>
            </a:r>
            <a:r>
              <a:rPr lang="en-US" i="1" dirty="0" smtClean="0"/>
              <a:t>X</a:t>
            </a:r>
            <a:r>
              <a:rPr lang="en-US" dirty="0" smtClean="0"/>
              <a:t> variables </a:t>
            </a:r>
            <a:r>
              <a:rPr lang="en-US" dirty="0" smtClean="0"/>
              <a:t>kept constant</a:t>
            </a:r>
          </a:p>
          <a:p>
            <a:r>
              <a:rPr lang="en-US" dirty="0" smtClean="0"/>
              <a:t>so </a:t>
            </a:r>
            <a:r>
              <a:rPr lang="en-US" dirty="0" smtClean="0"/>
              <a:t>on for </a:t>
            </a:r>
            <a:r>
              <a:rPr lang="en-US" i="1" dirty="0" smtClean="0"/>
              <a:t>b</a:t>
            </a:r>
            <a:r>
              <a:rPr lang="en-US" baseline="-25000" dirty="0" smtClean="0"/>
              <a:t>2</a:t>
            </a:r>
            <a:r>
              <a:rPr lang="en-US" dirty="0" smtClean="0"/>
              <a:t>, </a:t>
            </a:r>
            <a:r>
              <a:rPr lang="en-US" i="1" dirty="0" smtClean="0"/>
              <a:t>b</a:t>
            </a:r>
            <a:r>
              <a:rPr lang="en-US" baseline="-25000" dirty="0" smtClean="0"/>
              <a:t>3</a:t>
            </a:r>
            <a:r>
              <a:rPr lang="en-US" dirty="0" smtClean="0"/>
              <a:t>, </a:t>
            </a:r>
            <a:r>
              <a:rPr lang="en-US" dirty="0" smtClean="0"/>
              <a:t>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Variable Selection</a:t>
            </a:r>
            <a:endParaRPr lang="en-US" dirty="0"/>
          </a:p>
        </p:txBody>
      </p:sp>
      <p:sp>
        <p:nvSpPr>
          <p:cNvPr id="3" name="Content Placeholder 2"/>
          <p:cNvSpPr>
            <a:spLocks noGrp="1"/>
          </p:cNvSpPr>
          <p:nvPr>
            <p:ph idx="1"/>
          </p:nvPr>
        </p:nvSpPr>
        <p:spPr>
          <a:xfrm>
            <a:off x="304800" y="1143000"/>
            <a:ext cx="8686800" cy="4525963"/>
          </a:xfrm>
        </p:spPr>
        <p:txBody>
          <a:bodyPr>
            <a:noAutofit/>
          </a:bodyPr>
          <a:lstStyle/>
          <a:p>
            <a:pPr marL="0" indent="0" algn="ctr">
              <a:buNone/>
            </a:pPr>
            <a:r>
              <a:rPr lang="en-US" sz="2400" dirty="0" smtClean="0"/>
              <a:t>“</a:t>
            </a:r>
            <a:r>
              <a:rPr lang="en-US" sz="2400" dirty="0" smtClean="0"/>
              <a:t>It is easy to throw a big data set at a multiple regression and get an impressive-looking output. However, many people are </a:t>
            </a:r>
            <a:r>
              <a:rPr lang="en-US" sz="2400" dirty="0" smtClean="0"/>
              <a:t>skeptical</a:t>
            </a:r>
            <a:r>
              <a:rPr lang="en-US" sz="2400" dirty="0" smtClean="0"/>
              <a:t> of the usefulness of multiple regression, especially for variable selection. They argue that you should use both careful examination of the relationships among the variables, and your understanding of the biology of the system, to construct a multiple regression model that includes all the independent variables that you think belong in it. This means that different researchers, using the same data, could come up with different results based on their biases, preconceived notions, and guesses; many people would be upset by this subjectivity. Whether you use an objective approach like stepwise multiple regression, or a subjective model-building approach, you should treat multiple regression as a way of suggesting patterns in your data, rather than rigorous hypothesis testing</a:t>
            </a:r>
            <a:r>
              <a:rPr lang="en-US" sz="2400" dirty="0" smtClean="0"/>
              <a:t>.”</a:t>
            </a:r>
          </a:p>
          <a:p>
            <a:pPr marL="0" indent="0" algn="ctr">
              <a:buNone/>
            </a:pPr>
            <a:r>
              <a:rPr lang="en-US" sz="2400" u="sng" dirty="0" smtClean="0"/>
              <a:t>Handbook of Biological Statistics</a:t>
            </a:r>
            <a:endParaRPr lang="en-US" sz="2400"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252</Words>
  <Application>Microsoft Office PowerPoint</Application>
  <PresentationFormat>On-screen Show (4:3)</PresentationFormat>
  <Paragraphs>54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Bio211 Biostatistics and Experimental Design  Winter Term 2018 </vt:lpstr>
      <vt:lpstr>Outline for today</vt:lpstr>
      <vt:lpstr>MANOVA</vt:lpstr>
      <vt:lpstr>Example in R</vt:lpstr>
      <vt:lpstr>Multiple Regression</vt:lpstr>
      <vt:lpstr>Example</vt:lpstr>
      <vt:lpstr>Don’t know what a Longnose is?</vt:lpstr>
      <vt:lpstr>Multiple Regression</vt:lpstr>
      <vt:lpstr>Variable Selection</vt:lpstr>
      <vt:lpstr>Forward variable selection</vt:lpstr>
      <vt:lpstr>Backward variable selection</vt:lpstr>
      <vt:lpstr>Example in R</vt:lpstr>
      <vt:lpstr>Summary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Bio211 Biostatistics and Experimental Design  Winter Term 2018 </dc:title>
  <dc:creator>Melanie</dc:creator>
  <cp:lastModifiedBy>Melanie</cp:lastModifiedBy>
  <cp:revision>12</cp:revision>
  <dcterms:created xsi:type="dcterms:W3CDTF">2018-01-26T18:27:04Z</dcterms:created>
  <dcterms:modified xsi:type="dcterms:W3CDTF">2018-01-30T17:02:02Z</dcterms:modified>
</cp:coreProperties>
</file>