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80" r:id="rId3"/>
    <p:sldId id="268" r:id="rId4"/>
    <p:sldId id="264" r:id="rId5"/>
    <p:sldId id="259" r:id="rId6"/>
    <p:sldId id="265" r:id="rId7"/>
    <p:sldId id="267" r:id="rId8"/>
    <p:sldId id="281" r:id="rId9"/>
    <p:sldId id="282" r:id="rId10"/>
    <p:sldId id="278" r:id="rId11"/>
    <p:sldId id="283" r:id="rId12"/>
    <p:sldId id="262" r:id="rId13"/>
    <p:sldId id="272" r:id="rId14"/>
    <p:sldId id="284" r:id="rId15"/>
    <p:sldId id="275" r:id="rId16"/>
    <p:sldId id="276" r:id="rId17"/>
    <p:sldId id="273" r:id="rId18"/>
    <p:sldId id="277" r:id="rId19"/>
    <p:sldId id="274" r:id="rId20"/>
    <p:sldId id="269" r:id="rId21"/>
    <p:sldId id="258" r:id="rId22"/>
    <p:sldId id="261" r:id="rId23"/>
    <p:sldId id="271" r:id="rId24"/>
    <p:sldId id="27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0" autoAdjust="0"/>
  </p:normalViewPr>
  <p:slideViewPr>
    <p:cSldViewPr>
      <p:cViewPr varScale="1">
        <p:scale>
          <a:sx n="55" d="100"/>
          <a:sy n="55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D9E98-E95B-4CC1-9AE5-BEC98FC09A62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3CFFC-7850-4307-8E35-8F8516DBA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were</a:t>
            </a:r>
            <a:r>
              <a:rPr lang="en-US" baseline="0" dirty="0" smtClean="0"/>
              <a:t> the hypotheses </a:t>
            </a:r>
            <a:r>
              <a:rPr lang="en-US" dirty="0" smtClean="0"/>
              <a:t>in the human physiology lab?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randomize with excel/R?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the replication in the human physiology</a:t>
            </a:r>
            <a:r>
              <a:rPr lang="en-US" baseline="0" dirty="0" smtClean="0"/>
              <a:t> lab? Was it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the sampling board data file is read in!!!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statistical test used</a:t>
            </a:r>
            <a:r>
              <a:rPr lang="en-US" baseline="0" dirty="0" smtClean="0"/>
              <a:t> to analyze data depends mostly on the kinds of variables being tested and measured!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statistical test used</a:t>
            </a:r>
            <a:r>
              <a:rPr lang="en-US" baseline="0" dirty="0" smtClean="0"/>
              <a:t> to analyze data depends mostly on the kinds of variables being tested and measured!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statistical test used</a:t>
            </a:r>
            <a:r>
              <a:rPr lang="en-US" baseline="0" dirty="0" smtClean="0"/>
              <a:t> to analyze data depends mostly on the kinds of variables being tested and measured!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statistical test used</a:t>
            </a:r>
            <a:r>
              <a:rPr lang="en-US" baseline="0" dirty="0" smtClean="0"/>
              <a:t> to analyze data depends mostly on the kinds of variables being tested and measured!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Valiela’s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book: </a:t>
            </a:r>
            <a:r>
              <a:rPr lang="en-US" dirty="0" smtClean="0"/>
              <a:t>https://books.google.com/books?id=Ek7iBwAAQBAJ&amp;pg=PT122&amp;lpg=PT122&amp;dq=unstructured+experiment+treatment&amp;source=bl&amp;ots=hrZyG3ixgQ&amp;sig=OSC6_nLuHf3joB-7Re5hnEcUH6k&amp;hl=en&amp;sa=X&amp;ved=0ahUKEwjLooWa7pbYAhVD0YMKHSEfCxgQ6AEIQDAD#v=onepage&amp;q=unstructured%20experiment%20treatment&amp;f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all possible combinations are recorded, fully factorial</a:t>
            </a:r>
          </a:p>
          <a:p>
            <a:r>
              <a:rPr lang="en-US" dirty="0" smtClean="0"/>
              <a:t>How were treatments designed</a:t>
            </a:r>
            <a:r>
              <a:rPr lang="en-US" baseline="0" dirty="0" smtClean="0"/>
              <a:t> in the human physiology lab?</a:t>
            </a:r>
          </a:p>
          <a:p>
            <a:r>
              <a:rPr lang="en-US" baseline="0" dirty="0" smtClean="0"/>
              <a:t>Unstructured: haphazard assignment of experimental units to treatments based on what’s available</a:t>
            </a:r>
          </a:p>
          <a:p>
            <a:r>
              <a:rPr lang="en-US" baseline="0" dirty="0" smtClean="0"/>
              <a:t>Structured: </a:t>
            </a:r>
            <a:r>
              <a:rPr lang="en-US" baseline="0" smtClean="0"/>
              <a:t>Purposeful assignments </a:t>
            </a:r>
            <a:r>
              <a:rPr lang="en-US" baseline="0" dirty="0" smtClean="0"/>
              <a:t>of experimental units to treatments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all possible combinations are recorded, fully factorial</a:t>
            </a:r>
          </a:p>
          <a:p>
            <a:endParaRPr lang="en-US" dirty="0" smtClean="0"/>
          </a:p>
          <a:p>
            <a:r>
              <a:rPr lang="en-US" dirty="0" smtClean="0"/>
              <a:t>How were treatments designed</a:t>
            </a:r>
            <a:r>
              <a:rPr lang="en-US" baseline="0" dirty="0" smtClean="0"/>
              <a:t> in the human physiology lab?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levels</a:t>
            </a:r>
            <a:r>
              <a:rPr lang="en-US" baseline="0" dirty="0" smtClean="0"/>
              <a:t> of one factor only occur within one level of the other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3CFFC-7850-4307-8E35-8F8516DBA9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52A-4E0B-4053-A7E7-E20B9B83341E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2D34-87E5-4A0F-9748-3A6398816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</a:t>
            </a:r>
            <a:r>
              <a:rPr lang="en-US" dirty="0" smtClean="0"/>
              <a:t>Experimental Design </a:t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 Experimental Design</a:t>
            </a:r>
          </a:p>
          <a:p>
            <a:r>
              <a:rPr lang="en-US" dirty="0" smtClean="0"/>
              <a:t>January 12,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 (independent) and response (dependent) variables</a:t>
            </a:r>
          </a:p>
          <a:p>
            <a:pPr lvl="1"/>
            <a:r>
              <a:rPr lang="en-US" dirty="0" smtClean="0"/>
              <a:t>Categorical: </a:t>
            </a:r>
          </a:p>
          <a:p>
            <a:pPr lvl="2"/>
            <a:r>
              <a:rPr lang="en-US" dirty="0" smtClean="0"/>
              <a:t>Male or female</a:t>
            </a:r>
          </a:p>
          <a:p>
            <a:pPr lvl="2"/>
            <a:r>
              <a:rPr lang="en-US" dirty="0" smtClean="0"/>
              <a:t>Poor, average, good, great physical condition</a:t>
            </a:r>
          </a:p>
          <a:p>
            <a:pPr lvl="1"/>
            <a:r>
              <a:rPr lang="en-US" dirty="0" smtClean="0"/>
              <a:t>Numeric:</a:t>
            </a:r>
          </a:p>
          <a:p>
            <a:pPr lvl="2"/>
            <a:r>
              <a:rPr lang="en-US" dirty="0" smtClean="0"/>
              <a:t>Continuous: change in heart rate</a:t>
            </a:r>
          </a:p>
          <a:p>
            <a:pPr lvl="2"/>
            <a:r>
              <a:rPr lang="en-US" dirty="0" smtClean="0"/>
              <a:t>Discrete: workout hours per week</a:t>
            </a:r>
          </a:p>
          <a:p>
            <a:r>
              <a:rPr lang="en-US" dirty="0" smtClean="0"/>
              <a:t>Ranked:</a:t>
            </a:r>
          </a:p>
          <a:p>
            <a:pPr lvl="1"/>
            <a:r>
              <a:rPr lang="en-US" dirty="0" smtClean="0"/>
              <a:t>Individuals ranked shortest to tallest but exact height unknown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4953000"/>
            <a:ext cx="83820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Effect (independent) and response (dependent) variables</a:t>
            </a:r>
          </a:p>
          <a:p>
            <a:pPr lvl="1"/>
            <a:r>
              <a:rPr lang="en-US" dirty="0" smtClean="0"/>
              <a:t>Categorical: </a:t>
            </a:r>
          </a:p>
          <a:p>
            <a:pPr lvl="2"/>
            <a:r>
              <a:rPr lang="en-US" dirty="0" smtClean="0"/>
              <a:t>Male or female</a:t>
            </a:r>
          </a:p>
          <a:p>
            <a:pPr lvl="2"/>
            <a:r>
              <a:rPr lang="en-US" dirty="0" smtClean="0"/>
              <a:t>Poor, average, good, great physical condition</a:t>
            </a:r>
          </a:p>
          <a:p>
            <a:pPr lvl="1"/>
            <a:r>
              <a:rPr lang="en-US" dirty="0" smtClean="0"/>
              <a:t>Numeric:</a:t>
            </a:r>
          </a:p>
          <a:p>
            <a:pPr lvl="2"/>
            <a:r>
              <a:rPr lang="en-US" dirty="0" smtClean="0"/>
              <a:t>Continuous: change in heart rate</a:t>
            </a:r>
          </a:p>
          <a:p>
            <a:pPr lvl="2"/>
            <a:r>
              <a:rPr lang="en-US" dirty="0" smtClean="0"/>
              <a:t>Discrete: workout hours per week</a:t>
            </a:r>
          </a:p>
          <a:p>
            <a:pPr lvl="1"/>
            <a:r>
              <a:rPr lang="en-US" dirty="0" smtClean="0"/>
              <a:t>Ranked:</a:t>
            </a:r>
          </a:p>
          <a:p>
            <a:pPr lvl="2"/>
            <a:r>
              <a:rPr lang="en-US" dirty="0" smtClean="0"/>
              <a:t>Individuals ranked shortest to tallest but exact height unknown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Components to 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of treatments: how the treatments differ and relate to each other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of layout: how the treatments are assigned to experimental units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of response: appropriate response variable to answer your question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Factorial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4773" y="3733800"/>
          <a:ext cx="3891027" cy="285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765493"/>
                <a:gridCol w="991934"/>
              </a:tblGrid>
              <a:tr h="47625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Stair treatment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Female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 stairs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 stairs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Around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 floor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Stay seated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2667000"/>
            <a:ext cx="8153400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Factorial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4773" y="3733800"/>
          <a:ext cx="3891027" cy="285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765493"/>
                <a:gridCol w="991934"/>
              </a:tblGrid>
              <a:tr h="47625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Stair treatment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Female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 stairs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 stairs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Around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 floor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Stay seated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Structured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Nested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41" r="3061"/>
          <a:stretch>
            <a:fillRect/>
          </a:stretch>
        </p:blipFill>
        <p:spPr bwMode="auto">
          <a:xfrm>
            <a:off x="1524000" y="4267200"/>
            <a:ext cx="7086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</a:p>
          <a:p>
            <a:r>
              <a:rPr lang="en-US" dirty="0" smtClean="0"/>
              <a:t>Structured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590800"/>
            <a:ext cx="4267200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61722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Workout hours per week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059632" y="403636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in heart rate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2484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114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86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5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38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5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958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Randomization: aims to reduce or eliminate bias</a:t>
            </a:r>
          </a:p>
          <a:p>
            <a:pPr lvl="1"/>
            <a:r>
              <a:rPr lang="en-US" dirty="0" smtClean="0"/>
              <a:t>Make sure that each experimental unit is equally likely to be assigned to one treatment or another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Replication: assigning more than one experimental unit to a treatment</a:t>
            </a:r>
          </a:p>
          <a:p>
            <a:pPr lvl="1"/>
            <a:r>
              <a:rPr lang="en-US" dirty="0" smtClean="0"/>
              <a:t>Control for random variation</a:t>
            </a:r>
          </a:p>
          <a:p>
            <a:pPr lvl="1"/>
            <a:r>
              <a:rPr lang="en-US" dirty="0" smtClean="0"/>
              <a:t>Obtain more representative measure of a population</a:t>
            </a:r>
          </a:p>
          <a:p>
            <a:pPr lvl="1"/>
            <a:r>
              <a:rPr lang="en-US" dirty="0" smtClean="0"/>
              <a:t>Measure with-in group variation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Appropriate response variable to answer your question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getting measured?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 due today</a:t>
            </a:r>
          </a:p>
          <a:p>
            <a:endParaRPr lang="en-US" dirty="0" smtClean="0"/>
          </a:p>
          <a:p>
            <a:r>
              <a:rPr lang="en-US" dirty="0" smtClean="0"/>
              <a:t>Experimental design lecture</a:t>
            </a:r>
          </a:p>
          <a:p>
            <a:endParaRPr lang="en-US" dirty="0" smtClean="0"/>
          </a:p>
          <a:p>
            <a:r>
              <a:rPr lang="en-US" dirty="0" smtClean="0"/>
              <a:t>Design theoretical experiment in pairs</a:t>
            </a:r>
          </a:p>
          <a:p>
            <a:endParaRPr lang="en-US" dirty="0" smtClean="0"/>
          </a:p>
          <a:p>
            <a:r>
              <a:rPr lang="en-US" dirty="0" smtClean="0"/>
              <a:t>R check 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significance:</a:t>
            </a:r>
            <a:r>
              <a:rPr lang="en-US" i="1" dirty="0" smtClean="0"/>
              <a:t> P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that the null hypothesis is true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the threshold for the p-value, below which we reject the null hypothesis and call the result “statistically significant” </a:t>
            </a:r>
          </a:p>
          <a:p>
            <a:endParaRPr lang="en-US" dirty="0" smtClean="0"/>
          </a:p>
          <a:p>
            <a:r>
              <a:rPr lang="en-US" dirty="0" smtClean="0"/>
              <a:t>Traditionally set at </a:t>
            </a:r>
            <a:r>
              <a:rPr lang="en-US" dirty="0" smtClean="0"/>
              <a:t>0.05</a:t>
            </a:r>
          </a:p>
          <a:p>
            <a:pPr lvl="1"/>
            <a:r>
              <a:rPr lang="en-US" dirty="0" smtClean="0"/>
              <a:t>5% chance the “no difference” hypothesis </a:t>
            </a:r>
            <a:r>
              <a:rPr lang="en-US" smtClean="0"/>
              <a:t>is true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&amp; Type II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225040"/>
          <a:ext cx="5943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True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False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Support 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(p&gt;</a:t>
                      </a:r>
                      <a:r>
                        <a:rPr lang="el-GR" sz="2800" baseline="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properly supported</a:t>
                      </a:r>
                      <a:endParaRPr lang="en-US" sz="28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II Error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Reject 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(p&lt;</a:t>
                      </a:r>
                      <a:r>
                        <a:rPr lang="el-GR" sz="2800" baseline="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I Error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properly rejected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&amp; Type II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225040"/>
          <a:ext cx="5943600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True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False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Support 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(p&gt;</a:t>
                      </a:r>
                      <a:r>
                        <a:rPr lang="el-GR" sz="2800" baseline="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properly supported</a:t>
                      </a:r>
                      <a:endParaRPr lang="en-US" sz="2800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II Error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Reject 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(p&lt;</a:t>
                      </a:r>
                      <a:r>
                        <a:rPr lang="el-GR" sz="2800" baseline="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2800" baseline="0" dirty="0" smtClean="0"/>
                        <a:t>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 I Error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H</a:t>
                      </a:r>
                      <a:r>
                        <a:rPr lang="en-US" sz="2800" baseline="-25000" dirty="0" smtClean="0"/>
                        <a:t>0</a:t>
                      </a:r>
                      <a:r>
                        <a:rPr lang="en-US" sz="2800" baseline="0" dirty="0" smtClean="0"/>
                        <a:t> properly rejected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876800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Increasing  </a:t>
            </a:r>
            <a:r>
              <a:rPr lang="el-GR" sz="2800" baseline="0" dirty="0" smtClean="0">
                <a:latin typeface="Times New Roman"/>
                <a:cs typeface="Times New Roman"/>
              </a:rPr>
              <a:t>α</a:t>
            </a:r>
            <a:r>
              <a:rPr lang="en-US" sz="2800" dirty="0" smtClean="0"/>
              <a:t> will makes Type I errors more likely (and Type II errors less likely), while decreasing  will have the opposite effect.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a question</a:t>
            </a:r>
          </a:p>
          <a:p>
            <a:r>
              <a:rPr lang="en-US" dirty="0" smtClean="0"/>
              <a:t>Generate hypotheses</a:t>
            </a:r>
          </a:p>
          <a:p>
            <a:r>
              <a:rPr lang="en-US" dirty="0" smtClean="0"/>
              <a:t>Pick dependent, independent, and control variables</a:t>
            </a:r>
          </a:p>
          <a:p>
            <a:r>
              <a:rPr lang="en-US" dirty="0" smtClean="0"/>
              <a:t>Design experiment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everyone have </a:t>
            </a:r>
            <a:r>
              <a:rPr lang="en-US" dirty="0" err="1" smtClean="0"/>
              <a:t>RStudio</a:t>
            </a:r>
            <a:r>
              <a:rPr lang="en-US" dirty="0" smtClean="0"/>
              <a:t> downloaded and installed? </a:t>
            </a:r>
          </a:p>
          <a:p>
            <a:endParaRPr lang="en-US" dirty="0" smtClean="0"/>
          </a:p>
          <a:p>
            <a:r>
              <a:rPr lang="en-US" dirty="0" smtClean="0"/>
              <a:t>Can everyone set the working directory and read in files?</a:t>
            </a:r>
          </a:p>
          <a:p>
            <a:endParaRPr lang="en-US" dirty="0" smtClean="0"/>
          </a:p>
          <a:p>
            <a:r>
              <a:rPr lang="en-US" dirty="0" smtClean="0"/>
              <a:t>Accessing different parts of data frames</a:t>
            </a:r>
          </a:p>
          <a:p>
            <a:endParaRPr lang="en-US" dirty="0" smtClean="0"/>
          </a:p>
          <a:p>
            <a:r>
              <a:rPr lang="en-US" smtClean="0"/>
              <a:t>Accessing packages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251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lab today (Friday)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Assignment 3: Intro to R due before lecture on Monday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</a:t>
            </a:r>
            <a:endParaRPr lang="en-US" dirty="0"/>
          </a:p>
        </p:txBody>
      </p:sp>
      <p:pic>
        <p:nvPicPr>
          <p:cNvPr id="4" name="Content Placeholder 3" descr="The_Scientific_Method_as_an_Ongoing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418"/>
          <a:stretch>
            <a:fillRect/>
          </a:stretch>
        </p:blipFill>
        <p:spPr>
          <a:xfrm>
            <a:off x="1520245" y="1798637"/>
            <a:ext cx="6103510" cy="46021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question were we asking when we performed the human physiology lab?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Hypotheses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a proposed explanation for an observation; made in the form of a statement</a:t>
            </a:r>
          </a:p>
          <a:p>
            <a:endParaRPr lang="en-US" dirty="0" smtClean="0"/>
          </a:p>
          <a:p>
            <a:r>
              <a:rPr lang="en-US" dirty="0" smtClean="0"/>
              <a:t>Null hypothesis: the “no difference” hypothesis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Independent: What is getting manipulated?</a:t>
            </a:r>
          </a:p>
          <a:p>
            <a:endParaRPr lang="en-US" dirty="0" smtClean="0"/>
          </a:p>
          <a:p>
            <a:r>
              <a:rPr lang="en-US" dirty="0" smtClean="0"/>
              <a:t>Dependent: what is getting measured?</a:t>
            </a:r>
          </a:p>
          <a:p>
            <a:endParaRPr lang="en-US" dirty="0" smtClean="0"/>
          </a:p>
          <a:p>
            <a:r>
              <a:rPr lang="en-US" dirty="0" smtClean="0"/>
              <a:t>Control: what is staying the same?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Independent:</a:t>
            </a:r>
          </a:p>
          <a:p>
            <a:pPr lvl="1"/>
            <a:r>
              <a:rPr lang="en-US" dirty="0" smtClean="0"/>
              <a:t>Treatment: up, down, around, or stationary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Dependent: increase in heart rate, increase in breath rate</a:t>
            </a:r>
          </a:p>
          <a:p>
            <a:endParaRPr lang="en-US" dirty="0" smtClean="0"/>
          </a:p>
          <a:p>
            <a:r>
              <a:rPr lang="en-US" dirty="0" smtClean="0"/>
              <a:t>Control: 3 minutes of movement, location of experiment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Effect (independent) and response (dependent) variables</a:t>
            </a:r>
          </a:p>
          <a:p>
            <a:r>
              <a:rPr lang="en-US" dirty="0" smtClean="0"/>
              <a:t>Categorical: </a:t>
            </a:r>
          </a:p>
          <a:p>
            <a:pPr lvl="1"/>
            <a:r>
              <a:rPr lang="en-US" dirty="0" smtClean="0"/>
              <a:t>Male or female</a:t>
            </a:r>
          </a:p>
          <a:p>
            <a:pPr lvl="1"/>
            <a:r>
              <a:rPr lang="en-US" dirty="0" smtClean="0"/>
              <a:t>Poor, average, good, great physical condition</a:t>
            </a:r>
          </a:p>
          <a:p>
            <a:r>
              <a:rPr lang="en-US" dirty="0" smtClean="0"/>
              <a:t>Numeric:</a:t>
            </a:r>
          </a:p>
          <a:p>
            <a:pPr lvl="1"/>
            <a:r>
              <a:rPr lang="en-US" dirty="0" smtClean="0"/>
              <a:t>Continuous: change in heart rate</a:t>
            </a:r>
          </a:p>
          <a:p>
            <a:pPr lvl="1"/>
            <a:r>
              <a:rPr lang="en-US" dirty="0" smtClean="0"/>
              <a:t>Discrete: workout hours per week</a:t>
            </a:r>
          </a:p>
          <a:p>
            <a:r>
              <a:rPr lang="en-US" dirty="0" smtClean="0"/>
              <a:t>Ranked:</a:t>
            </a:r>
          </a:p>
          <a:p>
            <a:pPr lvl="1"/>
            <a:r>
              <a:rPr lang="en-US" dirty="0" smtClean="0"/>
              <a:t>Individuals ranked shortest to tallest but exact height unknown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438400"/>
            <a:ext cx="83820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 (independent) and response (dependent) variables</a:t>
            </a:r>
          </a:p>
          <a:p>
            <a:pPr lvl="1"/>
            <a:r>
              <a:rPr lang="en-US" dirty="0" smtClean="0"/>
              <a:t>Categorical: </a:t>
            </a:r>
          </a:p>
          <a:p>
            <a:pPr lvl="2"/>
            <a:r>
              <a:rPr lang="en-US" dirty="0" smtClean="0"/>
              <a:t>Male or female</a:t>
            </a:r>
          </a:p>
          <a:p>
            <a:pPr lvl="2"/>
            <a:r>
              <a:rPr lang="en-US" dirty="0" smtClean="0"/>
              <a:t>Poor, average, good, great physical condition</a:t>
            </a:r>
          </a:p>
          <a:p>
            <a:r>
              <a:rPr lang="en-US" dirty="0" smtClean="0"/>
              <a:t>Numeric:</a:t>
            </a:r>
          </a:p>
          <a:p>
            <a:pPr lvl="1"/>
            <a:r>
              <a:rPr lang="en-US" dirty="0" smtClean="0"/>
              <a:t>Continuous: change in heart rate</a:t>
            </a:r>
          </a:p>
          <a:p>
            <a:pPr lvl="1"/>
            <a:r>
              <a:rPr lang="en-US" dirty="0" smtClean="0"/>
              <a:t>Discrete: workout hours per week</a:t>
            </a:r>
          </a:p>
          <a:p>
            <a:r>
              <a:rPr lang="en-US" dirty="0" smtClean="0"/>
              <a:t>Ranked:</a:t>
            </a:r>
          </a:p>
          <a:p>
            <a:pPr lvl="1"/>
            <a:r>
              <a:rPr lang="en-US" dirty="0" smtClean="0"/>
              <a:t>Individuals ranked shortest to tallest but exact height unknown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657600"/>
            <a:ext cx="83820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930</Words>
  <Application>Microsoft Office PowerPoint</Application>
  <PresentationFormat>On-screen Show (4:3)</PresentationFormat>
  <Paragraphs>201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Bio211 Biostatistics and Experimental Design  Winter Term 2018 </vt:lpstr>
      <vt:lpstr>Outline for today</vt:lpstr>
      <vt:lpstr>Scientific Method</vt:lpstr>
      <vt:lpstr>Ask a question</vt:lpstr>
      <vt:lpstr>Formulate Hypotheses </vt:lpstr>
      <vt:lpstr>Pick your variables</vt:lpstr>
      <vt:lpstr>Pick your variables</vt:lpstr>
      <vt:lpstr>Types of variables</vt:lpstr>
      <vt:lpstr>Types of variables</vt:lpstr>
      <vt:lpstr>Types of variables</vt:lpstr>
      <vt:lpstr>Types of variables</vt:lpstr>
      <vt:lpstr>3 Components to Experimental Design</vt:lpstr>
      <vt:lpstr>Design treatments</vt:lpstr>
      <vt:lpstr>Design treatments</vt:lpstr>
      <vt:lpstr>Design treatments</vt:lpstr>
      <vt:lpstr>Design treatments</vt:lpstr>
      <vt:lpstr>Design layout</vt:lpstr>
      <vt:lpstr>Design layout</vt:lpstr>
      <vt:lpstr>Design Response</vt:lpstr>
      <vt:lpstr>Assigning significance: P values</vt:lpstr>
      <vt:lpstr>Type I &amp; Type II Errors</vt:lpstr>
      <vt:lpstr>Type I &amp; Type II Errors</vt:lpstr>
      <vt:lpstr>Try it!</vt:lpstr>
      <vt:lpstr>R!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Bio211 Biostatistics and Experimental Design  Winter Term 2018</dc:title>
  <dc:creator>Melanie</dc:creator>
  <cp:lastModifiedBy>Melanie</cp:lastModifiedBy>
  <cp:revision>61</cp:revision>
  <dcterms:created xsi:type="dcterms:W3CDTF">2017-12-18T19:56:17Z</dcterms:created>
  <dcterms:modified xsi:type="dcterms:W3CDTF">2018-01-12T13:04:29Z</dcterms:modified>
</cp:coreProperties>
</file>