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3"/>
  </p:handoutMasterIdLst>
  <p:sldIdLst>
    <p:sldId id="256" r:id="rId2"/>
  </p:sldIdLst>
  <p:sldSz cx="9906000" cy="6858000" type="A4"/>
  <p:notesSz cx="6858000" cy="9144000"/>
  <p:defaultTextStyle>
    <a:defPPr>
      <a:defRPr lang="en-US"/>
    </a:defPPr>
    <a:lvl1pPr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1pPr>
    <a:lvl2pPr marL="4572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2pPr>
    <a:lvl3pPr marL="9144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3pPr>
    <a:lvl4pPr marL="13716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4pPr>
    <a:lvl5pPr marL="1828800" algn="l" defTabSz="457200" rtl="0" fontAlgn="base">
      <a:spcBef>
        <a:spcPct val="0"/>
      </a:spcBef>
      <a:spcAft>
        <a:spcPct val="0"/>
      </a:spcAft>
      <a:defRPr kern="1200">
        <a:solidFill>
          <a:schemeClr val="tx1"/>
        </a:solidFill>
        <a:latin typeface="Calibri" panose="020F050202020403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1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F1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Objects="1">
      <p:cViewPr varScale="1">
        <p:scale>
          <a:sx n="105" d="100"/>
          <a:sy n="105" d="100"/>
        </p:scale>
        <p:origin x="828" y="96"/>
      </p:cViewPr>
      <p:guideLst>
        <p:guide orient="horz" pos="2160"/>
        <p:guide pos="3120"/>
      </p:guideLst>
    </p:cSldViewPr>
  </p:slideViewPr>
  <p:outlineViewPr>
    <p:cViewPr>
      <p:scale>
        <a:sx n="33" d="100"/>
        <a:sy n="33" d="100"/>
      </p:scale>
      <p:origin x="0" y="0"/>
    </p:cViewPr>
  </p:outlineViewPr>
  <p:notesTextViewPr>
    <p:cViewPr>
      <p:scale>
        <a:sx n="100" d="100"/>
        <a:sy n="100" d="100"/>
      </p:scale>
      <p:origin x="0" y="0"/>
    </p:cViewPr>
  </p:notesTextViewPr>
  <p:notesViewPr>
    <p:cSldViewPr snapToObjects="1">
      <p:cViewPr varScale="1">
        <p:scale>
          <a:sx n="84" d="100"/>
          <a:sy n="84" d="100"/>
        </p:scale>
        <p:origin x="3054" y="96"/>
      </p:cViewPr>
      <p:guideLst/>
    </p:cSldViewPr>
  </p:notes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handoutMaster" Target="handoutMasters/handout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1612A3-03F8-62FE-AC8C-E4109775FA5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9937037-BEF9-6940-245B-E94F9C77C61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3E6946D-7DB0-4CCE-87D6-B0834099AC32}" type="datetimeFigureOut">
              <a:rPr lang="en-US" smtClean="0"/>
              <a:t>8/31/2025</a:t>
            </a:fld>
            <a:endParaRPr lang="en-US"/>
          </a:p>
        </p:txBody>
      </p:sp>
      <p:sp>
        <p:nvSpPr>
          <p:cNvPr id="4" name="Footer Placeholder 3">
            <a:extLst>
              <a:ext uri="{FF2B5EF4-FFF2-40B4-BE49-F238E27FC236}">
                <a16:creationId xmlns:a16="http://schemas.microsoft.com/office/drawing/2014/main" id="{9F334F0D-6716-DA68-735C-C2CC0C2E685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702B98-D584-BBF8-E11E-FA8407C663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97ED15-6C5E-41F9-8C86-EF3A5EB1BF30}" type="slidenum">
              <a:rPr lang="en-US" smtClean="0"/>
              <a:t>‹#›</a:t>
            </a:fld>
            <a:endParaRPr lang="en-US"/>
          </a:p>
        </p:txBody>
      </p:sp>
    </p:spTree>
    <p:extLst>
      <p:ext uri="{BB962C8B-B14F-4D97-AF65-F5344CB8AC3E}">
        <p14:creationId xmlns:p14="http://schemas.microsoft.com/office/powerpoint/2010/main" val="1751689652"/>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usiness Model Canvas">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309424" y="1066799"/>
            <a:ext cx="1754326" cy="3428763"/>
          </a:xfrm>
          <a:prstGeom prst="rect">
            <a:avLst/>
          </a:prstGeom>
          <a:solidFill>
            <a:srgbClr val="FFFFFF"/>
          </a:solidFill>
        </p:spPr>
        <p:txBody>
          <a:bodyPr vert="horz"/>
          <a:lstStyle>
            <a:lvl1pPr marL="0" indent="0">
              <a:buNone/>
              <a:defRPr sz="900" b="0" i="0" baseline="0"/>
            </a:lvl1pPr>
          </a:lstStyle>
          <a:p>
            <a:pPr lvl="0"/>
            <a:r>
              <a:rPr lang="en-GB"/>
              <a:t>Click to edit Master text styles</a:t>
            </a:r>
          </a:p>
        </p:txBody>
      </p:sp>
      <p:sp>
        <p:nvSpPr>
          <p:cNvPr id="10" name="Text Placeholder 8"/>
          <p:cNvSpPr>
            <a:spLocks noGrp="1"/>
          </p:cNvSpPr>
          <p:nvPr>
            <p:ph type="body" sz="quarter" idx="11"/>
          </p:nvPr>
        </p:nvSpPr>
        <p:spPr>
          <a:xfrm>
            <a:off x="2185335" y="1066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1" name="Text Placeholder 8"/>
          <p:cNvSpPr>
            <a:spLocks noGrp="1"/>
          </p:cNvSpPr>
          <p:nvPr>
            <p:ph type="body" sz="quarter" idx="12"/>
          </p:nvPr>
        </p:nvSpPr>
        <p:spPr>
          <a:xfrm>
            <a:off x="4067689" y="1066800"/>
            <a:ext cx="1754326" cy="3428762"/>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2" name="Text Placeholder 8"/>
          <p:cNvSpPr>
            <a:spLocks noGrp="1"/>
          </p:cNvSpPr>
          <p:nvPr>
            <p:ph type="body" sz="quarter" idx="13"/>
          </p:nvPr>
        </p:nvSpPr>
        <p:spPr>
          <a:xfrm>
            <a:off x="5948526" y="1056067"/>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3" name="Text Placeholder 8"/>
          <p:cNvSpPr>
            <a:spLocks noGrp="1"/>
          </p:cNvSpPr>
          <p:nvPr>
            <p:ph type="body" sz="quarter" idx="14"/>
          </p:nvPr>
        </p:nvSpPr>
        <p:spPr>
          <a:xfrm>
            <a:off x="7835806" y="1056066"/>
            <a:ext cx="1754326" cy="3439495"/>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5" name="Text Placeholder 8"/>
          <p:cNvSpPr>
            <a:spLocks noGrp="1"/>
          </p:cNvSpPr>
          <p:nvPr>
            <p:ph type="body" sz="quarter" idx="16"/>
          </p:nvPr>
        </p:nvSpPr>
        <p:spPr>
          <a:xfrm>
            <a:off x="2196704" y="2965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7" name="Text Placeholder 8"/>
          <p:cNvSpPr>
            <a:spLocks noGrp="1"/>
          </p:cNvSpPr>
          <p:nvPr>
            <p:ph type="body" sz="quarter" idx="18"/>
          </p:nvPr>
        </p:nvSpPr>
        <p:spPr>
          <a:xfrm>
            <a:off x="5952078" y="2965800"/>
            <a:ext cx="1754326" cy="15300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19" name="Text Placeholder 8"/>
          <p:cNvSpPr>
            <a:spLocks noGrp="1"/>
          </p:cNvSpPr>
          <p:nvPr>
            <p:ph type="body" sz="quarter" idx="20"/>
          </p:nvPr>
        </p:nvSpPr>
        <p:spPr>
          <a:xfrm>
            <a:off x="309424" y="4876800"/>
            <a:ext cx="4561026"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20" name="Text Placeholder 8"/>
          <p:cNvSpPr>
            <a:spLocks noGrp="1"/>
          </p:cNvSpPr>
          <p:nvPr>
            <p:ph type="body" sz="quarter" idx="21"/>
          </p:nvPr>
        </p:nvSpPr>
        <p:spPr>
          <a:xfrm>
            <a:off x="5056350" y="4876800"/>
            <a:ext cx="4533783" cy="1447800"/>
          </a:xfrm>
          <a:prstGeom prst="rect">
            <a:avLst/>
          </a:prstGeom>
          <a:solidFill>
            <a:srgbClr val="FFFFFF"/>
          </a:solidFill>
        </p:spPr>
        <p:txBody>
          <a:bodyPr vert="horz"/>
          <a:lstStyle>
            <a:lvl1pPr marL="0" indent="0">
              <a:buNone/>
              <a:defRPr sz="900" baseline="0"/>
            </a:lvl1pPr>
          </a:lstStyle>
          <a:p>
            <a:pPr lvl="0"/>
            <a:r>
              <a:rPr lang="en-GB"/>
              <a:t>Click to edit Master text styles</a:t>
            </a:r>
          </a:p>
        </p:txBody>
      </p:sp>
      <p:sp>
        <p:nvSpPr>
          <p:cNvPr id="23" name="Text Placeholder 8"/>
          <p:cNvSpPr>
            <a:spLocks noGrp="1"/>
          </p:cNvSpPr>
          <p:nvPr>
            <p:ph type="body" sz="quarter" idx="23"/>
          </p:nvPr>
        </p:nvSpPr>
        <p:spPr>
          <a:xfrm>
            <a:off x="5685201" y="381000"/>
            <a:ext cx="140335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
        <p:nvSpPr>
          <p:cNvPr id="25" name="Text Placeholder 8"/>
          <p:cNvSpPr>
            <a:spLocks noGrp="1"/>
          </p:cNvSpPr>
          <p:nvPr>
            <p:ph type="body" sz="quarter" idx="25"/>
          </p:nvPr>
        </p:nvSpPr>
        <p:spPr>
          <a:xfrm>
            <a:off x="9245600" y="381000"/>
            <a:ext cx="412750" cy="228600"/>
          </a:xfrm>
          <a:prstGeom prst="rect">
            <a:avLst/>
          </a:prstGeom>
          <a:solidFill>
            <a:srgbClr val="FFFFFF"/>
          </a:solidFill>
          <a:ln>
            <a:noFill/>
          </a:ln>
        </p:spPr>
        <p:txBody>
          <a:bodyPr vert="horz"/>
          <a:lstStyle>
            <a:lvl1pPr marL="0" indent="0">
              <a:buNone/>
              <a:defRPr sz="900"/>
            </a:lvl1pPr>
          </a:lstStyle>
          <a:p>
            <a:pPr lvl="0"/>
            <a:r>
              <a:rPr lang="en-GB"/>
              <a:t>Click to edit Master text styles</a:t>
            </a:r>
          </a:p>
        </p:txBody>
      </p:sp>
    </p:spTree>
    <p:extLst>
      <p:ext uri="{BB962C8B-B14F-4D97-AF65-F5344CB8AC3E}">
        <p14:creationId xmlns:p14="http://schemas.microsoft.com/office/powerpoint/2010/main" val="2213761815"/>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AA72AB2-9D8B-34F3-B768-4496FAF59712}"/>
              </a:ext>
            </a:extLst>
          </p:cNvPr>
          <p:cNvSpPr/>
          <p:nvPr userDrawn="1"/>
        </p:nvSpPr>
        <p:spPr>
          <a:xfrm>
            <a:off x="244475" y="762000"/>
            <a:ext cx="9405938" cy="5638800"/>
          </a:xfrm>
          <a:prstGeom prst="rect">
            <a:avLst/>
          </a:prstGeom>
          <a:solidFill>
            <a:srgbClr val="FFFFFF"/>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1027" name="TextBox 6">
            <a:extLst>
              <a:ext uri="{FF2B5EF4-FFF2-40B4-BE49-F238E27FC236}">
                <a16:creationId xmlns:a16="http://schemas.microsoft.com/office/drawing/2014/main" id="{1E4EB443-975E-5B99-6352-8F1DB65386B4}"/>
              </a:ext>
            </a:extLst>
          </p:cNvPr>
          <p:cNvSpPr txBox="1">
            <a:spLocks noChangeArrowheads="1"/>
          </p:cNvSpPr>
          <p:nvPr userDrawn="1"/>
        </p:nvSpPr>
        <p:spPr bwMode="auto">
          <a:xfrm>
            <a:off x="247650" y="304800"/>
            <a:ext cx="2571750" cy="338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600" b="1">
                <a:latin typeface="Arial" charset="0"/>
                <a:cs typeface="Arial" charset="0"/>
              </a:rPr>
              <a:t>Business Model Canvas</a:t>
            </a:r>
          </a:p>
        </p:txBody>
      </p:sp>
      <p:sp>
        <p:nvSpPr>
          <p:cNvPr id="1032" name="TextBox 11">
            <a:extLst>
              <a:ext uri="{FF2B5EF4-FFF2-40B4-BE49-F238E27FC236}">
                <a16:creationId xmlns:a16="http://schemas.microsoft.com/office/drawing/2014/main" id="{15ACB72C-8AF6-685B-0933-103F8FF6721C}"/>
              </a:ext>
            </a:extLst>
          </p:cNvPr>
          <p:cNvSpPr txBox="1">
            <a:spLocks noChangeArrowheads="1"/>
          </p:cNvSpPr>
          <p:nvPr userDrawn="1"/>
        </p:nvSpPr>
        <p:spPr bwMode="auto">
          <a:xfrm>
            <a:off x="244475" y="78898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Key Partners</a:t>
            </a:r>
          </a:p>
        </p:txBody>
      </p:sp>
      <p:sp>
        <p:nvSpPr>
          <p:cNvPr id="1033" name="TextBox 13">
            <a:extLst>
              <a:ext uri="{FF2B5EF4-FFF2-40B4-BE49-F238E27FC236}">
                <a16:creationId xmlns:a16="http://schemas.microsoft.com/office/drawing/2014/main" id="{77C95928-62E1-415C-BA59-D1BA352BEBEC}"/>
              </a:ext>
            </a:extLst>
          </p:cNvPr>
          <p:cNvSpPr txBox="1">
            <a:spLocks noChangeArrowheads="1"/>
          </p:cNvSpPr>
          <p:nvPr userDrawn="1"/>
        </p:nvSpPr>
        <p:spPr bwMode="auto">
          <a:xfrm>
            <a:off x="244475" y="4572000"/>
            <a:ext cx="174942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Cost Structure</a:t>
            </a:r>
          </a:p>
        </p:txBody>
      </p:sp>
      <p:sp>
        <p:nvSpPr>
          <p:cNvPr id="1034" name="TextBox 14">
            <a:extLst>
              <a:ext uri="{FF2B5EF4-FFF2-40B4-BE49-F238E27FC236}">
                <a16:creationId xmlns:a16="http://schemas.microsoft.com/office/drawing/2014/main" id="{7434F0B3-A729-A6F9-FD69-71B0A0EA0B6D}"/>
              </a:ext>
            </a:extLst>
          </p:cNvPr>
          <p:cNvSpPr txBox="1">
            <a:spLocks noChangeArrowheads="1"/>
          </p:cNvSpPr>
          <p:nvPr userDrawn="1"/>
        </p:nvSpPr>
        <p:spPr bwMode="auto">
          <a:xfrm>
            <a:off x="2124075" y="788988"/>
            <a:ext cx="175101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Key Activities</a:t>
            </a:r>
          </a:p>
        </p:txBody>
      </p:sp>
      <p:sp>
        <p:nvSpPr>
          <p:cNvPr id="1035" name="TextBox 15">
            <a:extLst>
              <a:ext uri="{FF2B5EF4-FFF2-40B4-BE49-F238E27FC236}">
                <a16:creationId xmlns:a16="http://schemas.microsoft.com/office/drawing/2014/main" id="{1A44BD68-3266-26BD-8694-EBFC1EFB12D1}"/>
              </a:ext>
            </a:extLst>
          </p:cNvPr>
          <p:cNvSpPr txBox="1">
            <a:spLocks noChangeArrowheads="1"/>
          </p:cNvSpPr>
          <p:nvPr userDrawn="1"/>
        </p:nvSpPr>
        <p:spPr bwMode="auto">
          <a:xfrm>
            <a:off x="2124075" y="2649538"/>
            <a:ext cx="1751013"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Key Resources</a:t>
            </a:r>
          </a:p>
        </p:txBody>
      </p:sp>
      <p:sp>
        <p:nvSpPr>
          <p:cNvPr id="1036" name="TextBox 16">
            <a:extLst>
              <a:ext uri="{FF2B5EF4-FFF2-40B4-BE49-F238E27FC236}">
                <a16:creationId xmlns:a16="http://schemas.microsoft.com/office/drawing/2014/main" id="{0EC2D415-2143-2C11-C43C-FA988CADEC87}"/>
              </a:ext>
            </a:extLst>
          </p:cNvPr>
          <p:cNvSpPr txBox="1">
            <a:spLocks noChangeArrowheads="1"/>
          </p:cNvSpPr>
          <p:nvPr userDrawn="1"/>
        </p:nvSpPr>
        <p:spPr bwMode="auto">
          <a:xfrm>
            <a:off x="4025900" y="78898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Value Propositions</a:t>
            </a:r>
          </a:p>
        </p:txBody>
      </p:sp>
      <p:sp>
        <p:nvSpPr>
          <p:cNvPr id="1037" name="TextBox 18">
            <a:extLst>
              <a:ext uri="{FF2B5EF4-FFF2-40B4-BE49-F238E27FC236}">
                <a16:creationId xmlns:a16="http://schemas.microsoft.com/office/drawing/2014/main" id="{B7135281-5DD4-E8F2-2B37-1A9B4C75A568}"/>
              </a:ext>
            </a:extLst>
          </p:cNvPr>
          <p:cNvSpPr txBox="1">
            <a:spLocks noChangeArrowheads="1"/>
          </p:cNvSpPr>
          <p:nvPr userDrawn="1"/>
        </p:nvSpPr>
        <p:spPr bwMode="auto">
          <a:xfrm>
            <a:off x="5919788" y="78263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Customer Relationships</a:t>
            </a:r>
          </a:p>
        </p:txBody>
      </p:sp>
      <p:sp>
        <p:nvSpPr>
          <p:cNvPr id="1038" name="TextBox 19">
            <a:extLst>
              <a:ext uri="{FF2B5EF4-FFF2-40B4-BE49-F238E27FC236}">
                <a16:creationId xmlns:a16="http://schemas.microsoft.com/office/drawing/2014/main" id="{3F36CA45-1141-7E18-F011-381EE6BAC046}"/>
              </a:ext>
            </a:extLst>
          </p:cNvPr>
          <p:cNvSpPr txBox="1">
            <a:spLocks noChangeArrowheads="1"/>
          </p:cNvSpPr>
          <p:nvPr userDrawn="1"/>
        </p:nvSpPr>
        <p:spPr bwMode="auto">
          <a:xfrm>
            <a:off x="5919788" y="2643188"/>
            <a:ext cx="1749425" cy="24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Channels</a:t>
            </a:r>
          </a:p>
        </p:txBody>
      </p:sp>
      <p:sp>
        <p:nvSpPr>
          <p:cNvPr id="1039" name="TextBox 20">
            <a:extLst>
              <a:ext uri="{FF2B5EF4-FFF2-40B4-BE49-F238E27FC236}">
                <a16:creationId xmlns:a16="http://schemas.microsoft.com/office/drawing/2014/main" id="{F1CFFE0D-8283-18A8-6273-776B4C21AE78}"/>
              </a:ext>
            </a:extLst>
          </p:cNvPr>
          <p:cNvSpPr txBox="1">
            <a:spLocks noChangeArrowheads="1"/>
          </p:cNvSpPr>
          <p:nvPr userDrawn="1"/>
        </p:nvSpPr>
        <p:spPr bwMode="auto">
          <a:xfrm>
            <a:off x="7818438" y="788988"/>
            <a:ext cx="1749425" cy="2460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Customer Segments</a:t>
            </a:r>
          </a:p>
        </p:txBody>
      </p:sp>
      <p:sp>
        <p:nvSpPr>
          <p:cNvPr id="1040" name="TextBox 22">
            <a:extLst>
              <a:ext uri="{FF2B5EF4-FFF2-40B4-BE49-F238E27FC236}">
                <a16:creationId xmlns:a16="http://schemas.microsoft.com/office/drawing/2014/main" id="{C77FF922-9230-480B-2722-A2A8564043A5}"/>
              </a:ext>
            </a:extLst>
          </p:cNvPr>
          <p:cNvSpPr txBox="1">
            <a:spLocks noChangeArrowheads="1"/>
          </p:cNvSpPr>
          <p:nvPr userDrawn="1"/>
        </p:nvSpPr>
        <p:spPr bwMode="auto">
          <a:xfrm>
            <a:off x="4973638" y="4572000"/>
            <a:ext cx="1749425" cy="2460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cs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a:defRPr/>
            </a:pPr>
            <a:r>
              <a:rPr lang="en-GB" sz="1000" b="1">
                <a:latin typeface="Arial" charset="0"/>
                <a:cs typeface="Arial" charset="0"/>
              </a:rPr>
              <a:t>Revenue Streams</a:t>
            </a:r>
          </a:p>
        </p:txBody>
      </p:sp>
      <p:sp>
        <p:nvSpPr>
          <p:cNvPr id="25" name="Rectangle 24">
            <a:extLst>
              <a:ext uri="{FF2B5EF4-FFF2-40B4-BE49-F238E27FC236}">
                <a16:creationId xmlns:a16="http://schemas.microsoft.com/office/drawing/2014/main" id="{FB31E44A-EA34-7BFF-9C27-D05D91748FF0}"/>
              </a:ext>
            </a:extLst>
          </p:cNvPr>
          <p:cNvSpPr/>
          <p:nvPr userDrawn="1"/>
        </p:nvSpPr>
        <p:spPr>
          <a:xfrm>
            <a:off x="244475" y="762000"/>
            <a:ext cx="1879600"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6" name="Rectangle 25">
            <a:extLst>
              <a:ext uri="{FF2B5EF4-FFF2-40B4-BE49-F238E27FC236}">
                <a16:creationId xmlns:a16="http://schemas.microsoft.com/office/drawing/2014/main" id="{D5885672-5D6A-13E2-C38F-EC0069C3E81F}"/>
              </a:ext>
            </a:extLst>
          </p:cNvPr>
          <p:cNvSpPr/>
          <p:nvPr userDrawn="1"/>
        </p:nvSpPr>
        <p:spPr>
          <a:xfrm>
            <a:off x="2124075" y="760413"/>
            <a:ext cx="1881188"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7" name="Rectangle 26">
            <a:extLst>
              <a:ext uri="{FF2B5EF4-FFF2-40B4-BE49-F238E27FC236}">
                <a16:creationId xmlns:a16="http://schemas.microsoft.com/office/drawing/2014/main" id="{4DB38956-1D8A-22F4-AD40-39394AD4C052}"/>
              </a:ext>
            </a:extLst>
          </p:cNvPr>
          <p:cNvSpPr/>
          <p:nvPr userDrawn="1"/>
        </p:nvSpPr>
        <p:spPr>
          <a:xfrm>
            <a:off x="2124075" y="2643188"/>
            <a:ext cx="1881188"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8" name="Rectangle 27">
            <a:extLst>
              <a:ext uri="{FF2B5EF4-FFF2-40B4-BE49-F238E27FC236}">
                <a16:creationId xmlns:a16="http://schemas.microsoft.com/office/drawing/2014/main" id="{0FB6D5E7-8657-8432-606C-8F0EE62D90B3}"/>
              </a:ext>
            </a:extLst>
          </p:cNvPr>
          <p:cNvSpPr/>
          <p:nvPr userDrawn="1"/>
        </p:nvSpPr>
        <p:spPr>
          <a:xfrm>
            <a:off x="4005263" y="762000"/>
            <a:ext cx="1879600"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29" name="Rectangle 28">
            <a:extLst>
              <a:ext uri="{FF2B5EF4-FFF2-40B4-BE49-F238E27FC236}">
                <a16:creationId xmlns:a16="http://schemas.microsoft.com/office/drawing/2014/main" id="{F9311360-DE6B-1BDE-6F68-C2F2A973D2EA}"/>
              </a:ext>
            </a:extLst>
          </p:cNvPr>
          <p:cNvSpPr/>
          <p:nvPr userDrawn="1"/>
        </p:nvSpPr>
        <p:spPr>
          <a:xfrm>
            <a:off x="5884863" y="762000"/>
            <a:ext cx="1879600" cy="188277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0" name="Rectangle 29">
            <a:extLst>
              <a:ext uri="{FF2B5EF4-FFF2-40B4-BE49-F238E27FC236}">
                <a16:creationId xmlns:a16="http://schemas.microsoft.com/office/drawing/2014/main" id="{BF1EB565-982D-9FFF-8648-1A688E252DD1}"/>
              </a:ext>
            </a:extLst>
          </p:cNvPr>
          <p:cNvSpPr/>
          <p:nvPr userDrawn="1"/>
        </p:nvSpPr>
        <p:spPr>
          <a:xfrm>
            <a:off x="5884863" y="2643188"/>
            <a:ext cx="1879600" cy="192881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1" name="Rectangle 30">
            <a:extLst>
              <a:ext uri="{FF2B5EF4-FFF2-40B4-BE49-F238E27FC236}">
                <a16:creationId xmlns:a16="http://schemas.microsoft.com/office/drawing/2014/main" id="{34C0877F-9A3E-EE56-43C0-7A97AE52C8E1}"/>
              </a:ext>
            </a:extLst>
          </p:cNvPr>
          <p:cNvSpPr/>
          <p:nvPr userDrawn="1"/>
        </p:nvSpPr>
        <p:spPr>
          <a:xfrm>
            <a:off x="7770813" y="762000"/>
            <a:ext cx="1881187" cy="381000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2" name="Rectangle 31">
            <a:extLst>
              <a:ext uri="{FF2B5EF4-FFF2-40B4-BE49-F238E27FC236}">
                <a16:creationId xmlns:a16="http://schemas.microsoft.com/office/drawing/2014/main" id="{2B2A3F99-2196-6048-1C51-E83DEEF173D8}"/>
              </a:ext>
            </a:extLst>
          </p:cNvPr>
          <p:cNvSpPr/>
          <p:nvPr userDrawn="1"/>
        </p:nvSpPr>
        <p:spPr>
          <a:xfrm>
            <a:off x="244475" y="4579938"/>
            <a:ext cx="4713288"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
        <p:nvSpPr>
          <p:cNvPr id="33" name="Rectangle 32">
            <a:extLst>
              <a:ext uri="{FF2B5EF4-FFF2-40B4-BE49-F238E27FC236}">
                <a16:creationId xmlns:a16="http://schemas.microsoft.com/office/drawing/2014/main" id="{CC5D03AA-2991-9469-6E9C-B8FA0A1301E4}"/>
              </a:ext>
            </a:extLst>
          </p:cNvPr>
          <p:cNvSpPr/>
          <p:nvPr userDrawn="1"/>
        </p:nvSpPr>
        <p:spPr>
          <a:xfrm>
            <a:off x="4957763" y="4579938"/>
            <a:ext cx="4692650" cy="1820862"/>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GB" dirty="0"/>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0" fontAlgn="base" hangingPunct="0">
        <a:spcBef>
          <a:spcPct val="0"/>
        </a:spcBef>
        <a:spcAft>
          <a:spcPct val="0"/>
        </a:spcAft>
        <a:defRPr sz="4400" kern="1200">
          <a:solidFill>
            <a:schemeClr val="tx1"/>
          </a:solidFill>
          <a:latin typeface="Arial"/>
          <a:ea typeface="MS PGothic" panose="020B0600070205080204" pitchFamily="34" charset="-128"/>
          <a:cs typeface="Arial"/>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defRPr>
      </a:lvl5pPr>
      <a:lvl6pPr marL="457200" algn="ctr" defTabSz="457200" rtl="0" fontAlgn="base">
        <a:spcBef>
          <a:spcPct val="0"/>
        </a:spcBef>
        <a:spcAft>
          <a:spcPct val="0"/>
        </a:spcAft>
        <a:defRPr sz="4400">
          <a:solidFill>
            <a:schemeClr val="tx1"/>
          </a:solidFill>
          <a:latin typeface="Arial" charset="0"/>
          <a:ea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Arial"/>
          <a:ea typeface="MS PGothic" panose="020B0600070205080204" pitchFamily="34" charset="-128"/>
          <a:cs typeface="Arial"/>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Arial"/>
          <a:ea typeface="MS PGothic" panose="020B0600070205080204" pitchFamily="34" charset="-128"/>
          <a:cs typeface="Arial"/>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Arial"/>
          <a:ea typeface="MS PGothic" panose="020B0600070205080204" pitchFamily="34" charset="-128"/>
          <a:cs typeface="Arial"/>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Arial"/>
          <a:ea typeface="MS PGothic" panose="020B0600070205080204" pitchFamily="34" charset="-128"/>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ext Placeholder 40">
            <a:extLst>
              <a:ext uri="{FF2B5EF4-FFF2-40B4-BE49-F238E27FC236}">
                <a16:creationId xmlns:a16="http://schemas.microsoft.com/office/drawing/2014/main" id="{891A7922-5F82-ABA0-E8EE-29044EA68998}"/>
              </a:ext>
            </a:extLst>
          </p:cNvPr>
          <p:cNvSpPr>
            <a:spLocks noGrp="1"/>
          </p:cNvSpPr>
          <p:nvPr>
            <p:ph type="body" sz="quarter" idx="10"/>
          </p:nvPr>
        </p:nvSpPr>
        <p:spPr bwMode="auto">
          <a:xfrm>
            <a:off x="309563" y="1066800"/>
            <a:ext cx="1754187"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tLang="en-US" b="1" dirty="0"/>
              <a:t>Academic Institutions</a:t>
            </a:r>
          </a:p>
          <a:p>
            <a:pPr eaLnBrk="1" hangingPunct="1"/>
            <a:r>
              <a:rPr lang="en-US" altLang="en-US" dirty="0"/>
              <a:t>Partner with universi es and colleges to access educational resources and validate study </a:t>
            </a:r>
          </a:p>
          <a:p>
            <a:pPr eaLnBrk="1" hangingPunct="1"/>
            <a:r>
              <a:rPr lang="en-US" altLang="en-US" dirty="0"/>
              <a:t>materials.</a:t>
            </a:r>
          </a:p>
          <a:p>
            <a:pPr eaLnBrk="1" hangingPunct="1"/>
            <a:endParaRPr lang="en-US" altLang="en-US" dirty="0"/>
          </a:p>
          <a:p>
            <a:pPr eaLnBrk="1" hangingPunct="1"/>
            <a:r>
              <a:rPr lang="en-US" altLang="en-US" b="1" dirty="0"/>
              <a:t>Technology Infrastructure</a:t>
            </a:r>
          </a:p>
          <a:p>
            <a:pPr eaLnBrk="1" hangingPunct="1"/>
            <a:r>
              <a:rPr lang="en-US" altLang="en-US" dirty="0"/>
              <a:t>Engage with cloud service and tech partners to ensure reliable, scalable app performance.</a:t>
            </a:r>
          </a:p>
          <a:p>
            <a:pPr eaLnBrk="1" hangingPunct="1"/>
            <a:endParaRPr lang="en-US" altLang="en-US" dirty="0"/>
          </a:p>
          <a:p>
            <a:pPr eaLnBrk="1" hangingPunct="1"/>
            <a:r>
              <a:rPr lang="en-US" altLang="en-US" b="1" dirty="0"/>
              <a:t>Student Organizations</a:t>
            </a:r>
          </a:p>
          <a:p>
            <a:pPr eaLnBrk="1" hangingPunct="1"/>
            <a:r>
              <a:rPr lang="en-US" altLang="en-US" dirty="0"/>
              <a:t>Leverage student-led groups to promote the hub and facilitate community engagement</a:t>
            </a:r>
            <a:endParaRPr lang="en-GB" altLang="en-US" dirty="0"/>
          </a:p>
        </p:txBody>
      </p:sp>
      <p:sp>
        <p:nvSpPr>
          <p:cNvPr id="2050" name="Text Placeholder 41">
            <a:extLst>
              <a:ext uri="{FF2B5EF4-FFF2-40B4-BE49-F238E27FC236}">
                <a16:creationId xmlns:a16="http://schemas.microsoft.com/office/drawing/2014/main" id="{0E4AAADE-D30A-02FF-D03B-67429743EAA0}"/>
              </a:ext>
            </a:extLst>
          </p:cNvPr>
          <p:cNvSpPr>
            <a:spLocks noGrp="1"/>
          </p:cNvSpPr>
          <p:nvPr>
            <p:ph type="body" sz="quarter" idx="11"/>
          </p:nvPr>
        </p:nvSpPr>
        <p:spPr bwMode="auto">
          <a:xfrm>
            <a:off x="2185988" y="106680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US" b="1" dirty="0"/>
              <a:t>Platform Management</a:t>
            </a:r>
          </a:p>
          <a:p>
            <a:pPr eaLnBrk="1" hangingPunct="1">
              <a:buFont typeface="Arial" charset="0"/>
              <a:buNone/>
              <a:defRPr/>
            </a:pPr>
            <a:r>
              <a:rPr lang="en-US" dirty="0"/>
              <a:t>Develop, maintain, and update the app to ensure a smooth user experience.</a:t>
            </a:r>
          </a:p>
          <a:p>
            <a:pPr eaLnBrk="1" hangingPunct="1">
              <a:buFont typeface="Arial" charset="0"/>
              <a:buNone/>
              <a:defRPr/>
            </a:pPr>
            <a:endParaRPr lang="en-US" dirty="0"/>
          </a:p>
          <a:p>
            <a:pPr eaLnBrk="1" hangingPunct="1">
              <a:buFont typeface="Arial" charset="0"/>
              <a:buNone/>
              <a:defRPr/>
            </a:pPr>
            <a:r>
              <a:rPr lang="en-US" b="1" dirty="0"/>
              <a:t>Community Engagement</a:t>
            </a:r>
          </a:p>
          <a:p>
            <a:pPr eaLnBrk="1" hangingPunct="1">
              <a:buFont typeface="Arial" charset="0"/>
              <a:buNone/>
              <a:defRPr/>
            </a:pPr>
            <a:r>
              <a:rPr lang="en-US" dirty="0"/>
              <a:t>Facilitate interactions and study groups among students</a:t>
            </a:r>
            <a:endParaRPr lang="en-GB" dirty="0"/>
          </a:p>
        </p:txBody>
      </p:sp>
      <p:sp>
        <p:nvSpPr>
          <p:cNvPr id="2051" name="Text Placeholder 42">
            <a:extLst>
              <a:ext uri="{FF2B5EF4-FFF2-40B4-BE49-F238E27FC236}">
                <a16:creationId xmlns:a16="http://schemas.microsoft.com/office/drawing/2014/main" id="{53354463-EC0C-CF83-CA92-0E15B8807457}"/>
              </a:ext>
            </a:extLst>
          </p:cNvPr>
          <p:cNvSpPr>
            <a:spLocks noGrp="1"/>
          </p:cNvSpPr>
          <p:nvPr>
            <p:ph type="body" sz="quarter" idx="12"/>
          </p:nvPr>
        </p:nvSpPr>
        <p:spPr bwMode="auto">
          <a:xfrm>
            <a:off x="4067175" y="1066800"/>
            <a:ext cx="1754188" cy="34290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tLang="en-US" b="1" dirty="0"/>
              <a:t>Centralized Study Materials</a:t>
            </a:r>
          </a:p>
          <a:p>
            <a:pPr eaLnBrk="1" hangingPunct="1"/>
            <a:r>
              <a:rPr lang="en-US" altLang="en-US" dirty="0"/>
              <a:t>Offer a reliable repository of curated academic resources accessible anytime.</a:t>
            </a:r>
          </a:p>
          <a:p>
            <a:pPr eaLnBrk="1" hangingPunct="1"/>
            <a:endParaRPr lang="en-US" altLang="en-US" dirty="0"/>
          </a:p>
          <a:p>
            <a:pPr eaLnBrk="1" hangingPunct="1"/>
            <a:r>
              <a:rPr lang="en-US" altLang="en-US" b="1" dirty="0"/>
              <a:t>Peer-to-Peer Connections</a:t>
            </a:r>
          </a:p>
          <a:p>
            <a:pPr eaLnBrk="1" hangingPunct="1"/>
            <a:r>
              <a:rPr lang="en-US" altLang="en-US" dirty="0"/>
              <a:t>Enable seamless formation of study groups for enhanced collaborative learning.</a:t>
            </a:r>
          </a:p>
          <a:p>
            <a:pPr eaLnBrk="1" hangingPunct="1"/>
            <a:endParaRPr lang="en-US" altLang="en-US" dirty="0"/>
          </a:p>
          <a:p>
            <a:pPr eaLnBrk="1" hangingPunct="1"/>
            <a:r>
              <a:rPr lang="en-US" altLang="en-US" b="1" dirty="0"/>
              <a:t>Efficient Learning Support</a:t>
            </a:r>
          </a:p>
          <a:p>
            <a:pPr eaLnBrk="1" hangingPunct="1"/>
            <a:r>
              <a:rPr lang="en-US" altLang="en-US" dirty="0"/>
              <a:t>Quickly match students with relevant materials and groups to optimize study time.</a:t>
            </a:r>
          </a:p>
          <a:p>
            <a:pPr eaLnBrk="1" hangingPunct="1"/>
            <a:endParaRPr lang="en-US" altLang="en-US" dirty="0"/>
          </a:p>
          <a:p>
            <a:pPr eaLnBrk="1" hangingPunct="1"/>
            <a:r>
              <a:rPr lang="en-US" altLang="en-US" b="1" dirty="0"/>
              <a:t>Enhanced Academic Community</a:t>
            </a:r>
          </a:p>
          <a:p>
            <a:pPr eaLnBrk="1" hangingPunct="1"/>
            <a:r>
              <a:rPr lang="en-US" altLang="en-US" dirty="0"/>
              <a:t>Build a strong network that fosters shared academic growth and support.</a:t>
            </a:r>
            <a:endParaRPr lang="en-GB" altLang="en-US" dirty="0"/>
          </a:p>
        </p:txBody>
      </p:sp>
      <p:sp>
        <p:nvSpPr>
          <p:cNvPr id="2052" name="Text Placeholder 43">
            <a:extLst>
              <a:ext uri="{FF2B5EF4-FFF2-40B4-BE49-F238E27FC236}">
                <a16:creationId xmlns:a16="http://schemas.microsoft.com/office/drawing/2014/main" id="{D7EFA47F-2964-BC54-8D50-FD5BBE62DBB7}"/>
              </a:ext>
            </a:extLst>
          </p:cNvPr>
          <p:cNvSpPr>
            <a:spLocks noGrp="1"/>
          </p:cNvSpPr>
          <p:nvPr>
            <p:ph type="body" sz="quarter" idx="13"/>
          </p:nvPr>
        </p:nvSpPr>
        <p:spPr bwMode="auto">
          <a:xfrm>
            <a:off x="5948363" y="1055688"/>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US" b="1" dirty="0"/>
              <a:t>Self-Service Onboarding</a:t>
            </a:r>
          </a:p>
          <a:p>
            <a:pPr eaLnBrk="1" hangingPunct="1">
              <a:buFont typeface="Arial" charset="0"/>
              <a:buNone/>
              <a:defRPr/>
            </a:pPr>
            <a:r>
              <a:rPr lang="en-US" dirty="0"/>
              <a:t>Enable easy sign-up and in-app guidance to help students set up profiles and find study groups quickly.</a:t>
            </a:r>
          </a:p>
          <a:p>
            <a:pPr eaLnBrk="1" hangingPunct="1">
              <a:buFont typeface="Arial" charset="0"/>
              <a:buNone/>
              <a:defRPr/>
            </a:pPr>
            <a:r>
              <a:rPr lang="en-US" b="1" dirty="0"/>
              <a:t>Community Engagement</a:t>
            </a:r>
          </a:p>
          <a:p>
            <a:pPr eaLnBrk="1" hangingPunct="1">
              <a:buFont typeface="Arial" charset="0"/>
              <a:buNone/>
              <a:defRPr/>
            </a:pPr>
            <a:r>
              <a:rPr lang="en-US" dirty="0"/>
              <a:t>Foster active communication via discussion boards and integrated chat to encourage </a:t>
            </a:r>
          </a:p>
          <a:p>
            <a:pPr eaLnBrk="1" hangingPunct="1">
              <a:buFont typeface="Arial" charset="0"/>
              <a:buNone/>
              <a:defRPr/>
            </a:pPr>
            <a:r>
              <a:rPr lang="en-US" dirty="0"/>
              <a:t>collaboration among students.</a:t>
            </a:r>
            <a:endParaRPr lang="en-GB" dirty="0"/>
          </a:p>
        </p:txBody>
      </p:sp>
      <p:sp>
        <p:nvSpPr>
          <p:cNvPr id="2053" name="Text Placeholder 44">
            <a:extLst>
              <a:ext uri="{FF2B5EF4-FFF2-40B4-BE49-F238E27FC236}">
                <a16:creationId xmlns:a16="http://schemas.microsoft.com/office/drawing/2014/main" id="{F61ABFC5-EAEB-E0F9-9A9E-72A9DB654CB2}"/>
              </a:ext>
            </a:extLst>
          </p:cNvPr>
          <p:cNvSpPr>
            <a:spLocks noGrp="1"/>
          </p:cNvSpPr>
          <p:nvPr>
            <p:ph type="body" sz="quarter" idx="14"/>
          </p:nvPr>
        </p:nvSpPr>
        <p:spPr bwMode="auto">
          <a:xfrm>
            <a:off x="7835900" y="1055688"/>
            <a:ext cx="1754188" cy="3440112"/>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US" b="1" dirty="0"/>
              <a:t>College Students</a:t>
            </a:r>
          </a:p>
          <a:p>
            <a:pPr eaLnBrk="1" hangingPunct="1">
              <a:buFont typeface="Arial" charset="0"/>
              <a:buNone/>
              <a:defRPr/>
            </a:pPr>
            <a:r>
              <a:rPr lang="en-US" dirty="0"/>
              <a:t>Target students in undergraduate and graduate programs seeking peer collaboration and centralized academic resources.</a:t>
            </a:r>
          </a:p>
          <a:p>
            <a:pPr eaLnBrk="1" hangingPunct="1">
              <a:buFont typeface="Arial" charset="0"/>
              <a:buNone/>
              <a:defRPr/>
            </a:pPr>
            <a:r>
              <a:rPr lang="en-US" b="1" dirty="0"/>
              <a:t>High School Students</a:t>
            </a:r>
          </a:p>
          <a:p>
            <a:pPr eaLnBrk="1" hangingPunct="1">
              <a:buFont typeface="Arial" charset="0"/>
              <a:buNone/>
              <a:defRPr/>
            </a:pPr>
            <a:r>
              <a:rPr lang="en-US" dirty="0"/>
              <a:t>Support high school learners who need organized study groups and accessible study materials for enhanced learning.</a:t>
            </a:r>
          </a:p>
          <a:p>
            <a:pPr eaLnBrk="1" hangingPunct="1">
              <a:buFont typeface="Arial" charset="0"/>
              <a:buNone/>
              <a:defRPr/>
            </a:pPr>
            <a:r>
              <a:rPr lang="en-US" b="1" dirty="0"/>
              <a:t>Remote Learners</a:t>
            </a:r>
          </a:p>
          <a:p>
            <a:pPr eaLnBrk="1" hangingPunct="1">
              <a:buFont typeface="Arial" charset="0"/>
              <a:buNone/>
              <a:defRPr/>
            </a:pPr>
            <a:r>
              <a:rPr lang="en-US" dirty="0"/>
              <a:t>Cater to students in remote or blended learning environments requiring community support and digital academic tools.</a:t>
            </a:r>
          </a:p>
          <a:p>
            <a:pPr eaLnBrk="1" hangingPunct="1">
              <a:buFont typeface="Arial" charset="0"/>
              <a:buNone/>
              <a:defRPr/>
            </a:pPr>
            <a:r>
              <a:rPr lang="en-US" b="1" dirty="0"/>
              <a:t>Exam Preparers</a:t>
            </a:r>
          </a:p>
          <a:p>
            <a:pPr eaLnBrk="1" hangingPunct="1">
              <a:buFont typeface="Arial" charset="0"/>
              <a:buNone/>
              <a:defRPr/>
            </a:pPr>
            <a:r>
              <a:rPr lang="en-US" dirty="0"/>
              <a:t>Assist students focused on exam preparation by providing structured groups and high-quality, curated study content.</a:t>
            </a:r>
            <a:endParaRPr lang="en-GB" dirty="0"/>
          </a:p>
        </p:txBody>
      </p:sp>
      <p:sp>
        <p:nvSpPr>
          <p:cNvPr id="2054" name="Text Placeholder 45">
            <a:extLst>
              <a:ext uri="{FF2B5EF4-FFF2-40B4-BE49-F238E27FC236}">
                <a16:creationId xmlns:a16="http://schemas.microsoft.com/office/drawing/2014/main" id="{711E91B4-E198-94AA-FC7A-D659B71D036E}"/>
              </a:ext>
            </a:extLst>
          </p:cNvPr>
          <p:cNvSpPr>
            <a:spLocks noGrp="1"/>
          </p:cNvSpPr>
          <p:nvPr>
            <p:ph type="body" sz="quarter" idx="16"/>
          </p:nvPr>
        </p:nvSpPr>
        <p:spPr bwMode="auto">
          <a:xfrm>
            <a:off x="2197100" y="2889250"/>
            <a:ext cx="1754188"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b="1" dirty="0"/>
              <a:t>Technology Platform</a:t>
            </a:r>
          </a:p>
          <a:p>
            <a:pPr eaLnBrk="1" hangingPunct="1">
              <a:buFont typeface="Arial" charset="0"/>
              <a:buNone/>
              <a:defRPr/>
            </a:pPr>
            <a:r>
              <a:rPr lang="en-GB" dirty="0"/>
              <a:t>Robust mobile app, secure servers, and scalable databases to support student interactions and content delivery.</a:t>
            </a:r>
          </a:p>
          <a:p>
            <a:pPr eaLnBrk="1" hangingPunct="1">
              <a:buFont typeface="Arial" charset="0"/>
              <a:buNone/>
              <a:defRPr/>
            </a:pPr>
            <a:r>
              <a:rPr lang="en-GB" b="1" dirty="0"/>
              <a:t>User Data &amp; Analytics</a:t>
            </a:r>
          </a:p>
          <a:p>
            <a:pPr eaLnBrk="1" hangingPunct="1">
              <a:buFont typeface="Arial" charset="0"/>
              <a:buNone/>
              <a:defRPr/>
            </a:pPr>
            <a:r>
              <a:rPr lang="en-GB" dirty="0"/>
              <a:t>Tools to collect, analyze, and leverage user engagement data for personalization and </a:t>
            </a:r>
          </a:p>
          <a:p>
            <a:pPr eaLnBrk="1" hangingPunct="1">
              <a:buFont typeface="Arial" charset="0"/>
              <a:buNone/>
              <a:defRPr/>
            </a:pPr>
            <a:r>
              <a:rPr lang="en-GB" dirty="0"/>
              <a:t>continuous improvement.</a:t>
            </a:r>
          </a:p>
        </p:txBody>
      </p:sp>
      <p:sp>
        <p:nvSpPr>
          <p:cNvPr id="2055" name="Text Placeholder 46">
            <a:extLst>
              <a:ext uri="{FF2B5EF4-FFF2-40B4-BE49-F238E27FC236}">
                <a16:creationId xmlns:a16="http://schemas.microsoft.com/office/drawing/2014/main" id="{6BAA8052-8C82-A515-8137-1D9F7BB2E964}"/>
              </a:ext>
            </a:extLst>
          </p:cNvPr>
          <p:cNvSpPr>
            <a:spLocks noGrp="1"/>
          </p:cNvSpPr>
          <p:nvPr>
            <p:ph type="body" sz="quarter" idx="18"/>
          </p:nvPr>
        </p:nvSpPr>
        <p:spPr bwMode="auto">
          <a:xfrm>
            <a:off x="5951538" y="2965450"/>
            <a:ext cx="1754187" cy="153035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buFont typeface="Arial" charset="0"/>
              <a:buNone/>
              <a:defRPr/>
            </a:pPr>
            <a:r>
              <a:rPr lang="en-GB">
                <a:solidFill>
                  <a:schemeClr val="tx2">
                    <a:lumMod val="50000"/>
                    <a:lumOff val="50000"/>
                  </a:schemeClr>
                </a:solidFill>
                <a:latin typeface="Arial" charset="0"/>
                <a:ea typeface="ＭＳ Ｐゴシック" charset="0"/>
              </a:rPr>
              <a:t>Through which Channels do our Customer Segments want to be reached? How are we reaching them now? How are our Channels integrated? Which ones work best? Which ones are most cost-efficient? How are we integrating them with customer routines?</a:t>
            </a:r>
          </a:p>
        </p:txBody>
      </p:sp>
      <p:sp>
        <p:nvSpPr>
          <p:cNvPr id="2056" name="Text Placeholder 47">
            <a:extLst>
              <a:ext uri="{FF2B5EF4-FFF2-40B4-BE49-F238E27FC236}">
                <a16:creationId xmlns:a16="http://schemas.microsoft.com/office/drawing/2014/main" id="{46E7D301-504D-C3BB-9673-8D6D74A89983}"/>
              </a:ext>
            </a:extLst>
          </p:cNvPr>
          <p:cNvSpPr>
            <a:spLocks noGrp="1"/>
          </p:cNvSpPr>
          <p:nvPr>
            <p:ph type="body" sz="quarter" idx="20"/>
          </p:nvPr>
        </p:nvSpPr>
        <p:spPr bwMode="auto">
          <a:xfrm>
            <a:off x="309563" y="4876800"/>
            <a:ext cx="4560887"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tLang="en-US" b="1" dirty="0"/>
              <a:t>App Development &amp; Maintenance</a:t>
            </a:r>
          </a:p>
          <a:p>
            <a:pPr eaLnBrk="1" hangingPunct="1"/>
            <a:r>
              <a:rPr lang="en-US" altLang="en-US" dirty="0"/>
              <a:t>Costs include designing, developing, and regularly updating the platform to ensure a seamless user experience.</a:t>
            </a:r>
          </a:p>
          <a:p>
            <a:pPr eaLnBrk="1" hangingPunct="1"/>
            <a:r>
              <a:rPr lang="en-US" altLang="en-US" b="1" dirty="0"/>
              <a:t>Server Hosting &amp; Infrastructure</a:t>
            </a:r>
          </a:p>
          <a:p>
            <a:pPr eaLnBrk="1" hangingPunct="1"/>
            <a:r>
              <a:rPr lang="en-US" altLang="en-US" dirty="0"/>
              <a:t>Expenses for hosting services, data storage, and bandwidth necessary for real-me connectivity and content delivery.</a:t>
            </a:r>
          </a:p>
          <a:p>
            <a:pPr eaLnBrk="1" hangingPunct="1"/>
            <a:r>
              <a:rPr lang="en-US" altLang="en-US" b="1" dirty="0"/>
              <a:t>Customer Support &amp; Operations</a:t>
            </a:r>
          </a:p>
          <a:p>
            <a:pPr eaLnBrk="1" hangingPunct="1"/>
            <a:r>
              <a:rPr lang="en-US" altLang="en-US" dirty="0"/>
              <a:t>Allocation of resources for managing community support, user engagement, and operational efficiency.</a:t>
            </a:r>
            <a:endParaRPr lang="en-GB" altLang="en-US" dirty="0"/>
          </a:p>
        </p:txBody>
      </p:sp>
      <p:sp>
        <p:nvSpPr>
          <p:cNvPr id="2057" name="Text Placeholder 48">
            <a:extLst>
              <a:ext uri="{FF2B5EF4-FFF2-40B4-BE49-F238E27FC236}">
                <a16:creationId xmlns:a16="http://schemas.microsoft.com/office/drawing/2014/main" id="{E67D3029-9FCB-3229-3BB9-30485656AC8C}"/>
              </a:ext>
            </a:extLst>
          </p:cNvPr>
          <p:cNvSpPr>
            <a:spLocks noGrp="1"/>
          </p:cNvSpPr>
          <p:nvPr>
            <p:ph type="body" sz="quarter" idx="21"/>
          </p:nvPr>
        </p:nvSpPr>
        <p:spPr bwMode="auto">
          <a:xfrm>
            <a:off x="5056188" y="4876800"/>
            <a:ext cx="4533900" cy="1447800"/>
          </a:xfrm>
          <a:extLst>
            <a:ext uri="{91240B29-F687-4f45-9708-019B960494DF}">
              <a14:hiddenLine xmlns:a14="http://schemas.microsoft.com/office/drawing/2010/main" xmlns="" w="9525">
                <a:solidFill>
                  <a:srgbClr val="000000"/>
                </a:solidFill>
                <a:miter lim="800000"/>
                <a:headEnd/>
                <a:tailEnd/>
              </a14:hiddenLine>
            </a:ext>
          </a:extLst>
        </p:spPr>
        <p:txBody>
          <a:bodyPr wrap="square" lIns="91440" tIns="45720" rIns="91440" bIns="45720" numCol="1" anchor="t" anchorCtr="0" compatLnSpc="1">
            <a:prstTxWarp prst="textNoShape">
              <a:avLst/>
            </a:prstTxWarp>
          </a:bodyPr>
          <a:lstStyle/>
          <a:p>
            <a:pPr eaLnBrk="1" hangingPunct="1"/>
            <a:r>
              <a:rPr lang="en-US" altLang="en-US" b="1" dirty="0"/>
              <a:t>Freemium Model with In-App Purchases</a:t>
            </a:r>
          </a:p>
          <a:p>
            <a:pPr eaLnBrk="1" hangingPunct="1"/>
            <a:r>
              <a:rPr lang="en-US" altLang="en-US" dirty="0"/>
              <a:t>Provide free basic access complemented by in app purchases for specialized content, tailored study guides, or augmented meeting capabilities.</a:t>
            </a:r>
          </a:p>
          <a:p>
            <a:pPr eaLnBrk="1" hangingPunct="1"/>
            <a:r>
              <a:rPr lang="en-US" altLang="en-US" b="1" dirty="0"/>
              <a:t>Advertisement Revenue</a:t>
            </a:r>
          </a:p>
          <a:p>
            <a:pPr eaLnBrk="1" hangingPunct="1"/>
            <a:r>
              <a:rPr lang="en-US" altLang="en-US" dirty="0"/>
              <a:t>Generate income by partnering with educational institutions and brands to display targeted ads within the app, ensuring relevance to student needs.</a:t>
            </a:r>
            <a:endParaRPr lang="en-GB" altLang="en-US" dirty="0"/>
          </a:p>
        </p:txBody>
      </p:sp>
    </p:spTree>
  </p:cSld>
  <p:clrMapOvr>
    <a:masterClrMapping/>
  </p:clrMapOvr>
</p:sld>
</file>

<file path=ppt/theme/theme1.xml><?xml version="1.0" encoding="utf-8"?>
<a:theme xmlns:a="http://schemas.openxmlformats.org/drawingml/2006/main" name="Office Theme">
  <a:themeElements>
    <a:clrScheme name="Neos Chronos">
      <a:dk1>
        <a:srgbClr val="444444"/>
      </a:dk1>
      <a:lt1>
        <a:sysClr val="window" lastClr="FFFFFF"/>
      </a:lt1>
      <a:dk2>
        <a:srgbClr val="222222"/>
      </a:dk2>
      <a:lt2>
        <a:srgbClr val="F3F3F3"/>
      </a:lt2>
      <a:accent1>
        <a:srgbClr val="669933"/>
      </a:accent1>
      <a:accent2>
        <a:srgbClr val="38BEEA"/>
      </a:accent2>
      <a:accent3>
        <a:srgbClr val="EA38C0"/>
      </a:accent3>
      <a:accent4>
        <a:srgbClr val="EABB38"/>
      </a:accent4>
      <a:accent5>
        <a:srgbClr val="788C92"/>
      </a:accent5>
      <a:accent6>
        <a:srgbClr val="EA6238"/>
      </a:accent6>
      <a:hlink>
        <a:srgbClr val="787828"/>
      </a:hlink>
      <a:folHlink>
        <a:srgbClr val="9AA2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236</TotalTime>
  <Words>444</Words>
  <Application>Microsoft Office PowerPoint</Application>
  <PresentationFormat>A4 Paper (210x297 mm)</PresentationFormat>
  <Paragraphs>54</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Calibri</vt:lpstr>
      <vt:lpstr>MS PGothic</vt:lpstr>
      <vt:lpstr>Arial</vt:lpstr>
      <vt:lpstr>Office Theme</vt:lpstr>
      <vt:lpstr>PowerPoint Presentation</vt:lpstr>
    </vt:vector>
  </TitlesOfParts>
  <Manager/>
  <Company>Neos Chronos Limited</Company>
  <LinksUpToDate>false</LinksUpToDate>
  <SharedDoc>false</SharedDoc>
  <HyperlinkBase>https://neoschronos.com/assets/</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Model Canvas Template PPT</dc:title>
  <dc:subject/>
  <dc:creator>Thomas Papanikolaou</dc:creator>
  <cp:keywords>Business Model Canvas, Template, Powerpoint, ppt, pptx, English, Free</cp:keywords>
  <dc:description>The Business Model Canvas (www.businessmodelgeneration.com/canvas). This work is licensed under the Creative Commons Attribution-Share Alike 3.0 Unported License.</dc:description>
  <cp:lastModifiedBy>Brandon Howard</cp:lastModifiedBy>
  <cp:revision>51</cp:revision>
  <cp:lastPrinted>2019-04-01T19:25:48Z</cp:lastPrinted>
  <dcterms:created xsi:type="dcterms:W3CDTF">2019-04-01T16:49:19Z</dcterms:created>
  <dcterms:modified xsi:type="dcterms:W3CDTF">2025-09-01T00:12:50Z</dcterms:modified>
  <cp:category>PowerPoint Template PPT</cp:category>
</cp:coreProperties>
</file>