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70" r:id="rId7"/>
    <p:sldId id="271" r:id="rId8"/>
    <p:sldId id="258" r:id="rId9"/>
    <p:sldId id="259" r:id="rId10"/>
    <p:sldId id="260" r:id="rId11"/>
    <p:sldId id="261" r:id="rId12"/>
    <p:sldId id="268" r:id="rId13"/>
    <p:sldId id="262" r:id="rId14"/>
    <p:sldId id="269" r:id="rId15"/>
    <p:sldId id="272" r:id="rId16"/>
    <p:sldId id="263" r:id="rId17"/>
    <p:sldId id="264" r:id="rId18"/>
    <p:sldId id="265" r:id="rId19"/>
    <p:sldId id="266" r:id="rId20"/>
    <p:sldId id="276" r:id="rId21"/>
    <p:sldId id="267" r:id="rId22"/>
    <p:sldId id="273" r:id="rId23"/>
    <p:sldId id="274" r:id="rId24"/>
    <p:sldId id="275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F388A-C2B2-4D9A-B08F-1DB069640D35}" v="64" dt="2019-09-23T19:25:23.554"/>
    <p1510:client id="{263722A2-0A64-ECBE-AB80-D585BFBFD0BC}" v="1" dt="2019-09-23T03:12:04.635"/>
    <p1510:client id="{3ED38BE8-8F9A-4C71-A395-203EA72E68A3}" v="281" dt="2019-09-22T20:50:44.212"/>
    <p1510:client id="{51C90B66-7708-3A5F-7FFC-A791593BDE77}" v="174" dt="2019-09-23T19:32:53.202"/>
    <p1510:client id="{BA769A3B-0E7C-AB24-68E5-7877BF789BD7}" v="192" dt="2019-09-22T22:25:07.308"/>
    <p1510:client id="{F50321CB-2BC1-703F-044F-D3ABC12EEBAC}" v="90" dt="2019-09-23T18:55:01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:8080/sentiment/rntnDemo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6590" y="1655520"/>
            <a:ext cx="4886560" cy="1527050"/>
          </a:xfrm>
        </p:spPr>
        <p:txBody>
          <a:bodyPr>
            <a:normAutofit/>
          </a:bodyPr>
          <a:lstStyle/>
          <a:p>
            <a:r>
              <a:rPr lang="en-US" sz="2800"/>
              <a:t>Study Amazon Reviews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89"/>
            <a:ext cx="8093365" cy="1221641"/>
          </a:xfrm>
        </p:spPr>
        <p:txBody>
          <a:bodyPr>
            <a:normAutofit/>
          </a:bodyPr>
          <a:lstStyle/>
          <a:p>
            <a:r>
              <a:rPr lang="en-US" sz="1600"/>
              <a:t>Hoang Thong Nguyen</a:t>
            </a:r>
          </a:p>
          <a:p>
            <a:r>
              <a:rPr lang="en-US" sz="1600"/>
              <a:t>Dinh Hieu Ho</a:t>
            </a:r>
          </a:p>
          <a:p>
            <a:r>
              <a:rPr lang="en-US" sz="1600"/>
              <a:t>Thanh Hoang Le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300" b="1"/>
              <a:t>Hue – is a web-based interactive query editor in the Hadoop stack that helps us visualize and share data.</a:t>
            </a:r>
          </a:p>
          <a:p>
            <a:pPr marL="0" indent="0">
              <a:buNone/>
            </a:pPr>
            <a:r>
              <a:rPr lang="en-US" sz="4300" b="1"/>
              <a:t>What</a:t>
            </a:r>
            <a:r>
              <a:rPr lang="en-US" sz="4300"/>
              <a:t>: </a:t>
            </a:r>
          </a:p>
          <a:p>
            <a:pPr marL="0" indent="0">
              <a:buNone/>
            </a:pPr>
            <a:r>
              <a:rPr lang="en-US" sz="4300"/>
              <a:t>A tool in </a:t>
            </a:r>
            <a:r>
              <a:rPr lang="en-US" sz="4300" err="1"/>
              <a:t>cloudera</a:t>
            </a:r>
            <a:r>
              <a:rPr lang="en-US" sz="4300"/>
              <a:t> </a:t>
            </a:r>
            <a:r>
              <a:rPr lang="en-US" sz="4300" err="1"/>
              <a:t>quickstart</a:t>
            </a:r>
            <a:r>
              <a:rPr lang="en-US" sz="4300"/>
              <a:t>.</a:t>
            </a:r>
          </a:p>
          <a:p>
            <a:r>
              <a:rPr lang="en-US" sz="4300"/>
              <a:t>Data </a:t>
            </a:r>
            <a:r>
              <a:rPr lang="en-US" sz="4300" b="1">
                <a:solidFill>
                  <a:srgbClr val="FF0000"/>
                </a:solidFill>
              </a:rPr>
              <a:t>Blending</a:t>
            </a:r>
          </a:p>
          <a:p>
            <a:r>
              <a:rPr lang="en-US" sz="4300" b="1">
                <a:solidFill>
                  <a:srgbClr val="FF0000"/>
                </a:solidFill>
              </a:rPr>
              <a:t>Collaboration</a:t>
            </a:r>
            <a:r>
              <a:rPr lang="en-US" sz="4300"/>
              <a:t> of data</a:t>
            </a:r>
          </a:p>
          <a:p>
            <a:r>
              <a:rPr lang="en-US" sz="4300"/>
              <a:t>Easy to use</a:t>
            </a:r>
          </a:p>
          <a:p>
            <a:pPr marL="0" indent="0">
              <a:buNone/>
            </a:pPr>
            <a:endParaRPr lang="en-US" sz="4300"/>
          </a:p>
          <a:p>
            <a:pPr marL="0" indent="0">
              <a:buNone/>
            </a:pPr>
            <a:r>
              <a:rPr lang="en-US" sz="4300" b="1"/>
              <a:t>How it works</a:t>
            </a:r>
            <a:r>
              <a:rPr lang="en-US" sz="4300"/>
              <a:t>: </a:t>
            </a:r>
          </a:p>
          <a:p>
            <a:r>
              <a:rPr lang="en-US" sz="4300"/>
              <a:t>To </a:t>
            </a:r>
            <a:r>
              <a:rPr lang="en-US" sz="4300" b="1">
                <a:solidFill>
                  <a:srgbClr val="FF0000"/>
                </a:solidFill>
              </a:rPr>
              <a:t>connect and extract the data </a:t>
            </a:r>
            <a:r>
              <a:rPr lang="en-US" sz="4300"/>
              <a:t>stored from </a:t>
            </a:r>
            <a:r>
              <a:rPr lang="en-US" sz="4300" b="1">
                <a:solidFill>
                  <a:srgbClr val="FF0000"/>
                </a:solidFill>
              </a:rPr>
              <a:t>any platform</a:t>
            </a:r>
            <a:r>
              <a:rPr lang="en-US" sz="4300"/>
              <a:t>.</a:t>
            </a:r>
          </a:p>
          <a:p>
            <a:r>
              <a:rPr lang="en-US" sz="4300"/>
              <a:t>The data extracted can be connected to the </a:t>
            </a:r>
            <a:r>
              <a:rPr lang="en-US" sz="4300" err="1"/>
              <a:t>Hbase</a:t>
            </a:r>
            <a:r>
              <a:rPr lang="en-US" sz="4300"/>
              <a:t> data engine, or any data store.</a:t>
            </a:r>
          </a:p>
          <a:p>
            <a:r>
              <a:rPr lang="en-US" sz="4300"/>
              <a:t>We use the Hive editor to create an external table which is mapping from the table in </a:t>
            </a:r>
            <a:r>
              <a:rPr lang="en-US" sz="4300" err="1"/>
              <a:t>Hbase</a:t>
            </a:r>
            <a:r>
              <a:rPr lang="en-US" sz="4300"/>
              <a:t> then pull the records and </a:t>
            </a:r>
            <a:r>
              <a:rPr lang="en-US" sz="4300" b="1">
                <a:solidFill>
                  <a:srgbClr val="FF0000"/>
                </a:solidFill>
              </a:rPr>
              <a:t>develop visualization </a:t>
            </a:r>
            <a:r>
              <a:rPr lang="en-US" sz="4300"/>
              <a:t>by queries. 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6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4300" b="1"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122A3-A694-4AE1-9530-AB314FC67BBA}"/>
              </a:ext>
            </a:extLst>
          </p:cNvPr>
          <p:cNvSpPr txBox="1"/>
          <p:nvPr/>
        </p:nvSpPr>
        <p:spPr>
          <a:xfrm>
            <a:off x="-34787" y="976519"/>
            <a:ext cx="46067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Mapping table Hive &lt;- Hbase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FC6DAA2-927A-4947-ACA0-AAD13876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0" y="1893845"/>
            <a:ext cx="3374334" cy="2513718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8FA480-A0EA-4C5B-9D36-2545DCB2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839" y="1194051"/>
            <a:ext cx="5357191" cy="1552764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D37D98-7403-4B63-9630-D2760883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870" y="3053518"/>
            <a:ext cx="4383156" cy="18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6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4300" b="1"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122A3-A694-4AE1-9530-AB314FC67BBA}"/>
              </a:ext>
            </a:extLst>
          </p:cNvPr>
          <p:cNvSpPr txBox="1"/>
          <p:nvPr/>
        </p:nvSpPr>
        <p:spPr>
          <a:xfrm>
            <a:off x="-34787" y="887067"/>
            <a:ext cx="46067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Which review is the most helpful in Amazon?</a:t>
            </a:r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A0CC45-73CC-4880-9262-304E2435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4" y="1273781"/>
            <a:ext cx="8771281" cy="2407090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B89C4E3-3BCE-473D-9C9D-5E3443B46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687" y="3684653"/>
            <a:ext cx="3265004" cy="135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1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Kafka -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 distributed streaming platform</a:t>
            </a:r>
            <a:endParaRPr lang="en-US" sz="430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A2597-D21D-452B-88FF-1C12285E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54" y="1697584"/>
            <a:ext cx="3407649" cy="3164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D72C3-0909-4246-B75C-5FCA9CFAF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08225"/>
            <a:ext cx="4048690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4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Kafka -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Publish – Subscribe System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8D25A-CFC5-4F49-BAE5-53D2745E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0" y="1655520"/>
            <a:ext cx="5992020" cy="29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7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551480" cy="610820"/>
          </a:xfrm>
        </p:spPr>
        <p:txBody>
          <a:bodyPr>
            <a:normAutofit fontScale="90000"/>
          </a:bodyPr>
          <a:lstStyle/>
          <a:p>
            <a:r>
              <a:rPr lang="en-US"/>
              <a:t>Kafka with Spark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Integration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58844-AF32-48FB-94DB-27CDA31C9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4" y="1775506"/>
            <a:ext cx="653506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72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551480" cy="610820"/>
          </a:xfrm>
        </p:spPr>
        <p:txBody>
          <a:bodyPr>
            <a:normAutofit fontScale="90000"/>
          </a:bodyPr>
          <a:lstStyle/>
          <a:p>
            <a:r>
              <a:rPr lang="en-US"/>
              <a:t>Kafka Sentiment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Workflow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66BD2-C5D7-40B1-8A5E-15AA698C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32" y="1657929"/>
            <a:ext cx="740195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05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551480" cy="610820"/>
          </a:xfrm>
        </p:spPr>
        <p:txBody>
          <a:bodyPr>
            <a:normAutofit fontScale="90000"/>
          </a:bodyPr>
          <a:lstStyle/>
          <a:p>
            <a:r>
              <a:rPr lang="en-US"/>
              <a:t>Kafka Sentiment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Sentiment</a:t>
            </a:r>
          </a:p>
          <a:p>
            <a:pPr marL="0" indent="0">
              <a:buNone/>
            </a:pPr>
            <a:r>
              <a:rPr lang="en-US"/>
              <a:t>- Stanford </a:t>
            </a:r>
            <a:r>
              <a:rPr lang="en-US" err="1"/>
              <a:t>CoreNLP</a:t>
            </a:r>
            <a:r>
              <a:rPr lang="en-US"/>
              <a:t> – Natural language software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http://nlp.stanford.edu:8080/sentiment/rntnDemo.html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27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551480" cy="610820"/>
          </a:xfrm>
        </p:spPr>
        <p:txBody>
          <a:bodyPr>
            <a:normAutofit fontScale="90000"/>
          </a:bodyPr>
          <a:lstStyle/>
          <a:p>
            <a:r>
              <a:rPr lang="en-US"/>
              <a:t>Kafka -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9408"/>
            <a:ext cx="8246070" cy="3512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Input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Output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CE47097-270E-4FD1-AF81-0044C3CC2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69656"/>
              </p:ext>
            </p:extLst>
          </p:nvPr>
        </p:nvGraphicFramePr>
        <p:xfrm>
          <a:off x="525318" y="1658743"/>
          <a:ext cx="801701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17012">
                  <a:extLst>
                    <a:ext uri="{9D8B030D-6E8A-4147-A177-3AD203B41FA5}">
                      <a16:colId xmlns:a16="http://schemas.microsoft.com/office/drawing/2014/main" val="1327643348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curl -X POST -H 'Content-Type: application/json; charset=UTF-8’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 '[{"</a:t>
                      </a:r>
                      <a:r>
                        <a:rPr lang="en-US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body":"amazing</a:t>
                      </a:r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product"}]' localhost:1234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695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1422642-3783-4D09-8207-510CA0C5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970" y="2716225"/>
            <a:ext cx="4744112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3B54-92B6-4DBF-839B-92722C5B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AAD5-AE4A-4D4D-BB5F-84DD91D2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"Big" data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F8A681-BE01-4EB2-B3A8-B210431C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4308" y="3566688"/>
            <a:ext cx="10938294" cy="1342076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F6D901-D0D2-491D-9D18-FDEFAD59B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560" y="1197070"/>
            <a:ext cx="4770407" cy="249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0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2 study usecases</a:t>
            </a:r>
            <a:endParaRPr lang="en-US"/>
          </a:p>
          <a:p>
            <a:r>
              <a:rPr lang="en-US"/>
              <a:t>Spark streaming from S3 to </a:t>
            </a:r>
            <a:r>
              <a:rPr lang="en-US" err="1"/>
              <a:t>Hbase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Spark SQL read/write </a:t>
            </a:r>
            <a:r>
              <a:rPr lang="en-US" err="1">
                <a:cs typeface="Calibri"/>
              </a:rPr>
              <a:t>Hbase</a:t>
            </a:r>
            <a:endParaRPr lang="en-US" err="1"/>
          </a:p>
          <a:p>
            <a:r>
              <a:rPr lang="en-US"/>
              <a:t>Hue Visualization</a:t>
            </a:r>
            <a:endParaRPr lang="en-US">
              <a:cs typeface="Calibri"/>
            </a:endParaRPr>
          </a:p>
          <a:p>
            <a:r>
              <a:rPr lang="en-US"/>
              <a:t>Kafka – sentiment system</a:t>
            </a:r>
            <a:endParaRPr lang="en-US">
              <a:cs typeface="Calibri"/>
            </a:endParaRPr>
          </a:p>
          <a:p>
            <a:r>
              <a:rPr lang="en-US"/>
              <a:t>Q&amp;A</a:t>
            </a:r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8126-16D9-4E21-A0E9-574FBBCD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3BAB-82C9-4824-8C27-82379D1E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Interesting "issues"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21D41A-E258-46BF-9F08-77EED85A8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21408"/>
            <a:ext cx="6722133" cy="342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8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8126-16D9-4E21-A0E9-574FBBCD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3BAB-82C9-4824-8C27-82379D1E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Interesting "issues"</a:t>
            </a:r>
            <a:endParaRPr lang="en-US"/>
          </a:p>
        </p:txBody>
      </p:sp>
      <p:pic>
        <p:nvPicPr>
          <p:cNvPr id="5" name="Picture 5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405BF027-633D-4A08-806A-B0961624A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9" y="1707027"/>
            <a:ext cx="8900303" cy="25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1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551480" cy="610820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Study usecase 1</a:t>
            </a:r>
            <a:endParaRPr lang="en-US"/>
          </a:p>
        </p:txBody>
      </p:sp>
      <p:pic>
        <p:nvPicPr>
          <p:cNvPr id="10" name="Picture 10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878C27DC-3F5E-4A9A-B7C4-330211748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88" y="1209973"/>
            <a:ext cx="5980176" cy="39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3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551480" cy="610820"/>
          </a:xfrm>
        </p:spPr>
        <p:txBody>
          <a:bodyPr>
            <a:normAutofit fontScale="90000"/>
          </a:bodyPr>
          <a:lstStyle/>
          <a:p>
            <a:r>
              <a:rPr lang="en-US"/>
              <a:t>Study usecase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A55A2-D459-49AF-B879-E897D35F8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66" y="1646480"/>
            <a:ext cx="8301974" cy="293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5770" y="281175"/>
            <a:ext cx="5191971" cy="610820"/>
          </a:xfrm>
        </p:spPr>
        <p:txBody>
          <a:bodyPr>
            <a:noAutofit/>
          </a:bodyPr>
          <a:lstStyle/>
          <a:p>
            <a:r>
              <a:rPr lang="en-US" sz="2000"/>
              <a:t>S3 – Amazon </a:t>
            </a:r>
            <a:r>
              <a:rPr lang="en-US" sz="2000">
                <a:effectLst/>
              </a:rPr>
              <a:t>Customer Reviews </a:t>
            </a:r>
            <a:r>
              <a:rPr lang="en-US" sz="200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4699"/>
            <a:ext cx="8695036" cy="3664915"/>
          </a:xfrm>
        </p:spPr>
        <p:txBody>
          <a:bodyPr/>
          <a:lstStyle/>
          <a:p>
            <a:r>
              <a:rPr lang="en-US"/>
              <a:t> over two decades, 130+ million reviews, ~32 GB .</a:t>
            </a:r>
            <a:r>
              <a:rPr lang="en-US" err="1"/>
              <a:t>gz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78" y="1502815"/>
            <a:ext cx="7015279" cy="38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Spark Streaming from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379"/>
            <a:ext cx="9144000" cy="41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0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Spark Streaming from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274869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Run</a:t>
            </a:r>
          </a:p>
          <a:p>
            <a:pPr lvl="1"/>
            <a:r>
              <a:rPr lang="en-US"/>
              <a:t>spark-submit --class "cs523.sparkstreaming.S3SparkStreamReceiver" --master yarn sparkstreaming-0.0.1-SNAPSHOT.jar</a:t>
            </a:r>
          </a:p>
          <a:p>
            <a:r>
              <a:rPr lang="en-US"/>
              <a:t>Trigger (</a:t>
            </a:r>
            <a:r>
              <a:rPr lang="en-US" err="1"/>
              <a:t>awscli</a:t>
            </a:r>
            <a:r>
              <a:rPr lang="en-US"/>
              <a:t>)</a:t>
            </a:r>
          </a:p>
          <a:p>
            <a:pPr lvl="1"/>
            <a:r>
              <a:rPr lang="en-US" err="1"/>
              <a:t>aws</a:t>
            </a:r>
            <a:r>
              <a:rPr lang="en-US"/>
              <a:t> s3 sync s3://amazon-reviews-pds/tsv s3://amazon-reviews-pds-local/tsv --exclude "*"  --include "</a:t>
            </a:r>
            <a:r>
              <a:rPr lang="en-US" err="1"/>
              <a:t>amazon_reviews_us</a:t>
            </a:r>
            <a:r>
              <a:rPr lang="en-US"/>
              <a:t>*"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3600450"/>
            <a:ext cx="4210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6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SparkSQL</a:t>
            </a:r>
            <a:endParaRPr lang="en-US" err="1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/>
              <a:t>Technology choices </a:t>
            </a:r>
            <a:r>
              <a:rPr lang="en-US"/>
              <a:t>and architecture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Spark SQL/HBase</a:t>
            </a:r>
          </a:p>
          <a:p>
            <a:pPr marL="0" indent="0">
              <a:buNone/>
            </a:pPr>
            <a:r>
              <a:rPr lang="en-US" b="1"/>
              <a:t>Language API</a:t>
            </a:r>
            <a:r>
              <a:rPr lang="en-US"/>
              <a:t>: </a:t>
            </a:r>
            <a:r>
              <a:rPr lang="en-US" err="1"/>
              <a:t>Hbase</a:t>
            </a:r>
            <a:r>
              <a:rPr lang="en-US"/>
              <a:t> - Spark built-in API method, Java.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err="1"/>
              <a:t>SparkSQL</a:t>
            </a:r>
            <a:r>
              <a:rPr lang="en-US" b="1"/>
              <a:t> RDD Reading</a:t>
            </a:r>
            <a:r>
              <a:rPr lang="en-US"/>
              <a:t>: Spark SQL works on </a:t>
            </a:r>
            <a:r>
              <a:rPr lang="en-US" b="1">
                <a:solidFill>
                  <a:srgbClr val="FF0000"/>
                </a:solidFill>
              </a:rPr>
              <a:t>schemas, tables, and records</a:t>
            </a:r>
            <a:r>
              <a:rPr lang="en-US"/>
              <a:t>. We use </a:t>
            </a:r>
            <a:r>
              <a:rPr lang="en-US" err="1"/>
              <a:t>newAPIHadoopRDD</a:t>
            </a:r>
            <a:r>
              <a:rPr lang="en-US"/>
              <a:t> method to get the Result of data from the Table in </a:t>
            </a:r>
            <a:r>
              <a:rPr lang="en-US" err="1"/>
              <a:t>Hbase</a:t>
            </a:r>
            <a:r>
              <a:rPr lang="en-US"/>
              <a:t>, then we use </a:t>
            </a:r>
            <a:r>
              <a:rPr lang="en-US" err="1"/>
              <a:t>SQLContext</a:t>
            </a:r>
            <a:r>
              <a:rPr lang="en-US"/>
              <a:t> to convert the RDD to </a:t>
            </a:r>
            <a:r>
              <a:rPr lang="en-US" err="1"/>
              <a:t>DataFrame</a:t>
            </a:r>
            <a:r>
              <a:rPr lang="en-US"/>
              <a:t> with any complex SQL query.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err="1"/>
              <a:t>SparkSQL</a:t>
            </a:r>
            <a:r>
              <a:rPr lang="en-US" b="1"/>
              <a:t> RDD Writing</a:t>
            </a:r>
            <a:r>
              <a:rPr lang="en-US"/>
              <a:t>: We use </a:t>
            </a:r>
            <a:r>
              <a:rPr lang="en-US" err="1"/>
              <a:t>saveAsNewAPIHadoopDataset</a:t>
            </a:r>
            <a:r>
              <a:rPr lang="en-US"/>
              <a:t> method to save RDD to </a:t>
            </a:r>
            <a:r>
              <a:rPr lang="en-US" err="1"/>
              <a:t>Hbase</a:t>
            </a:r>
            <a:r>
              <a:rPr lang="en-US"/>
              <a:t> with new Hadoop API Job configuration.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Data sources</a:t>
            </a:r>
            <a:r>
              <a:rPr lang="en-US"/>
              <a:t>: </a:t>
            </a:r>
            <a:r>
              <a:rPr lang="en-US" b="1">
                <a:solidFill>
                  <a:srgbClr val="FF0000"/>
                </a:solidFill>
              </a:rPr>
              <a:t>multiple types </a:t>
            </a:r>
            <a:r>
              <a:rPr lang="en-US"/>
              <a:t>like </a:t>
            </a:r>
            <a:r>
              <a:rPr lang="en-US" err="1"/>
              <a:t>kafka</a:t>
            </a:r>
            <a:r>
              <a:rPr lang="en-US"/>
              <a:t> stream, S3 files, </a:t>
            </a:r>
            <a:r>
              <a:rPr lang="en-US" err="1"/>
              <a:t>Hbase</a:t>
            </a:r>
            <a:r>
              <a:rPr lang="en-US"/>
              <a:t> tables.</a:t>
            </a:r>
          </a:p>
        </p:txBody>
      </p:sp>
    </p:spTree>
    <p:extLst>
      <p:ext uri="{BB962C8B-B14F-4D97-AF65-F5344CB8AC3E}">
        <p14:creationId xmlns:p14="http://schemas.microsoft.com/office/powerpoint/2010/main" val="291791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ea typeface="+mj-lt"/>
                <a:cs typeface="+mj-lt"/>
              </a:rPr>
              <a:t>SparkSQL</a:t>
            </a:r>
            <a:endParaRPr lang="en-US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1CE8C-4EE8-482D-86E7-0CDC6E108EBF}"/>
              </a:ext>
            </a:extLst>
          </p:cNvPr>
          <p:cNvSpPr txBox="1"/>
          <p:nvPr/>
        </p:nvSpPr>
        <p:spPr>
          <a:xfrm>
            <a:off x="163996" y="9765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Workflow</a:t>
            </a:r>
            <a:endParaRPr lang="en-US"/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C750C2-8FD7-4EA5-B317-B14F9263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852" y="1223325"/>
            <a:ext cx="2743200" cy="3800093"/>
          </a:xfrm>
          <a:prstGeom prst="rect">
            <a:avLst/>
          </a:prstGeom>
        </p:spPr>
      </p:pic>
      <p:pic>
        <p:nvPicPr>
          <p:cNvPr id="3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0861968-2171-45C8-80A4-CE7214C94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192" y="1221848"/>
            <a:ext cx="2519172" cy="369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5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6F7B5A2BE4DA4FB90C200F61F3C3A0" ma:contentTypeVersion="2" ma:contentTypeDescription="Create a new document." ma:contentTypeScope="" ma:versionID="612fa2915e2b3f8394e7b318a0645260">
  <xsd:schema xmlns:xsd="http://www.w3.org/2001/XMLSchema" xmlns:xs="http://www.w3.org/2001/XMLSchema" xmlns:p="http://schemas.microsoft.com/office/2006/metadata/properties" xmlns:ns3="130e5692-9c5d-4438-a5cb-a988ca19e400" targetNamespace="http://schemas.microsoft.com/office/2006/metadata/properties" ma:root="true" ma:fieldsID="3e5ea6169fab9924eec3334ee16d5edb" ns3:_="">
    <xsd:import namespace="130e5692-9c5d-4438-a5cb-a988ca19e4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0e5692-9c5d-4438-a5cb-a988ca19e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2F2DF0-2E55-440B-9494-FCCBC47F22BE}">
  <ds:schemaRefs>
    <ds:schemaRef ds:uri="130e5692-9c5d-4438-a5cb-a988ca19e4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E4392FB-B082-418A-AEDB-980D3F904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49316A-C0E8-4455-A283-997A89B78073}">
  <ds:schemaRefs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30e5692-9c5d-4438-a5cb-a988ca19e400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On-screen Show (16:9)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Study Amazon Reviews Dataset</vt:lpstr>
      <vt:lpstr>Outlines</vt:lpstr>
      <vt:lpstr>Study usecase 1</vt:lpstr>
      <vt:lpstr>Study usecase 2</vt:lpstr>
      <vt:lpstr>S3 – Amazon Customer Reviews Dataset</vt:lpstr>
      <vt:lpstr>Spark Streaming from S3</vt:lpstr>
      <vt:lpstr>Spark Streaming from S3</vt:lpstr>
      <vt:lpstr>SparkSQL</vt:lpstr>
      <vt:lpstr>SparkSQL</vt:lpstr>
      <vt:lpstr>Visualization</vt:lpstr>
      <vt:lpstr>Visualization</vt:lpstr>
      <vt:lpstr>Visualization</vt:lpstr>
      <vt:lpstr>Kafka - Concept</vt:lpstr>
      <vt:lpstr>Kafka - Concept</vt:lpstr>
      <vt:lpstr>Kafka with Spark Streaming</vt:lpstr>
      <vt:lpstr>Kafka Sentiment System</vt:lpstr>
      <vt:lpstr>Kafka Sentiment System</vt:lpstr>
      <vt:lpstr>Kafka - Demo</vt:lpstr>
      <vt:lpstr>Conclusions</vt:lpstr>
      <vt:lpstr>Conclusions</vt:lpstr>
      <vt:lpstr>Conclusions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Thanh Hoang Le</cp:lastModifiedBy>
  <cp:revision>1</cp:revision>
  <dcterms:created xsi:type="dcterms:W3CDTF">2013-08-21T19:17:07Z</dcterms:created>
  <dcterms:modified xsi:type="dcterms:W3CDTF">2019-09-24T16:02:09Z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0x010100FB6F7B5A2BE4DA4FB90C200F61F3C3A0</vt:lpwstr>
  </property>
</Properties>
</file>