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7" r:id="rId12"/>
    <p:sldId id="265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03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F8E8D-5AFD-0643-B140-9057D09D535D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0C1B0-2916-714B-8474-789207154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C1B0-2916-714B-8474-7892071543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C1B0-2916-714B-8474-7892071543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of the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8923" y="4777381"/>
            <a:ext cx="6887296" cy="11262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 weeks</a:t>
            </a:r>
            <a:r>
              <a:rPr lang="is-IS" sz="2400" dirty="0" smtClean="0"/>
              <a:t>…</a:t>
            </a:r>
            <a:r>
              <a:rPr lang="en-US" sz="2400" dirty="0" smtClean="0"/>
              <a:t> months</a:t>
            </a:r>
            <a:r>
              <a:rPr lang="is-IS" sz="2400" dirty="0" smtClean="0"/>
              <a:t>….</a:t>
            </a:r>
            <a:r>
              <a:rPr lang="en-US" sz="2400" dirty="0" smtClean="0"/>
              <a:t> years</a:t>
            </a:r>
            <a:r>
              <a:rPr lang="is-IS" sz="2400" dirty="0" smtClean="0"/>
              <a:t>….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93" y="831361"/>
            <a:ext cx="2416419" cy="2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 in Denver.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455" y="1905000"/>
            <a:ext cx="3355006" cy="447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61" y="1904999"/>
            <a:ext cx="3355008" cy="447750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304704" y="6382501"/>
            <a:ext cx="6887296" cy="47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How did this slide get in here????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Groovy Scripting w/ </a:t>
            </a:r>
            <a:r>
              <a:rPr lang="en-US" dirty="0" err="1"/>
              <a:t>ScriptTool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930" y="2133600"/>
            <a:ext cx="753196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702" y="372701"/>
            <a:ext cx="10974164" cy="1392381"/>
          </a:xfrm>
        </p:spPr>
        <p:txBody>
          <a:bodyPr>
            <a:normAutofit/>
          </a:bodyPr>
          <a:lstStyle/>
          <a:p>
            <a:r>
              <a:rPr lang="en-US" dirty="0" smtClean="0"/>
              <a:t>Groovy Scripting w/ </a:t>
            </a:r>
            <a:r>
              <a:rPr lang="en-US" dirty="0" err="1" smtClean="0"/>
              <a:t>ScriptTool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3412" y="5621215"/>
            <a:ext cx="6887296" cy="1126283"/>
          </a:xfrm>
        </p:spPr>
        <p:txBody>
          <a:bodyPr>
            <a:normAutofit/>
          </a:bodyPr>
          <a:lstStyle/>
          <a:p>
            <a:r>
              <a:rPr lang="is-IS" sz="2400" dirty="0" smtClean="0"/>
              <a:t>….. </a:t>
            </a:r>
            <a:r>
              <a:rPr lang="en-US" sz="2400" dirty="0" smtClean="0"/>
              <a:t>Really?   Show me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23193"/>
              </p:ext>
            </p:extLst>
          </p:nvPr>
        </p:nvGraphicFramePr>
        <p:xfrm>
          <a:off x="2800928" y="2195175"/>
          <a:ext cx="8128000" cy="309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13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Gets Database Connection (including </a:t>
                      </a:r>
                      <a:r>
                        <a:rPr lang="en-US" dirty="0" err="1" smtClean="0"/>
                        <a:t>OSAuth</a:t>
                      </a:r>
                      <a:r>
                        <a:rPr lang="en-US" dirty="0" smtClean="0"/>
                        <a:t> using SEPS)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Applies Banner Security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Gets Inputs by prompting or command line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Provides convenient reporting helpers/</a:t>
                      </a:r>
                      <a:r>
                        <a:rPr lang="en-US" baseline="0" dirty="0" smtClean="0"/>
                        <a:t> syntax.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Source code is right there.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508" y="374755"/>
            <a:ext cx="10494817" cy="1361038"/>
          </a:xfrm>
        </p:spPr>
        <p:txBody>
          <a:bodyPr>
            <a:normAutofit/>
          </a:bodyPr>
          <a:lstStyle/>
          <a:p>
            <a:r>
              <a:rPr lang="en-US" smtClean="0"/>
              <a:t>Open Database Connection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3160" y="1918741"/>
            <a:ext cx="9039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mlm@zebra</a:t>
            </a:r>
            <a:r>
              <a:rPr lang="en-US" dirty="0"/>
              <a:t> </a:t>
            </a:r>
            <a:r>
              <a:rPr lang="en-US" dirty="0" err="1"/>
              <a:t>scripttool</a:t>
            </a:r>
            <a:r>
              <a:rPr lang="en-US" dirty="0"/>
              <a:t>]$ </a:t>
            </a:r>
            <a:r>
              <a:rPr lang="en-US" dirty="0" err="1"/>
              <a:t>sample_connect.shl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*** </a:t>
            </a:r>
            <a:r>
              <a:rPr lang="en-US" dirty="0"/>
              <a:t>Connect using &gt;&lt; ***</a:t>
            </a:r>
          </a:p>
          <a:p>
            <a:r>
              <a:rPr lang="en-US" dirty="0"/>
              <a:t>User ID: </a:t>
            </a:r>
            <a:r>
              <a:rPr lang="en-US" dirty="0" err="1"/>
              <a:t>easdemo</a:t>
            </a:r>
            <a:endParaRPr lang="en-US" dirty="0"/>
          </a:p>
          <a:p>
            <a:r>
              <a:rPr lang="en-US" dirty="0"/>
              <a:t>Password: </a:t>
            </a:r>
          </a:p>
          <a:p>
            <a:r>
              <a:rPr lang="en-US" dirty="0"/>
              <a:t>&gt;&gt;&gt; Connected as EASDEMO  in AIST</a:t>
            </a:r>
          </a:p>
          <a:p>
            <a:r>
              <a:rPr lang="en-US" dirty="0"/>
              <a:t>    Roles: CLN_PUBLIC, RESOURCE, </a:t>
            </a:r>
          </a:p>
          <a:p>
            <a:endParaRPr lang="en-US" dirty="0"/>
          </a:p>
          <a:p>
            <a:r>
              <a:rPr lang="en-US" dirty="0"/>
              <a:t>*** Connect using &gt;/&lt; ***</a:t>
            </a:r>
          </a:p>
          <a:p>
            <a:r>
              <a:rPr lang="en-US" dirty="0"/>
              <a:t>&gt;&gt;&gt; Connected as OPS$MLM  in AIST</a:t>
            </a:r>
          </a:p>
          <a:p>
            <a:r>
              <a:rPr lang="en-US" dirty="0"/>
              <a:t>    Roles: AI_BASIC, AR_BASIC, LN_BASIC, FA_BASIC, SH_BASIC, CD_BASIC, REPGEN_ADM, REPGEN_DEAN, REPGEN_FA, REPGEN_GRAD, REPGEN_BASIC, AR_REPORT_BASIC, USR_DEFAULT_CONNECT,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508" y="374755"/>
            <a:ext cx="10494817" cy="1361038"/>
          </a:xfrm>
        </p:spPr>
        <p:txBody>
          <a:bodyPr>
            <a:normAutofit/>
          </a:bodyPr>
          <a:lstStyle/>
          <a:p>
            <a:r>
              <a:rPr lang="en-US" smtClean="0"/>
              <a:t>Open Database Connection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3160" y="1918741"/>
            <a:ext cx="9039069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mlm@zebra</a:t>
            </a:r>
            <a:r>
              <a:rPr lang="en-US" dirty="0"/>
              <a:t> </a:t>
            </a:r>
            <a:r>
              <a:rPr lang="en-US" dirty="0" err="1"/>
              <a:t>scripttool</a:t>
            </a:r>
            <a:r>
              <a:rPr lang="en-US" dirty="0"/>
              <a:t>]$ </a:t>
            </a:r>
            <a:r>
              <a:rPr lang="en-US" dirty="0" err="1" smtClean="0"/>
              <a:t>sample_connect.shl</a:t>
            </a:r>
            <a:r>
              <a:rPr lang="en-US" dirty="0" smtClean="0"/>
              <a:t>  continued</a:t>
            </a:r>
            <a:endParaRPr lang="en-US" dirty="0"/>
          </a:p>
          <a:p>
            <a:endParaRPr lang="en-US" dirty="0"/>
          </a:p>
          <a:p>
            <a:r>
              <a:rPr lang="en-US" dirty="0"/>
              <a:t>*** Connect using &gt;/@prod&lt; ***</a:t>
            </a:r>
          </a:p>
          <a:p>
            <a:r>
              <a:rPr lang="en-US" dirty="0"/>
              <a:t>&gt;&gt;&gt; Connected as OPS$MLM  in PROD</a:t>
            </a:r>
          </a:p>
          <a:p>
            <a:r>
              <a:rPr lang="en-US" dirty="0"/>
              <a:t>    Roles: AI_BASIC, AR_BASIC, LN_BASIC, FA_BASIC, SH_BASIC, CD_BASIC, REPGEN_ADM, REPGEN_DEAN, REPGEN_FA, REPGEN_GRAD, REPGEN_BASIC, AR_REPORT_BASIC, USR_DEFAULT_CONNECT, </a:t>
            </a:r>
          </a:p>
          <a:p>
            <a:endParaRPr lang="en-US" dirty="0"/>
          </a:p>
          <a:p>
            <a:r>
              <a:rPr lang="en-US" dirty="0" smtClean="0"/>
              <a:t>*** </a:t>
            </a:r>
            <a:r>
              <a:rPr lang="en-US" dirty="0"/>
              <a:t>Connect using &gt;</a:t>
            </a:r>
            <a:r>
              <a:rPr lang="en-US" dirty="0" err="1"/>
              <a:t>easdemo</a:t>
            </a:r>
            <a:r>
              <a:rPr lang="en-US" dirty="0"/>
              <a:t>&lt; ***</a:t>
            </a:r>
          </a:p>
          <a:p>
            <a:r>
              <a:rPr lang="en-US" dirty="0"/>
              <a:t>Password: </a:t>
            </a:r>
          </a:p>
          <a:p>
            <a:r>
              <a:rPr lang="en-US" dirty="0"/>
              <a:t>&gt;&gt;&gt; Connected as EASDEMO  in AIST</a:t>
            </a:r>
          </a:p>
          <a:p>
            <a:r>
              <a:rPr lang="en-US" dirty="0"/>
              <a:t>    Roles: CLN_PUBLIC, RESOURCE, </a:t>
            </a:r>
          </a:p>
          <a:p>
            <a:endParaRPr lang="en-US" dirty="0"/>
          </a:p>
          <a:p>
            <a:r>
              <a:rPr lang="en-US" dirty="0" smtClean="0"/>
              <a:t>*** </a:t>
            </a:r>
            <a:r>
              <a:rPr lang="en-US" dirty="0"/>
              <a:t>Connect using &gt;</a:t>
            </a:r>
            <a:r>
              <a:rPr lang="en-US" dirty="0" err="1"/>
              <a:t>mlm@aist</a:t>
            </a:r>
            <a:r>
              <a:rPr lang="en-US" dirty="0"/>
              <a:t>&lt; ***</a:t>
            </a:r>
          </a:p>
          <a:p>
            <a:r>
              <a:rPr lang="en-US" dirty="0"/>
              <a:t>Password: </a:t>
            </a:r>
          </a:p>
          <a:p>
            <a:r>
              <a:rPr lang="en-US" dirty="0"/>
              <a:t>&gt;&gt;&gt; Connected as MLM  in AIST</a:t>
            </a:r>
          </a:p>
          <a:p>
            <a:r>
              <a:rPr lang="en-US" dirty="0"/>
              <a:t>    Roles: AI_BASIC, USR_DEFAULT_CONNECT,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 Connect using &gt;</a:t>
            </a:r>
            <a:r>
              <a:rPr lang="en-US" dirty="0" err="1"/>
              <a:t>mlm@jdbc:oracle:thin</a:t>
            </a:r>
            <a:r>
              <a:rPr lang="en-US" dirty="0"/>
              <a:t>:@</a:t>
            </a:r>
            <a:r>
              <a:rPr lang="en-US" dirty="0" err="1"/>
              <a:t>ldap</a:t>
            </a:r>
            <a:r>
              <a:rPr lang="en-US" dirty="0"/>
              <a:t>://ldap.uvm.edu:389/PROD,CN=</a:t>
            </a:r>
            <a:r>
              <a:rPr lang="en-US" dirty="0" err="1"/>
              <a:t>OracleContext,dc</a:t>
            </a:r>
            <a:r>
              <a:rPr lang="en-US" dirty="0"/>
              <a:t>=</a:t>
            </a:r>
            <a:r>
              <a:rPr lang="en-US" dirty="0" err="1"/>
              <a:t>uvm,dc</a:t>
            </a:r>
            <a:r>
              <a:rPr lang="en-US" dirty="0"/>
              <a:t>=</a:t>
            </a:r>
            <a:r>
              <a:rPr lang="en-US" dirty="0" err="1"/>
              <a:t>edu</a:t>
            </a:r>
            <a:r>
              <a:rPr lang="en-US" dirty="0"/>
              <a:t>&lt; ***</a:t>
            </a:r>
          </a:p>
          <a:p>
            <a:r>
              <a:rPr lang="en-US" dirty="0"/>
              <a:t>Password: </a:t>
            </a:r>
          </a:p>
          <a:p>
            <a:r>
              <a:rPr lang="en-US" dirty="0"/>
              <a:t>&gt;&gt;&gt; Connected as MLM  in PROD</a:t>
            </a:r>
          </a:p>
          <a:p>
            <a:r>
              <a:rPr lang="en-US" dirty="0"/>
              <a:t>    Roles: AI_BASIC, USR_DEFAULT_CONNECT,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 Connect using &gt;</a:t>
            </a:r>
            <a:r>
              <a:rPr lang="en-US" dirty="0" err="1"/>
              <a:t>mlm@jdbc:oracle:oci</a:t>
            </a:r>
            <a:r>
              <a:rPr lang="en-US" dirty="0"/>
              <a:t>:@redibis2.uvm.edu:2334:AIST&lt; ***</a:t>
            </a:r>
          </a:p>
          <a:p>
            <a:r>
              <a:rPr lang="en-US" dirty="0"/>
              <a:t>Password: </a:t>
            </a:r>
          </a:p>
          <a:p>
            <a:r>
              <a:rPr lang="en-US" dirty="0"/>
              <a:t>&gt;&gt;&gt; Connected as MLM  in AIST</a:t>
            </a:r>
          </a:p>
          <a:p>
            <a:r>
              <a:rPr lang="en-US" dirty="0"/>
              <a:t>    Roles: AI_BASIC, USR_DEFAULT_CONNECT, 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mlm@zebra</a:t>
            </a:r>
            <a:r>
              <a:rPr lang="en-US" dirty="0"/>
              <a:t> </a:t>
            </a:r>
            <a:r>
              <a:rPr lang="en-US" dirty="0" err="1"/>
              <a:t>scripttool</a:t>
            </a:r>
            <a:r>
              <a:rPr lang="en-US" dirty="0"/>
              <a:t>]$ </a:t>
            </a:r>
          </a:p>
        </p:txBody>
      </p:sp>
    </p:spTree>
    <p:extLst>
      <p:ext uri="{BB962C8B-B14F-4D97-AF65-F5344CB8AC3E}">
        <p14:creationId xmlns:p14="http://schemas.microsoft.com/office/powerpoint/2010/main" val="11993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508" y="374755"/>
            <a:ext cx="10494817" cy="1361038"/>
          </a:xfrm>
        </p:spPr>
        <p:txBody>
          <a:bodyPr>
            <a:normAutofit/>
          </a:bodyPr>
          <a:lstStyle/>
          <a:p>
            <a:r>
              <a:rPr lang="en-US" smtClean="0"/>
              <a:t>Open Database Connection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3160" y="1918741"/>
            <a:ext cx="9039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mlm@zebra</a:t>
            </a:r>
            <a:r>
              <a:rPr lang="en-US" dirty="0"/>
              <a:t> </a:t>
            </a:r>
            <a:r>
              <a:rPr lang="en-US" dirty="0" err="1"/>
              <a:t>scripttool</a:t>
            </a:r>
            <a:r>
              <a:rPr lang="en-US" dirty="0"/>
              <a:t>]$ </a:t>
            </a:r>
            <a:r>
              <a:rPr lang="en-US" dirty="0" err="1" smtClean="0"/>
              <a:t>sample_connect.shl</a:t>
            </a:r>
            <a:r>
              <a:rPr lang="en-US" dirty="0" smtClean="0"/>
              <a:t>  continued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*** </a:t>
            </a:r>
            <a:r>
              <a:rPr lang="en-US" dirty="0"/>
              <a:t>Connect using &gt;</a:t>
            </a:r>
            <a:r>
              <a:rPr lang="en-US" dirty="0" err="1"/>
              <a:t>mlm@jdbc:oracle:thin</a:t>
            </a:r>
            <a:r>
              <a:rPr lang="en-US" dirty="0"/>
              <a:t>:@</a:t>
            </a:r>
            <a:r>
              <a:rPr lang="en-US" dirty="0" err="1"/>
              <a:t>ldap</a:t>
            </a:r>
            <a:r>
              <a:rPr lang="en-US" dirty="0"/>
              <a:t>://ldap.uvm.edu:389/PROD,CN=</a:t>
            </a:r>
            <a:r>
              <a:rPr lang="en-US" dirty="0" err="1"/>
              <a:t>OracleContext,dc</a:t>
            </a:r>
            <a:r>
              <a:rPr lang="en-US" dirty="0"/>
              <a:t>=</a:t>
            </a:r>
            <a:r>
              <a:rPr lang="en-US" dirty="0" err="1"/>
              <a:t>uvm,dc</a:t>
            </a:r>
            <a:r>
              <a:rPr lang="en-US" dirty="0"/>
              <a:t>=</a:t>
            </a:r>
            <a:r>
              <a:rPr lang="en-US" dirty="0" err="1"/>
              <a:t>edu</a:t>
            </a:r>
            <a:r>
              <a:rPr lang="en-US" dirty="0"/>
              <a:t>&lt; ***</a:t>
            </a:r>
          </a:p>
          <a:p>
            <a:r>
              <a:rPr lang="en-US" dirty="0"/>
              <a:t>Password: </a:t>
            </a:r>
          </a:p>
          <a:p>
            <a:r>
              <a:rPr lang="en-US" dirty="0"/>
              <a:t>&gt;&gt;&gt; Connected as MLM  in PROD</a:t>
            </a:r>
          </a:p>
          <a:p>
            <a:r>
              <a:rPr lang="en-US" dirty="0"/>
              <a:t>    Roles: AI_BASIC, USR_DEFAULT_CONNECT,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 Connect using &gt;</a:t>
            </a:r>
            <a:r>
              <a:rPr lang="en-US" dirty="0" err="1"/>
              <a:t>mlm@jdbc:oracle:oci</a:t>
            </a:r>
            <a:r>
              <a:rPr lang="en-US" dirty="0"/>
              <a:t>:@redibis2.uvm.edu:2334:AIST&lt; ***</a:t>
            </a:r>
          </a:p>
          <a:p>
            <a:r>
              <a:rPr lang="en-US" dirty="0"/>
              <a:t>Password: </a:t>
            </a:r>
          </a:p>
          <a:p>
            <a:r>
              <a:rPr lang="en-US" dirty="0"/>
              <a:t>&gt;&gt;&gt; Connected as MLM  in AIST</a:t>
            </a:r>
          </a:p>
          <a:p>
            <a:r>
              <a:rPr lang="en-US" dirty="0"/>
              <a:t>    Roles: AI_BASIC, USR_DEFAULT_CONNECT, 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mlm@zebra</a:t>
            </a:r>
            <a:r>
              <a:rPr lang="en-US" dirty="0"/>
              <a:t> </a:t>
            </a:r>
            <a:r>
              <a:rPr lang="en-US" dirty="0" err="1"/>
              <a:t>scripttool</a:t>
            </a:r>
            <a:r>
              <a:rPr lang="en-US" dirty="0"/>
              <a:t>]$ </a:t>
            </a:r>
          </a:p>
        </p:txBody>
      </p:sp>
    </p:spTree>
    <p:extLst>
      <p:ext uri="{BB962C8B-B14F-4D97-AF65-F5344CB8AC3E}">
        <p14:creationId xmlns:p14="http://schemas.microsoft.com/office/powerpoint/2010/main" val="5569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07" y="2128603"/>
            <a:ext cx="8911687" cy="2909341"/>
          </a:xfrm>
        </p:spPr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sampleConnect</a:t>
            </a:r>
            <a:r>
              <a:rPr lang="en-US" dirty="0" smtClean="0"/>
              <a:t> and </a:t>
            </a:r>
            <a:r>
              <a:rPr lang="en-US" dirty="0" err="1" smtClean="0"/>
              <a:t>Showme.groovy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321" y="445958"/>
            <a:ext cx="10515261" cy="1877518"/>
          </a:xfrm>
        </p:spPr>
        <p:txBody>
          <a:bodyPr/>
          <a:lstStyle/>
          <a:p>
            <a:pPr algn="ctr"/>
            <a:r>
              <a:rPr lang="en-US" dirty="0" smtClean="0"/>
              <a:t>Fetching </a:t>
            </a:r>
            <a:r>
              <a:rPr lang="en-US" smtClean="0"/>
              <a:t>parameters using ‘input’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3992" y="2576020"/>
            <a:ext cx="6887296" cy="27926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Interactive on zebra</a:t>
            </a:r>
          </a:p>
          <a:p>
            <a:r>
              <a:rPr lang="en-US" sz="2400" dirty="0" smtClean="0"/>
              <a:t>&gt;test_input_1.groovy</a:t>
            </a:r>
          </a:p>
          <a:p>
            <a:r>
              <a:rPr lang="en-US" sz="2400" dirty="0" smtClean="0"/>
              <a:t>&gt;test_input_2.groovy</a:t>
            </a:r>
          </a:p>
          <a:p>
            <a:r>
              <a:rPr lang="en-US" sz="2400" dirty="0" smtClean="0"/>
              <a:t>&gt;test_input_3.groovy</a:t>
            </a:r>
          </a:p>
          <a:p>
            <a:r>
              <a:rPr lang="en-US" sz="2400" dirty="0" smtClean="0"/>
              <a:t>&gt;test_input_4.groovy</a:t>
            </a:r>
          </a:p>
          <a:p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023412" y="5621215"/>
            <a:ext cx="688729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sz="2400" dirty="0" smtClean="0"/>
              <a:t>….. </a:t>
            </a:r>
            <a:r>
              <a:rPr lang="en-US" sz="2400" dirty="0" smtClean="0"/>
              <a:t>Command line and constraints oh my!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4183" y="445957"/>
            <a:ext cx="8915399" cy="2262781"/>
          </a:xfrm>
        </p:spPr>
        <p:txBody>
          <a:bodyPr/>
          <a:lstStyle/>
          <a:p>
            <a:r>
              <a:rPr lang="en-US" dirty="0" smtClean="0"/>
              <a:t>Generating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8943" y="3293356"/>
            <a:ext cx="6887296" cy="15334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the </a:t>
            </a:r>
            <a:r>
              <a:rPr lang="en-US" sz="2400" dirty="0" err="1" smtClean="0"/>
              <a:t>TabularReport</a:t>
            </a:r>
            <a:r>
              <a:rPr lang="en-US" sz="2400" dirty="0" smtClean="0"/>
              <a:t> class.</a:t>
            </a:r>
          </a:p>
          <a:p>
            <a:r>
              <a:rPr lang="en-US" sz="2400" dirty="0" smtClean="0"/>
              <a:t>sample_report_1.groovy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61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4183" y="445957"/>
            <a:ext cx="8915399" cy="2262781"/>
          </a:xfrm>
        </p:spPr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8943" y="3293355"/>
            <a:ext cx="6887296" cy="17283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sample_report_2.groovy</a:t>
            </a:r>
          </a:p>
          <a:p>
            <a:r>
              <a:rPr lang="en-US" sz="2400" dirty="0" smtClean="0"/>
              <a:t>Knock off of </a:t>
            </a:r>
            <a:r>
              <a:rPr lang="en-US" sz="2400" dirty="0" err="1" smtClean="0"/>
              <a:t>ar_all_holds.sqr</a:t>
            </a:r>
            <a:endParaRPr lang="en-US" sz="2400" dirty="0"/>
          </a:p>
          <a:p>
            <a:r>
              <a:rPr lang="en-US" sz="2400" dirty="0" smtClean="0"/>
              <a:t>Run report and do diff</a:t>
            </a:r>
            <a:r>
              <a:rPr lang="is-IS" sz="2400" dirty="0" smtClean="0"/>
              <a:t>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61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91" y="1233631"/>
            <a:ext cx="8764061" cy="3543748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275738" y="5234581"/>
            <a:ext cx="6887296" cy="11262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Questioner shall remain nameless</a:t>
            </a:r>
            <a:r>
              <a:rPr lang="is-I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4183" y="445957"/>
            <a:ext cx="8915399" cy="2262781"/>
          </a:xfrm>
        </p:spPr>
        <p:txBody>
          <a:bodyPr/>
          <a:lstStyle/>
          <a:p>
            <a:r>
              <a:rPr lang="en-US" dirty="0" err="1" smtClean="0"/>
              <a:t>ShowUsage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8943" y="3293355"/>
            <a:ext cx="7863700" cy="2357937"/>
          </a:xfrm>
        </p:spPr>
        <p:txBody>
          <a:bodyPr>
            <a:normAutofit/>
          </a:bodyPr>
          <a:lstStyle/>
          <a:p>
            <a:r>
              <a:rPr lang="ro-RO" sz="2400" u="sng" dirty="0" smtClean="0"/>
              <a:t>import </a:t>
            </a:r>
            <a:r>
              <a:rPr lang="ro-RO" sz="2400" u="sng" dirty="0" err="1"/>
              <a:t>edu.uvm.banner.ScriptTool</a:t>
            </a:r>
            <a:r>
              <a:rPr lang="ro-RO" sz="2400" u="sng" dirty="0"/>
              <a:t>;                                                                                                      </a:t>
            </a:r>
          </a:p>
          <a:p>
            <a:r>
              <a:rPr lang="ro-RO" sz="2400" u="sng" dirty="0"/>
              <a:t>@</a:t>
            </a:r>
            <a:r>
              <a:rPr lang="ro-RO" sz="2400" u="sng" dirty="0" err="1"/>
              <a:t>groovy.transform.BaseScript</a:t>
            </a:r>
            <a:r>
              <a:rPr lang="ro-RO" sz="2400" u="sng" dirty="0"/>
              <a:t> </a:t>
            </a:r>
            <a:r>
              <a:rPr lang="ro-RO" sz="2400" u="sng" dirty="0" err="1"/>
              <a:t>ScriptTool</a:t>
            </a:r>
            <a:r>
              <a:rPr lang="ro-RO" sz="2400" u="sng" dirty="0"/>
              <a:t> </a:t>
            </a:r>
            <a:r>
              <a:rPr lang="ro-RO" sz="2400" u="sng" dirty="0" err="1"/>
              <a:t>scriptTool</a:t>
            </a:r>
            <a:endParaRPr lang="ro-RO" sz="2400" u="sng" dirty="0"/>
          </a:p>
          <a:p>
            <a:endParaRPr lang="ro-RO" sz="2400" u="sng" dirty="0"/>
          </a:p>
          <a:p>
            <a:r>
              <a:rPr lang="ro-RO" sz="2400" u="sng" dirty="0" err="1"/>
              <a:t>println</a:t>
            </a:r>
            <a:r>
              <a:rPr lang="ro-RO" sz="2400" u="sng" dirty="0"/>
              <a:t> </a:t>
            </a:r>
            <a:r>
              <a:rPr lang="ro-RO" sz="2400" u="sng" dirty="0" err="1"/>
              <a:t>showUsage</a:t>
            </a:r>
            <a:r>
              <a:rPr lang="ro-RO" sz="2400" u="sng" dirty="0"/>
              <a:t>()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32575" y="5651292"/>
            <a:ext cx="688729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Finally something somewhat useful</a:t>
            </a:r>
            <a:r>
              <a:rPr lang="is-IS" sz="2400" dirty="0" smtClean="0"/>
              <a:t>…..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8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5276922"/>
          </a:xfrm>
        </p:spPr>
        <p:txBody>
          <a:bodyPr>
            <a:normAutofit/>
          </a:bodyPr>
          <a:lstStyle/>
          <a:p>
            <a:r>
              <a:rPr lang="en-US" dirty="0" smtClean="0"/>
              <a:t>Install groovy in a shared space.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Install JDK8 on zebra.. We should really be using that for new development.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Fix default environment on zebra for java. 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(java 8 in $PATH, $JAVA_HOME points to JDK7</a:t>
            </a:r>
          </a:p>
          <a:p>
            <a:pPr marL="0" indent="0">
              <a:buNone/>
            </a:pPr>
            <a:r>
              <a:rPr lang="en-US" dirty="0"/>
              <a:t>      (Oracle 11 OCI client gets link and please recompile errors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Be </a:t>
            </a:r>
            <a:r>
              <a:rPr lang="en-US" dirty="0" smtClean="0"/>
              <a:t>groovy</a:t>
            </a:r>
          </a:p>
          <a:p>
            <a:endParaRPr lang="en-US" dirty="0" smtClean="0"/>
          </a:p>
          <a:p>
            <a:r>
              <a:rPr lang="en-US" dirty="0" smtClean="0"/>
              <a:t>Move source code to </a:t>
            </a:r>
            <a:r>
              <a:rPr lang="en-US" dirty="0" err="1"/>
              <a:t>gitlab.uvm.edu</a:t>
            </a:r>
            <a:r>
              <a:rPr lang="en-US" dirty="0" smtClean="0"/>
              <a:t>.  (Group name??) How to organize?</a:t>
            </a:r>
          </a:p>
          <a:p>
            <a:endParaRPr lang="en-US" dirty="0" smtClean="0"/>
          </a:p>
          <a:p>
            <a:r>
              <a:rPr lang="en-US" dirty="0" smtClean="0"/>
              <a:t>Set up local maven </a:t>
            </a:r>
            <a:r>
              <a:rPr lang="en-US" dirty="0" err="1" smtClean="0"/>
              <a:t>artifactory</a:t>
            </a:r>
            <a:r>
              <a:rPr lang="en-US" dirty="0" smtClean="0"/>
              <a:t>???  (Maven/</a:t>
            </a:r>
            <a:r>
              <a:rPr lang="en-US" dirty="0" err="1" smtClean="0"/>
              <a:t>Artifactory</a:t>
            </a:r>
            <a:r>
              <a:rPr lang="en-US" dirty="0" smtClean="0"/>
              <a:t>)??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4183" y="445957"/>
            <a:ext cx="8915399" cy="2262781"/>
          </a:xfrm>
        </p:spPr>
        <p:txBody>
          <a:bodyPr/>
          <a:lstStyle/>
          <a:p>
            <a:r>
              <a:rPr lang="en-US" dirty="0" smtClean="0"/>
              <a:t>Test_email_1()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8943" y="3293355"/>
            <a:ext cx="7863700" cy="2357937"/>
          </a:xfrm>
        </p:spPr>
        <p:txBody>
          <a:bodyPr>
            <a:normAutofit/>
          </a:bodyPr>
          <a:lstStyle/>
          <a:p>
            <a:r>
              <a:rPr lang="ro-RO" sz="2400" u="sng" dirty="0" err="1" smtClean="0"/>
              <a:t>See</a:t>
            </a:r>
            <a:r>
              <a:rPr lang="ro-RO" sz="2400" u="sng" dirty="0" smtClean="0"/>
              <a:t> zebra</a:t>
            </a:r>
            <a:endParaRPr lang="ro-RO" sz="2400" u="sn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32575" y="5651292"/>
            <a:ext cx="688729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Email away</a:t>
            </a:r>
            <a:r>
              <a:rPr lang="is-IS" sz="2400" dirty="0" smtClean="0"/>
              <a:t>…..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678" y="403427"/>
            <a:ext cx="8915399" cy="1042601"/>
          </a:xfrm>
        </p:spPr>
        <p:txBody>
          <a:bodyPr/>
          <a:lstStyle/>
          <a:p>
            <a:r>
              <a:rPr lang="en-US" dirty="0" smtClean="0"/>
              <a:t>test_csv_1.groovy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678" y="1679945"/>
            <a:ext cx="9890903" cy="3971348"/>
          </a:xfrm>
        </p:spPr>
        <p:txBody>
          <a:bodyPr>
            <a:normAutofit/>
          </a:bodyPr>
          <a:lstStyle/>
          <a:p>
            <a:r>
              <a:rPr lang="ro-RO" sz="2400" u="sng" dirty="0" smtClean="0"/>
              <a:t>On zebra</a:t>
            </a:r>
          </a:p>
          <a:p>
            <a:endParaRPr lang="ro-RO" sz="2400" u="sn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32575" y="5651292"/>
            <a:ext cx="688729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Read a csv</a:t>
            </a:r>
            <a:r>
              <a:rPr lang="is-IS" sz="2400" dirty="0" smtClean="0"/>
              <a:t>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509" y="187037"/>
            <a:ext cx="10494817" cy="1953490"/>
          </a:xfrm>
        </p:spPr>
        <p:txBody>
          <a:bodyPr>
            <a:normAutofit/>
          </a:bodyPr>
          <a:lstStyle/>
          <a:p>
            <a:r>
              <a:rPr lang="en-US" dirty="0" smtClean="0"/>
              <a:t>Options for working w/ Banner on the zebra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1443"/>
              </p:ext>
            </p:extLst>
          </p:nvPr>
        </p:nvGraphicFramePr>
        <p:xfrm>
          <a:off x="2658917" y="2735502"/>
          <a:ext cx="8128000" cy="28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577529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</a:t>
                      </a:r>
                      <a:endParaRPr lang="en-US" dirty="0"/>
                    </a:p>
                  </a:txBody>
                  <a:tcPr/>
                </a:tc>
              </a:tr>
              <a:tr h="5775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Cobol</a:t>
                      </a:r>
                      <a:r>
                        <a:rPr lang="en-US" baseline="0" dirty="0" smtClean="0"/>
                        <a:t> or C</a:t>
                      </a:r>
                      <a:endParaRPr lang="en-US" dirty="0" smtClean="0"/>
                    </a:p>
                  </a:txBody>
                  <a:tcPr/>
                </a:tc>
              </a:tr>
              <a:tr h="577529">
                <a:tc>
                  <a:txBody>
                    <a:bodyPr/>
                    <a:lstStyle/>
                    <a:p>
                      <a:r>
                        <a:rPr lang="en-US" dirty="0" smtClean="0"/>
                        <a:t>Java and BIF (Banner Batch Integration Framework</a:t>
                      </a:r>
                      <a:endParaRPr lang="en-US" dirty="0"/>
                    </a:p>
                  </a:txBody>
                  <a:tcPr/>
                </a:tc>
              </a:tr>
              <a:tr h="577529">
                <a:tc>
                  <a:txBody>
                    <a:bodyPr/>
                    <a:lstStyle/>
                    <a:p>
                      <a:r>
                        <a:rPr lang="en-US" dirty="0" smtClean="0"/>
                        <a:t>SQR</a:t>
                      </a:r>
                      <a:endParaRPr lang="en-US" dirty="0"/>
                    </a:p>
                  </a:txBody>
                  <a:tcPr/>
                </a:tc>
              </a:tr>
              <a:tr h="577529">
                <a:tc>
                  <a:txBody>
                    <a:bodyPr/>
                    <a:lstStyle/>
                    <a:p>
                      <a:r>
                        <a:rPr lang="en-US" dirty="0" smtClean="0"/>
                        <a:t>Other???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431" y="436419"/>
            <a:ext cx="8915399" cy="1392381"/>
          </a:xfrm>
        </p:spPr>
        <p:txBody>
          <a:bodyPr/>
          <a:lstStyle/>
          <a:p>
            <a:r>
              <a:rPr lang="en-US" dirty="0" smtClean="0"/>
              <a:t>Cobol or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534" y="5291665"/>
            <a:ext cx="6887296" cy="1126283"/>
          </a:xfrm>
        </p:spPr>
        <p:txBody>
          <a:bodyPr>
            <a:normAutofit/>
          </a:bodyPr>
          <a:lstStyle/>
          <a:p>
            <a:r>
              <a:rPr lang="is-IS" sz="2400" dirty="0" smtClean="0"/>
              <a:t>….. </a:t>
            </a:r>
            <a:r>
              <a:rPr lang="en-US" sz="2400" dirty="0"/>
              <a:t>r</a:t>
            </a:r>
            <a:r>
              <a:rPr lang="is-IS" sz="2400" dirty="0" smtClean="0"/>
              <a:t>ather painful.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4814"/>
              </p:ext>
            </p:extLst>
          </p:nvPr>
        </p:nvGraphicFramePr>
        <p:xfrm>
          <a:off x="2800928" y="2195175"/>
          <a:ext cx="8128000" cy="273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546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Gets Database Connection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Applies Banner Security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Gets Inputs from 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up</a:t>
                      </a:r>
                      <a:r>
                        <a:rPr lang="en-US" baseline="0" dirty="0" smtClean="0"/>
                        <a:t> Number (or prompts)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Error prone</a:t>
                      </a:r>
                      <a:r>
                        <a:rPr lang="en-US" baseline="0" dirty="0" smtClean="0"/>
                        <a:t> and verbose</a:t>
                      </a:r>
                      <a:r>
                        <a:rPr lang="is-IS" baseline="0" dirty="0" smtClean="0"/>
                        <a:t>….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431" y="436419"/>
            <a:ext cx="8915399" cy="1392381"/>
          </a:xfrm>
        </p:spPr>
        <p:txBody>
          <a:bodyPr/>
          <a:lstStyle/>
          <a:p>
            <a:r>
              <a:rPr lang="en-US" dirty="0" smtClean="0"/>
              <a:t>Java w/ BIF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6923" y="5385722"/>
            <a:ext cx="7966907" cy="1126283"/>
          </a:xfrm>
        </p:spPr>
        <p:txBody>
          <a:bodyPr>
            <a:normAutofit/>
          </a:bodyPr>
          <a:lstStyle/>
          <a:p>
            <a:r>
              <a:rPr lang="is-IS" sz="2400" dirty="0" smtClean="0"/>
              <a:t>….. </a:t>
            </a:r>
            <a:r>
              <a:rPr lang="en-US" sz="2400" dirty="0" smtClean="0"/>
              <a:t>Great option for integrating w/ Banner </a:t>
            </a:r>
            <a:r>
              <a:rPr lang="en-US" sz="2400" dirty="0" err="1" smtClean="0"/>
              <a:t>Jobsub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37001"/>
              </p:ext>
            </p:extLst>
          </p:nvPr>
        </p:nvGraphicFramePr>
        <p:xfrm>
          <a:off x="2800928" y="2195175"/>
          <a:ext cx="8128000" cy="282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546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Gets Database Connection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Applies Banner Security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Gets Inputs from one up</a:t>
                      </a:r>
                      <a:r>
                        <a:rPr lang="en-US" baseline="0" dirty="0" smtClean="0"/>
                        <a:t> Number.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Only</a:t>
                      </a:r>
                      <a:r>
                        <a:rPr lang="en-US" baseline="0" dirty="0" smtClean="0"/>
                        <a:t> runs compiled jar files.. It is awfully convenient to have source code right there.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431" y="436419"/>
            <a:ext cx="8915399" cy="1392381"/>
          </a:xfrm>
        </p:spPr>
        <p:txBody>
          <a:bodyPr/>
          <a:lstStyle/>
          <a:p>
            <a:r>
              <a:rPr lang="en-US" dirty="0" smtClean="0"/>
              <a:t>SQR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570" y="5471313"/>
            <a:ext cx="6887296" cy="1126283"/>
          </a:xfrm>
        </p:spPr>
        <p:txBody>
          <a:bodyPr>
            <a:normAutofit/>
          </a:bodyPr>
          <a:lstStyle/>
          <a:p>
            <a:r>
              <a:rPr lang="is-IS" sz="2400" dirty="0" smtClean="0"/>
              <a:t>….. </a:t>
            </a:r>
            <a:r>
              <a:rPr lang="en-US" sz="2400" dirty="0" smtClean="0"/>
              <a:t>rather lame as far as programming languages goes</a:t>
            </a:r>
            <a:r>
              <a:rPr lang="is-IS" sz="2400" dirty="0" smtClean="0"/>
              <a:t>… (under statement for sure)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1440"/>
              </p:ext>
            </p:extLst>
          </p:nvPr>
        </p:nvGraphicFramePr>
        <p:xfrm>
          <a:off x="2800928" y="2195175"/>
          <a:ext cx="8128000" cy="327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546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Gets Database Connection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Applies Banner Security (if you include and compile)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Gets Inputs by prompting or command line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Provides convenient reporting helpers/</a:t>
                      </a:r>
                      <a:r>
                        <a:rPr lang="en-US" baseline="0" dirty="0" smtClean="0"/>
                        <a:t>syntax.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Source code is right there.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6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207819"/>
            <a:ext cx="9289473" cy="2262781"/>
          </a:xfrm>
        </p:spPr>
        <p:txBody>
          <a:bodyPr/>
          <a:lstStyle/>
          <a:p>
            <a:pPr algn="ctr"/>
            <a:r>
              <a:rPr lang="en-US" dirty="0" smtClean="0"/>
              <a:t>SQR Get DB and Apply Banner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9963" y="5907430"/>
            <a:ext cx="6887296" cy="9505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Remember to find the correct </a:t>
            </a:r>
            <a:r>
              <a:rPr lang="en-US" sz="2400" dirty="0" err="1" smtClean="0"/>
              <a:t>make_sqt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470564" y="2722418"/>
            <a:ext cx="7564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Include external file and make function call.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Compile using some flavor of </a:t>
            </a:r>
            <a:r>
              <a:rPr lang="en-US" dirty="0" err="1" smtClean="0"/>
              <a:t>make_sqt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Call w/ </a:t>
            </a:r>
            <a:r>
              <a:rPr lang="en-US" dirty="0" err="1" smtClean="0"/>
              <a:t>secial</a:t>
            </a:r>
            <a:r>
              <a:rPr lang="en-US" dirty="0" smtClean="0"/>
              <a:t> –RT flag to run compiled version of the code.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3533" y="3897566"/>
            <a:ext cx="424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</a:t>
            </a:r>
            <a:r>
              <a:rPr lang="en-US" dirty="0" smtClean="0"/>
              <a:t>'</a:t>
            </a:r>
            <a:r>
              <a:rPr lang="en-US" dirty="0" err="1" smtClean="0"/>
              <a:t>sql_setrole.subsqr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begin-program  </a:t>
            </a:r>
          </a:p>
          <a:p>
            <a:r>
              <a:rPr lang="en-US" dirty="0" smtClean="0"/>
              <a:t>do </a:t>
            </a:r>
            <a:r>
              <a:rPr lang="en-US" dirty="0" err="1" smtClean="0"/>
              <a:t>sql_setrole</a:t>
            </a:r>
            <a:endParaRPr lang="en-US" dirty="0" smtClean="0"/>
          </a:p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3533" y="5230140"/>
            <a:ext cx="956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sqr</a:t>
            </a:r>
            <a:r>
              <a:rPr lang="en-US" dirty="0"/>
              <a:t> $BANUVM_LINKS/</a:t>
            </a:r>
            <a:r>
              <a:rPr lang="en-US" dirty="0" err="1"/>
              <a:t>ar_insert_glbextr</a:t>
            </a:r>
            <a:r>
              <a:rPr lang="en-US" dirty="0"/>
              <a:t> $</a:t>
            </a:r>
            <a:r>
              <a:rPr lang="en-US" dirty="0" err="1"/>
              <a:t>uid</a:t>
            </a:r>
            <a:r>
              <a:rPr lang="en-US" dirty="0"/>
              <a:t>/$</a:t>
            </a:r>
            <a:r>
              <a:rPr lang="en-US" dirty="0" err="1"/>
              <a:t>pword</a:t>
            </a:r>
            <a:r>
              <a:rPr lang="en-US" dirty="0"/>
              <a:t> </a:t>
            </a:r>
            <a:r>
              <a:rPr lang="en-US" b="1" dirty="0" smtClean="0"/>
              <a:t>–RT </a:t>
            </a:r>
            <a:r>
              <a:rPr lang="en-US" dirty="0" smtClean="0"/>
              <a:t>-F$HOME/</a:t>
            </a:r>
            <a:r>
              <a:rPr lang="en-US" dirty="0" err="1" smtClean="0"/>
              <a:t>ar_insert_glbextr.lis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431" y="436419"/>
            <a:ext cx="8915399" cy="1392381"/>
          </a:xfrm>
        </p:spPr>
        <p:txBody>
          <a:bodyPr/>
          <a:lstStyle/>
          <a:p>
            <a:r>
              <a:rPr lang="en-US" dirty="0" smtClean="0"/>
              <a:t>Requirements/Needs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570" y="5471313"/>
            <a:ext cx="6887296" cy="1126283"/>
          </a:xfrm>
        </p:spPr>
        <p:txBody>
          <a:bodyPr>
            <a:normAutofit/>
          </a:bodyPr>
          <a:lstStyle/>
          <a:p>
            <a:r>
              <a:rPr lang="is-IS" sz="2400" dirty="0" smtClean="0"/>
              <a:t>….. </a:t>
            </a:r>
            <a:r>
              <a:rPr lang="en-US" sz="2400" dirty="0" smtClean="0"/>
              <a:t>Surely there are other options to SQR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9600"/>
              </p:ext>
            </p:extLst>
          </p:nvPr>
        </p:nvGraphicFramePr>
        <p:xfrm>
          <a:off x="2800928" y="2195175"/>
          <a:ext cx="8128000" cy="327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546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 Database Connection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Apply Banner Security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Gets Inputs by prompting or command line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Provide convenient reporting helpers/</a:t>
                      </a:r>
                      <a:r>
                        <a:rPr lang="en-US" baseline="0" dirty="0" smtClean="0"/>
                        <a:t>syntax.</a:t>
                      </a:r>
                      <a:endParaRPr lang="en-US" dirty="0"/>
                    </a:p>
                  </a:txBody>
                  <a:tcPr/>
                </a:tc>
              </a:tr>
              <a:tr h="546023">
                <a:tc>
                  <a:txBody>
                    <a:bodyPr/>
                    <a:lstStyle/>
                    <a:p>
                      <a:r>
                        <a:rPr lang="en-US" dirty="0" smtClean="0"/>
                        <a:t>&gt; Source code is right there.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30771"/>
            <a:ext cx="8915399" cy="2262781"/>
          </a:xfrm>
        </p:spPr>
        <p:txBody>
          <a:bodyPr/>
          <a:lstStyle/>
          <a:p>
            <a:r>
              <a:rPr lang="en-US" dirty="0" smtClean="0"/>
              <a:t>Wait for it</a:t>
            </a:r>
            <a:r>
              <a:rPr lang="is-IS" dirty="0" smtClean="0"/>
              <a:t>…..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8215" y="4537538"/>
            <a:ext cx="6887296" cy="11262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suspense is killing me</a:t>
            </a:r>
            <a:r>
              <a:rPr lang="is-IS" sz="2400" dirty="0" smtClean="0"/>
              <a:t>…..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2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407</TotalTime>
  <Words>807</Words>
  <Application>Microsoft Macintosh PowerPoint</Application>
  <PresentationFormat>Widescreen</PresentationFormat>
  <Paragraphs>158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Wingdings 3</vt:lpstr>
      <vt:lpstr>Arial</vt:lpstr>
      <vt:lpstr>Wisp</vt:lpstr>
      <vt:lpstr>Question of the day</vt:lpstr>
      <vt:lpstr>PowerPoint Presentation</vt:lpstr>
      <vt:lpstr>Options for working w/ Banner on the zebra</vt:lpstr>
      <vt:lpstr>Cobol or C</vt:lpstr>
      <vt:lpstr>Java w/ BIF</vt:lpstr>
      <vt:lpstr>SQR</vt:lpstr>
      <vt:lpstr>SQR Get DB and Apply Banner Security</vt:lpstr>
      <vt:lpstr>Requirements/Needs</vt:lpstr>
      <vt:lpstr>Wait for it…..</vt:lpstr>
      <vt:lpstr>What I learned in Denver.</vt:lpstr>
      <vt:lpstr>Groovy Scripting w/ ScriptTool</vt:lpstr>
      <vt:lpstr>Groovy Scripting w/ ScriptTool</vt:lpstr>
      <vt:lpstr>Open Database Connection</vt:lpstr>
      <vt:lpstr>Open Database Connection</vt:lpstr>
      <vt:lpstr>Open Database Connection</vt:lpstr>
      <vt:lpstr>Show sampleConnect and Showme.groovy</vt:lpstr>
      <vt:lpstr>Fetching parameters using ‘input’</vt:lpstr>
      <vt:lpstr>Generating reports</vt:lpstr>
      <vt:lpstr>Putting it all together</vt:lpstr>
      <vt:lpstr>ShowUsage()</vt:lpstr>
      <vt:lpstr>What is next</vt:lpstr>
      <vt:lpstr>Test_email_1()</vt:lpstr>
      <vt:lpstr>test_csv_1.groovy()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of the day</dc:title>
  <dc:creator>Martin McLaughlin</dc:creator>
  <cp:lastModifiedBy>Martin McLaughlin</cp:lastModifiedBy>
  <cp:revision>31</cp:revision>
  <dcterms:created xsi:type="dcterms:W3CDTF">2016-06-14T14:00:01Z</dcterms:created>
  <dcterms:modified xsi:type="dcterms:W3CDTF">2016-08-01T13:24:14Z</dcterms:modified>
</cp:coreProperties>
</file>