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EC6D1-5F87-4FA8-83F1-9F667418A273}" type="datetimeFigureOut">
              <a:rPr lang="en-US" smtClean="0"/>
              <a:t>7/6/2014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BCF1C-0E4E-41B0-B4DC-98C40E9244F3}" type="slidenum">
              <a:rPr lang="en-US" smtClean="0"/>
              <a:t>‹#›</a:t>
            </a:fld>
            <a:endParaRPr lang="en-US"/>
          </a:p>
        </p:txBody>
      </p:sp>
    </p:spTree>
    <p:extLst>
      <p:ext uri="{BB962C8B-B14F-4D97-AF65-F5344CB8AC3E}">
        <p14:creationId xmlns:p14="http://schemas.microsoft.com/office/powerpoint/2010/main" val="321267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7BCF1C-0E4E-41B0-B4DC-98C40E9244F3}" type="slidenum">
              <a:rPr lang="en-US" smtClean="0"/>
              <a:t>1</a:t>
            </a:fld>
            <a:endParaRPr lang="en-US"/>
          </a:p>
        </p:txBody>
      </p:sp>
    </p:spTree>
    <p:extLst>
      <p:ext uri="{BB962C8B-B14F-4D97-AF65-F5344CB8AC3E}">
        <p14:creationId xmlns:p14="http://schemas.microsoft.com/office/powerpoint/2010/main" val="87405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7BCF1C-0E4E-41B0-B4DC-98C40E9244F3}" type="slidenum">
              <a:rPr lang="en-US" smtClean="0"/>
              <a:t>34</a:t>
            </a:fld>
            <a:endParaRPr lang="en-US"/>
          </a:p>
        </p:txBody>
      </p:sp>
    </p:spTree>
    <p:extLst>
      <p:ext uri="{BB962C8B-B14F-4D97-AF65-F5344CB8AC3E}">
        <p14:creationId xmlns:p14="http://schemas.microsoft.com/office/powerpoint/2010/main" val="11755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366B17-CAC1-48E4-BEAA-334C4753A162}" type="datetime1">
              <a:rPr lang="en-US" smtClean="0"/>
              <a:t>7/6/2014</a:t>
            </a:fld>
            <a:endParaRPr lang="en-US" dirty="0"/>
          </a:p>
        </p:txBody>
      </p:sp>
      <p:sp>
        <p:nvSpPr>
          <p:cNvPr id="5" name="Footer Placeholder 4"/>
          <p:cNvSpPr>
            <a:spLocks noGrp="1"/>
          </p:cNvSpPr>
          <p:nvPr>
            <p:ph type="ftr" sz="quarter" idx="11"/>
          </p:nvPr>
        </p:nvSpPr>
        <p:spPr/>
        <p:txBody>
          <a:bodyPr/>
          <a:lstStyle/>
          <a:p>
            <a:r>
              <a:rPr lang="en-US" smtClean="0"/>
              <a:t>Multimedijalni sistemi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5259D7-3686-449C-9097-B62D8A288938}" type="datetime1">
              <a:rPr lang="en-US" smtClean="0"/>
              <a:t>7/6/2014</a:t>
            </a:fld>
            <a:endParaRPr lang="en-US" dirty="0"/>
          </a:p>
        </p:txBody>
      </p:sp>
      <p:sp>
        <p:nvSpPr>
          <p:cNvPr id="5" name="Footer Placeholder 4"/>
          <p:cNvSpPr>
            <a:spLocks noGrp="1"/>
          </p:cNvSpPr>
          <p:nvPr>
            <p:ph type="ftr" sz="quarter" idx="11"/>
          </p:nvPr>
        </p:nvSpPr>
        <p:spPr/>
        <p:txBody>
          <a:bodyPr/>
          <a:lstStyle/>
          <a:p>
            <a:r>
              <a:rPr lang="en-US" smtClean="0"/>
              <a:t>Multimedijalni sistemi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E8FA7-6019-4A58-BADB-54C5C009FA2A}" type="datetime1">
              <a:rPr lang="en-US" smtClean="0"/>
              <a:t>7/6/2014</a:t>
            </a:fld>
            <a:endParaRPr lang="en-US" dirty="0"/>
          </a:p>
        </p:txBody>
      </p:sp>
      <p:sp>
        <p:nvSpPr>
          <p:cNvPr id="5" name="Footer Placeholder 4"/>
          <p:cNvSpPr>
            <a:spLocks noGrp="1"/>
          </p:cNvSpPr>
          <p:nvPr>
            <p:ph type="ftr" sz="quarter" idx="11"/>
          </p:nvPr>
        </p:nvSpPr>
        <p:spPr/>
        <p:txBody>
          <a:bodyPr/>
          <a:lstStyle/>
          <a:p>
            <a:r>
              <a:rPr lang="en-US" smtClean="0"/>
              <a:t>Multimedijalni sistemi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669D2A-2F90-4BEE-A4DA-68F6F7D167C5}" type="datetime1">
              <a:rPr lang="en-US" smtClean="0"/>
              <a:t>7/6/2014</a:t>
            </a:fld>
            <a:endParaRPr lang="en-US" dirty="0"/>
          </a:p>
        </p:txBody>
      </p:sp>
      <p:sp>
        <p:nvSpPr>
          <p:cNvPr id="5" name="Footer Placeholder 4"/>
          <p:cNvSpPr>
            <a:spLocks noGrp="1"/>
          </p:cNvSpPr>
          <p:nvPr>
            <p:ph type="ftr" sz="quarter" idx="11"/>
          </p:nvPr>
        </p:nvSpPr>
        <p:spPr/>
        <p:txBody>
          <a:bodyPr/>
          <a:lstStyle/>
          <a:p>
            <a:r>
              <a:rPr lang="en-US" smtClean="0"/>
              <a:t>Multimedijalni sistemi</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BCF6E-2D12-4A41-93B7-875B7D5899E4}" type="datetime1">
              <a:rPr lang="en-US" smtClean="0"/>
              <a:t>7/6/2014</a:t>
            </a:fld>
            <a:endParaRPr lang="en-US" dirty="0"/>
          </a:p>
        </p:txBody>
      </p:sp>
      <p:sp>
        <p:nvSpPr>
          <p:cNvPr id="5" name="Footer Placeholder 4"/>
          <p:cNvSpPr>
            <a:spLocks noGrp="1"/>
          </p:cNvSpPr>
          <p:nvPr>
            <p:ph type="ftr" sz="quarter" idx="11"/>
          </p:nvPr>
        </p:nvSpPr>
        <p:spPr/>
        <p:txBody>
          <a:bodyPr/>
          <a:lstStyle/>
          <a:p>
            <a:r>
              <a:rPr lang="en-US" smtClean="0"/>
              <a:t>Multimedijalni sistemi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A52AA5-9D77-41C9-B2FC-F12400E76E66}" type="datetime1">
              <a:rPr lang="en-US" smtClean="0"/>
              <a:t>7/6/2014</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A0249C-DE15-4F8D-8151-D52D1DF507E1}" type="datetime1">
              <a:rPr lang="en-US" smtClean="0"/>
              <a:t>7/6/2014</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37DF76-275D-4695-BD35-C8D1C4167F0A}" type="datetime1">
              <a:rPr lang="en-US" smtClean="0"/>
              <a:t>7/6/2014</a:t>
            </a:fld>
            <a:endParaRPr lang="en-US" dirty="0"/>
          </a:p>
        </p:txBody>
      </p:sp>
      <p:sp>
        <p:nvSpPr>
          <p:cNvPr id="4" name="Footer Placeholder 3"/>
          <p:cNvSpPr>
            <a:spLocks noGrp="1"/>
          </p:cNvSpPr>
          <p:nvPr>
            <p:ph type="ftr" sz="quarter" idx="11"/>
          </p:nvPr>
        </p:nvSpPr>
        <p:spPr/>
        <p:txBody>
          <a:bodyPr/>
          <a:lstStyle/>
          <a:p>
            <a:r>
              <a:rPr lang="en-US" smtClean="0"/>
              <a:t>Multimedijalni sistemi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6AFA82-8D88-4356-999F-A207B430331F}" type="datetime1">
              <a:rPr lang="en-US" smtClean="0"/>
              <a:t>7/6/2014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Multimedijalni sistemi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B3E0E7-E174-4E5F-96FD-E05B7B60E2B6}" type="datetime1">
              <a:rPr lang="en-US" smtClean="0"/>
              <a:t>7/6/2014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Multimedijalni sistemi</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4D57FA-B4B5-47A5-90BC-4BFCD685AF0E}" type="datetime1">
              <a:rPr lang="en-US" smtClean="0"/>
              <a:t>7/6/2014</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9AC4D4-ABBE-406B-AE88-FBBADDE99176}" type="datetime1">
              <a:rPr lang="en-US" smtClean="0"/>
              <a:t>7/6/2014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Multimedijalni sistemi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7.jp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sr-Latn-RS" sz="2700" dirty="0"/>
              <a:t>UNIVERZITET U BEOGRADU</a:t>
            </a:r>
            <a:r>
              <a:rPr lang="en-US" sz="2700" dirty="0"/>
              <a:t/>
            </a:r>
            <a:br>
              <a:rPr lang="en-US" sz="2700" dirty="0"/>
            </a:br>
            <a:r>
              <a:rPr lang="sr-Latn-RS" sz="2700" dirty="0"/>
              <a:t>ELEKTROTEHNIČKI </a:t>
            </a:r>
            <a:r>
              <a:rPr lang="sr-Latn-RS" sz="2700" dirty="0" smtClean="0"/>
              <a:t>FAKULTET</a:t>
            </a:r>
            <a:r>
              <a:rPr lang="en-US" sz="2700" dirty="0" smtClean="0"/>
              <a:t/>
            </a:r>
            <a:br>
              <a:rPr lang="en-US" sz="2700" dirty="0" smtClean="0"/>
            </a:br>
            <a:r>
              <a:rPr lang="en-US" sz="2700" dirty="0" smtClean="0"/>
              <a:t/>
            </a:r>
            <a:br>
              <a:rPr lang="en-US" sz="2700" dirty="0" smtClean="0"/>
            </a:br>
            <a:r>
              <a:rPr lang="en-US" sz="2700" dirty="0"/>
              <a:t/>
            </a:r>
            <a:br>
              <a:rPr lang="en-US" sz="2700" dirty="0"/>
            </a:br>
            <a:r>
              <a:rPr lang="sr-Latn-RS" sz="3100" b="1" dirty="0" smtClean="0"/>
              <a:t>OBRADA </a:t>
            </a:r>
            <a:r>
              <a:rPr lang="sr-Latn-RS" sz="3100" b="1" dirty="0"/>
              <a:t>SLIKA NA ANDROID OPERATIVNOM SISTEMU</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p:txBody>
          <a:bodyPr>
            <a:normAutofit fontScale="55000" lnSpcReduction="20000"/>
          </a:bodyPr>
          <a:lstStyle/>
          <a:p>
            <a:r>
              <a:rPr lang="sr-Cyrl-RS" dirty="0">
                <a:solidFill>
                  <a:schemeClr val="tx1"/>
                </a:solidFill>
              </a:rPr>
              <a:t>Mentor</a:t>
            </a:r>
            <a:r>
              <a:rPr lang="sr-Latn-RS" dirty="0">
                <a:solidFill>
                  <a:schemeClr val="tx1"/>
                </a:solidFill>
              </a:rPr>
              <a:t>:                                                                          </a:t>
            </a:r>
            <a:r>
              <a:rPr lang="en-US" dirty="0" smtClean="0">
                <a:solidFill>
                  <a:schemeClr val="tx1"/>
                </a:solidFill>
              </a:rPr>
              <a:t>	     </a:t>
            </a:r>
            <a:r>
              <a:rPr lang="sr-Latn-RS" dirty="0" smtClean="0">
                <a:solidFill>
                  <a:schemeClr val="tx1"/>
                </a:solidFill>
              </a:rPr>
              <a:t>Studenti</a:t>
            </a:r>
            <a:r>
              <a:rPr lang="sr-Latn-RS" dirty="0">
                <a:solidFill>
                  <a:schemeClr val="tx1"/>
                </a:solidFill>
              </a:rPr>
              <a:t>:           </a:t>
            </a:r>
            <a:endParaRPr lang="en-US" dirty="0">
              <a:solidFill>
                <a:schemeClr val="tx1"/>
              </a:solidFill>
            </a:endParaRPr>
          </a:p>
          <a:p>
            <a:r>
              <a:rPr lang="sr-Latn-RS" dirty="0">
                <a:solidFill>
                  <a:schemeClr val="tx1"/>
                </a:solidFill>
              </a:rPr>
              <a:t>dr Irini Reljin, vanr. prof.</a:t>
            </a:r>
            <a:r>
              <a:rPr lang="sr-Cyrl-RS" dirty="0">
                <a:solidFill>
                  <a:schemeClr val="tx1"/>
                </a:solidFill>
              </a:rPr>
              <a:t>					     Sofija Purić, dipl. ing.</a:t>
            </a:r>
            <a:endParaRPr lang="en-US" dirty="0">
              <a:solidFill>
                <a:schemeClr val="tx1"/>
              </a:solidFill>
            </a:endParaRPr>
          </a:p>
          <a:p>
            <a:r>
              <a:rPr lang="sr-Latn-RS" dirty="0">
                <a:solidFill>
                  <a:schemeClr val="tx1"/>
                </a:solidFill>
              </a:rPr>
              <a:t>							</a:t>
            </a:r>
            <a:r>
              <a:rPr lang="sr-Latn-RS" dirty="0" smtClean="0">
                <a:solidFill>
                  <a:schemeClr val="tx1"/>
                </a:solidFill>
              </a:rPr>
              <a:t>     </a:t>
            </a:r>
            <a:r>
              <a:rPr lang="sr-Latn-RS" dirty="0">
                <a:solidFill>
                  <a:schemeClr val="tx1"/>
                </a:solidFill>
              </a:rPr>
              <a:t>Milan Mladenović, dipl. ing.</a:t>
            </a:r>
            <a:endParaRPr lang="en-US" dirty="0">
              <a:solidFill>
                <a:schemeClr val="tx1"/>
              </a:solidFill>
            </a:endParaRPr>
          </a:p>
          <a:p>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9536430" y="758952"/>
            <a:ext cx="1619250" cy="1695450"/>
          </a:xfrm>
          <a:prstGeom prst="rect">
            <a:avLst/>
          </a:prstGeom>
        </p:spPr>
      </p:pic>
    </p:spTree>
    <p:extLst>
      <p:ext uri="{BB962C8B-B14F-4D97-AF65-F5344CB8AC3E}">
        <p14:creationId xmlns:p14="http://schemas.microsoft.com/office/powerpoint/2010/main" val="2215052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Contrast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Kontrast u fotografiji predstavlja razliku između tamnih i svetlih nijansi slike. </a:t>
            </a:r>
            <a:endParaRPr lang="sr-Latn-RS" dirty="0" smtClean="0"/>
          </a:p>
          <a:p>
            <a:r>
              <a:rPr lang="sr-Latn-RS" dirty="0" smtClean="0"/>
              <a:t>Smanjivanjem </a:t>
            </a:r>
            <a:r>
              <a:rPr lang="sr-Latn-RS" dirty="0"/>
              <a:t>kontrast faktora (</a:t>
            </a:r>
            <a:r>
              <a:rPr lang="sr-Latn-RS" i="1" dirty="0"/>
              <a:t>scale</a:t>
            </a:r>
            <a:r>
              <a:rPr lang="sr-Latn-RS" dirty="0"/>
              <a:t>) svetlije nijanse slike postaju tamne, dok tamnije nijanse slike postaju svetlije. </a:t>
            </a:r>
            <a:endParaRPr lang="sr-Latn-RS" dirty="0" smtClean="0"/>
          </a:p>
          <a:p>
            <a:r>
              <a:rPr lang="sr-Latn-RS" dirty="0"/>
              <a:t>Pojačavanje kontrast faktora radi obrnutu stvar, dakle tamnije nijanse postaju još tamnije, dok svetlije postaju još svetlije. </a:t>
            </a:r>
            <a:endParaRPr lang="sr-Latn-RS" dirty="0" smtClean="0"/>
          </a:p>
          <a:p>
            <a:r>
              <a:rPr lang="sr-Latn-RS" dirty="0" smtClean="0"/>
              <a:t>Maksimalnim </a:t>
            </a:r>
            <a:r>
              <a:rPr lang="sr-Latn-RS" dirty="0"/>
              <a:t>pojačanjem kontrast faktora slika postaje crno bela</a:t>
            </a:r>
            <a:r>
              <a:rPr lang="sr-Latn-RS" dirty="0" smtClean="0"/>
              <a:t>.</a:t>
            </a:r>
          </a:p>
          <a:p>
            <a:r>
              <a:rPr lang="sr-Latn-RS" dirty="0"/>
              <a:t>Filter prihvata sliku kao prvi argument i </a:t>
            </a:r>
            <a:r>
              <a:rPr lang="sr-Latn-RS" i="1" dirty="0"/>
              <a:t>scale</a:t>
            </a:r>
            <a:r>
              <a:rPr lang="sr-Latn-RS" dirty="0"/>
              <a:t> faktor koji predstavlja realan broj između </a:t>
            </a:r>
            <a:r>
              <a:rPr lang="sr-Latn-RS" i="1" dirty="0"/>
              <a:t>-100</a:t>
            </a:r>
            <a:r>
              <a:rPr lang="sr-Latn-RS" dirty="0"/>
              <a:t> i </a:t>
            </a:r>
            <a:r>
              <a:rPr lang="sr-Latn-RS" i="1" dirty="0"/>
              <a:t>100</a:t>
            </a:r>
            <a:r>
              <a:rPr lang="sr-Latn-RS" i="1" dirty="0" smtClean="0"/>
              <a:t>.</a:t>
            </a:r>
          </a:p>
          <a:p>
            <a:r>
              <a:rPr lang="sr-Latn-RS" dirty="0"/>
              <a:t>Zatim se vrši obilazak matrice i za svaki piksel određuje njegova nova vrednost tako što se prvo za svaku komponentu </a:t>
            </a:r>
            <a:r>
              <a:rPr lang="sr-Latn-RS" i="1" dirty="0"/>
              <a:t>RGB</a:t>
            </a:r>
            <a:r>
              <a:rPr lang="sr-Latn-RS" dirty="0"/>
              <a:t> posebno oduzme </a:t>
            </a:r>
            <a:r>
              <a:rPr lang="sr-Latn-RS" i="1" dirty="0"/>
              <a:t>126,</a:t>
            </a:r>
            <a:r>
              <a:rPr lang="sr-Latn-RS" dirty="0"/>
              <a:t> pomnoži sa </a:t>
            </a:r>
            <a:r>
              <a:rPr lang="sr-Latn-RS" i="1" dirty="0"/>
              <a:t>scale</a:t>
            </a:r>
            <a:r>
              <a:rPr lang="sr-Latn-RS" dirty="0"/>
              <a:t> faktorom i onda doda 126</a:t>
            </a:r>
            <a:r>
              <a:rPr lang="sr-Latn-RS" dirty="0" smtClean="0"/>
              <a:t>. Zatim se novodobijena vrednost normalizuje u granicama od </a:t>
            </a:r>
            <a:r>
              <a:rPr lang="sr-Latn-RS" i="1" dirty="0" smtClean="0"/>
              <a:t>0</a:t>
            </a:r>
            <a:r>
              <a:rPr lang="sr-Latn-RS" dirty="0" smtClean="0"/>
              <a:t> do </a:t>
            </a:r>
            <a:r>
              <a:rPr lang="sr-Latn-RS" i="1" dirty="0" smtClean="0"/>
              <a:t>255.</a:t>
            </a:r>
          </a:p>
        </p:txBody>
      </p:sp>
      <p:sp>
        <p:nvSpPr>
          <p:cNvPr id="8" name="Slide Number Placeholder 7"/>
          <p:cNvSpPr>
            <a:spLocks noGrp="1"/>
          </p:cNvSpPr>
          <p:nvPr>
            <p:ph type="sldNum" sz="quarter" idx="12"/>
          </p:nvPr>
        </p:nvSpPr>
        <p:spPr/>
        <p:txBody>
          <a:bodyPr/>
          <a:lstStyle/>
          <a:p>
            <a:fld id="{4CE482DC-2269-4F26-9D2A-7E44B1A4CD85}" type="slidenum">
              <a:rPr lang="en-US" smtClean="0"/>
              <a:t>10</a:t>
            </a:fld>
            <a:endParaRPr lang="en-US" dirty="0"/>
          </a:p>
        </p:txBody>
      </p:sp>
      <p:sp>
        <p:nvSpPr>
          <p:cNvPr id="9" name="Footer Placeholder 8"/>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210198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6885431" y="1959144"/>
            <a:ext cx="4271713" cy="2468880"/>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249679"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Contrast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kontrast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kontrast filtera sa scale faktorom 50</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4CE482DC-2269-4F26-9D2A-7E44B1A4CD85}" type="slidenum">
              <a:rPr lang="en-US" smtClean="0"/>
              <a:t>11</a:t>
            </a:fld>
            <a:endParaRPr lang="en-US" dirty="0"/>
          </a:p>
        </p:txBody>
      </p:sp>
      <p:sp>
        <p:nvSpPr>
          <p:cNvPr id="12" name="Footer Placeholder 11"/>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759991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Flip vertical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Flip vertical predstavlja filter koji postojeću zadatu sliku rotira oko </a:t>
            </a:r>
            <a:r>
              <a:rPr lang="sr-Latn-RS" i="1" dirty="0"/>
              <a:t>x</a:t>
            </a:r>
            <a:r>
              <a:rPr lang="sr-Latn-RS" dirty="0"/>
              <a:t> ose za 180 stepeni. </a:t>
            </a:r>
            <a:endParaRPr lang="sr-Latn-RS" dirty="0" smtClean="0"/>
          </a:p>
          <a:p>
            <a:r>
              <a:rPr lang="sr-Latn-RS" dirty="0" smtClean="0"/>
              <a:t>Tako  </a:t>
            </a:r>
            <a:r>
              <a:rPr lang="sr-Latn-RS" dirty="0"/>
              <a:t>dobijena slika je što se intenziteta komponenti </a:t>
            </a:r>
            <a:r>
              <a:rPr lang="sr-Latn-RS" i="1" dirty="0"/>
              <a:t>RGB</a:t>
            </a:r>
            <a:r>
              <a:rPr lang="sr-Latn-RS" dirty="0"/>
              <a:t> tiče nepromenjena, ali je okrenuta naopako. </a:t>
            </a:r>
            <a:endParaRPr lang="sr-Latn-RS" dirty="0" smtClean="0"/>
          </a:p>
          <a:p>
            <a:r>
              <a:rPr lang="sr-Latn-RS" dirty="0"/>
              <a:t>Filter prihvata sliku kao prvi i jedini </a:t>
            </a:r>
            <a:r>
              <a:rPr lang="sr-Latn-RS" dirty="0" smtClean="0"/>
              <a:t>argument i vrši zamenu mesta piksela na poziciji </a:t>
            </a:r>
            <a:r>
              <a:rPr lang="sr-Latn-RS" i="1" dirty="0" smtClean="0"/>
              <a:t>(i,j) </a:t>
            </a:r>
            <a:r>
              <a:rPr lang="sr-Latn-RS" dirty="0" smtClean="0"/>
              <a:t>sa odgovarajućim pikselom na poziciji </a:t>
            </a:r>
            <a:r>
              <a:rPr lang="sr-Latn-RS" i="1" dirty="0" smtClean="0"/>
              <a:t>(i, height-j-1)</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30422" y="4018725"/>
            <a:ext cx="2888298" cy="1669600"/>
          </a:xfrm>
          <a:prstGeom prst="rect">
            <a:avLst/>
          </a:prstGeom>
        </p:spPr>
      </p:pic>
      <p:sp>
        <p:nvSpPr>
          <p:cNvPr id="9" name="Text Box 342"/>
          <p:cNvSpPr txBox="1"/>
          <p:nvPr/>
        </p:nvSpPr>
        <p:spPr>
          <a:xfrm>
            <a:off x="2986498" y="5708300"/>
            <a:ext cx="217614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flip vertical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344"/>
          <p:cNvSpPr txBox="1"/>
          <p:nvPr/>
        </p:nvSpPr>
        <p:spPr>
          <a:xfrm>
            <a:off x="6272847" y="5708300"/>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flip vertical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6021322" y="4019004"/>
            <a:ext cx="2888298" cy="1669321"/>
          </a:xfrm>
          <a:prstGeom prst="rect">
            <a:avLst/>
          </a:prstGeom>
        </p:spPr>
      </p:pic>
      <p:sp>
        <p:nvSpPr>
          <p:cNvPr id="10" name="Slide Number Placeholder 9"/>
          <p:cNvSpPr>
            <a:spLocks noGrp="1"/>
          </p:cNvSpPr>
          <p:nvPr>
            <p:ph type="sldNum" sz="quarter" idx="12"/>
          </p:nvPr>
        </p:nvSpPr>
        <p:spPr/>
        <p:txBody>
          <a:bodyPr/>
          <a:lstStyle/>
          <a:p>
            <a:fld id="{4CE482DC-2269-4F26-9D2A-7E44B1A4CD85}" type="slidenum">
              <a:rPr lang="en-US" smtClean="0"/>
              <a:t>12</a:t>
            </a:fld>
            <a:endParaRPr lang="en-US" dirty="0"/>
          </a:p>
        </p:txBody>
      </p:sp>
      <p:sp>
        <p:nvSpPr>
          <p:cNvPr id="13" name="Footer Placeholder 12"/>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494993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21322" y="4022655"/>
            <a:ext cx="2888298" cy="1669321"/>
          </a:xfrm>
          <a:prstGeom prst="rect">
            <a:avLst/>
          </a:prstGeom>
        </p:spPr>
      </p:pic>
      <p:sp>
        <p:nvSpPr>
          <p:cNvPr id="2" name="Title 1"/>
          <p:cNvSpPr>
            <a:spLocks noGrp="1"/>
          </p:cNvSpPr>
          <p:nvPr>
            <p:ph type="title"/>
          </p:nvPr>
        </p:nvSpPr>
        <p:spPr/>
        <p:txBody>
          <a:bodyPr/>
          <a:lstStyle/>
          <a:p>
            <a:r>
              <a:rPr lang="sr-Latn-RS" sz="2400" b="1" dirty="0" smtClean="0"/>
              <a:t>Flip horizontal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Flip </a:t>
            </a:r>
            <a:r>
              <a:rPr lang="sr-Latn-RS" dirty="0" smtClean="0"/>
              <a:t>horizontal predstavlja </a:t>
            </a:r>
            <a:r>
              <a:rPr lang="sr-Latn-RS" dirty="0"/>
              <a:t>filter koji postojeću zadatu sliku rotira oko </a:t>
            </a:r>
            <a:r>
              <a:rPr lang="sr-Latn-RS" i="1" dirty="0" smtClean="0"/>
              <a:t>y </a:t>
            </a:r>
            <a:r>
              <a:rPr lang="sr-Latn-RS" dirty="0" smtClean="0"/>
              <a:t>ose </a:t>
            </a:r>
            <a:r>
              <a:rPr lang="sr-Latn-RS" dirty="0"/>
              <a:t>za 180 stepeni. </a:t>
            </a:r>
            <a:endParaRPr lang="sr-Latn-RS" dirty="0" smtClean="0"/>
          </a:p>
          <a:p>
            <a:r>
              <a:rPr lang="sr-Latn-RS" dirty="0" smtClean="0"/>
              <a:t>Tako  </a:t>
            </a:r>
            <a:r>
              <a:rPr lang="sr-Latn-RS" dirty="0"/>
              <a:t>dobijena slika je što se intenziteta komponenti </a:t>
            </a:r>
            <a:r>
              <a:rPr lang="sr-Latn-RS" i="1" dirty="0"/>
              <a:t>RGB</a:t>
            </a:r>
            <a:r>
              <a:rPr lang="sr-Latn-RS" dirty="0"/>
              <a:t> tiče nepromenjena, ali je dobijen efekat ogledala. </a:t>
            </a:r>
            <a:endParaRPr lang="sr-Latn-RS" dirty="0" smtClean="0"/>
          </a:p>
          <a:p>
            <a:r>
              <a:rPr lang="sr-Latn-RS" dirty="0" smtClean="0"/>
              <a:t>Filter </a:t>
            </a:r>
            <a:r>
              <a:rPr lang="sr-Latn-RS" dirty="0"/>
              <a:t>prihvata sliku kao prvi i jedini </a:t>
            </a:r>
            <a:r>
              <a:rPr lang="sr-Latn-RS" dirty="0" smtClean="0"/>
              <a:t>argument i vrši zamenu mesta piksela na poziciji </a:t>
            </a:r>
            <a:r>
              <a:rPr lang="sr-Latn-RS" i="1" dirty="0" smtClean="0"/>
              <a:t>(i,j) </a:t>
            </a:r>
            <a:r>
              <a:rPr lang="sr-Latn-RS" dirty="0" smtClean="0"/>
              <a:t>sa odgovarajućim pikselom na poziciji </a:t>
            </a:r>
            <a:r>
              <a:rPr lang="sr-Latn-RS" i="1" dirty="0" smtClean="0"/>
              <a:t>(width-i-1, j)</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30422" y="4018725"/>
            <a:ext cx="2888298" cy="1669600"/>
          </a:xfrm>
          <a:prstGeom prst="rect">
            <a:avLst/>
          </a:prstGeom>
        </p:spPr>
      </p:pic>
      <p:sp>
        <p:nvSpPr>
          <p:cNvPr id="9" name="Text Box 342"/>
          <p:cNvSpPr txBox="1"/>
          <p:nvPr/>
        </p:nvSpPr>
        <p:spPr>
          <a:xfrm>
            <a:off x="2986498" y="5708300"/>
            <a:ext cx="217614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flip vertical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344"/>
          <p:cNvSpPr txBox="1"/>
          <p:nvPr/>
        </p:nvSpPr>
        <p:spPr>
          <a:xfrm>
            <a:off x="6272847" y="5708300"/>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flip horizontal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4CE482DC-2269-4F26-9D2A-7E44B1A4CD85}" type="slidenum">
              <a:rPr lang="en-US" smtClean="0"/>
              <a:t>13</a:t>
            </a:fld>
            <a:endParaRPr lang="en-US" dirty="0"/>
          </a:p>
        </p:txBody>
      </p:sp>
      <p:sp>
        <p:nvSpPr>
          <p:cNvPr id="13" name="Footer Placeholder 12"/>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958331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Grayscale</a:t>
            </a:r>
            <a:r>
              <a:rPr lang="sr-Latn-RS" sz="2400" b="1" dirty="0" smtClean="0"/>
              <a:t>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U fotografiji, pojam </a:t>
            </a:r>
            <a:r>
              <a:rPr lang="sr-Latn-RS" i="1" dirty="0"/>
              <a:t>grayscale </a:t>
            </a:r>
            <a:r>
              <a:rPr lang="sr-Latn-RS" dirty="0"/>
              <a:t>ili </a:t>
            </a:r>
            <a:r>
              <a:rPr lang="sr-Latn-RS" i="1" dirty="0"/>
              <a:t>grayscale</a:t>
            </a:r>
            <a:r>
              <a:rPr lang="sr-Latn-RS" dirty="0"/>
              <a:t> digitalna slika predstavlja sliku kod koje važi da za </a:t>
            </a:r>
            <a:r>
              <a:rPr lang="sr-Latn-RS" dirty="0" smtClean="0"/>
              <a:t>svaki </a:t>
            </a:r>
            <a:r>
              <a:rPr lang="sr-Latn-RS" dirty="0"/>
              <a:t>piksel vrednosti komponente </a:t>
            </a:r>
            <a:r>
              <a:rPr lang="sr-Latn-RS" i="1" dirty="0"/>
              <a:t>RGB</a:t>
            </a:r>
            <a:r>
              <a:rPr lang="sr-Latn-RS" dirty="0"/>
              <a:t> budu međusobno jednake, dakle </a:t>
            </a:r>
            <a:r>
              <a:rPr lang="sr-Latn-RS" i="1" dirty="0"/>
              <a:t>R = G = </a:t>
            </a:r>
            <a:r>
              <a:rPr lang="sr-Latn-RS" i="1" dirty="0" smtClean="0"/>
              <a:t>B</a:t>
            </a:r>
            <a:r>
              <a:rPr lang="en-US" i="1" dirty="0" smtClean="0"/>
              <a:t>. </a:t>
            </a:r>
            <a:r>
              <a:rPr lang="sr-Latn-RS" dirty="0"/>
              <a:t>Zbog toga svaki piksel sa sobom nosi jedino informaciju o intenzitetu tih komponenti </a:t>
            </a:r>
            <a:r>
              <a:rPr lang="sr-Latn-RS" i="1" dirty="0"/>
              <a:t>RGB</a:t>
            </a:r>
            <a:r>
              <a:rPr lang="sr-Latn-RS" dirty="0"/>
              <a:t> koji mogu biti u opsegu od </a:t>
            </a:r>
            <a:r>
              <a:rPr lang="sr-Latn-RS" i="1" dirty="0"/>
              <a:t>0</a:t>
            </a:r>
            <a:r>
              <a:rPr lang="sr-Latn-RS" dirty="0"/>
              <a:t> do </a:t>
            </a:r>
            <a:r>
              <a:rPr lang="sr-Latn-RS" i="1" dirty="0"/>
              <a:t>255</a:t>
            </a:r>
            <a:r>
              <a:rPr lang="sr-Latn-RS" dirty="0"/>
              <a:t>. </a:t>
            </a:r>
            <a:endParaRPr lang="en-US" i="1" dirty="0" smtClean="0"/>
          </a:p>
          <a:p>
            <a:r>
              <a:rPr lang="sr-Latn-RS" i="1" dirty="0"/>
              <a:t>Grayscale </a:t>
            </a:r>
            <a:r>
              <a:rPr lang="sr-Latn-RS" dirty="0"/>
              <a:t>slike treba razlikovati od </a:t>
            </a:r>
            <a:r>
              <a:rPr lang="sr-Latn-RS" i="1" dirty="0"/>
              <a:t>black and white </a:t>
            </a:r>
            <a:r>
              <a:rPr lang="sr-Latn-RS" dirty="0"/>
              <a:t>slika dobjenih primenom filtera </a:t>
            </a:r>
            <a:r>
              <a:rPr lang="sr-Latn-RS" i="1" dirty="0"/>
              <a:t>black</a:t>
            </a:r>
            <a:r>
              <a:rPr lang="en-US" i="1" dirty="0"/>
              <a:t>&amp;white </a:t>
            </a:r>
            <a:r>
              <a:rPr lang="sr-Latn-RS" dirty="0"/>
              <a:t>iz poglavlja 3.1.2 koje se sastoje samo iz dve boje, i to crne i bele bez prelaznih nijansi između njih</a:t>
            </a:r>
            <a:r>
              <a:rPr lang="sr-Latn-RS" dirty="0" smtClean="0"/>
              <a:t>.</a:t>
            </a:r>
            <a:endParaRPr lang="en-US" dirty="0" smtClean="0"/>
          </a:p>
          <a:p>
            <a:r>
              <a:rPr lang="sr-Latn-RS" dirty="0"/>
              <a:t>Dakle </a:t>
            </a:r>
            <a:r>
              <a:rPr lang="sr-Latn-RS" i="1" dirty="0"/>
              <a:t>grayscale </a:t>
            </a:r>
            <a:r>
              <a:rPr lang="sr-Latn-RS" dirty="0"/>
              <a:t>slike imaju različite nijanse sive između najsvetlije bele </a:t>
            </a:r>
            <a:r>
              <a:rPr lang="en-US" i="1" dirty="0"/>
              <a:t>(255,255,255)</a:t>
            </a:r>
            <a:r>
              <a:rPr lang="sr-Latn-RS" dirty="0"/>
              <a:t> i najtamnije crne </a:t>
            </a:r>
            <a:r>
              <a:rPr lang="sr-Latn-RS" i="1" dirty="0"/>
              <a:t>(0,0,0)</a:t>
            </a:r>
            <a:r>
              <a:rPr lang="sr-Latn-RS" dirty="0"/>
              <a:t>.</a:t>
            </a:r>
            <a:endParaRPr lang="en-US" dirty="0"/>
          </a:p>
          <a:p>
            <a:r>
              <a:rPr lang="sr-Latn-RS" dirty="0"/>
              <a:t>Filter za </a:t>
            </a:r>
            <a:r>
              <a:rPr lang="sr-Latn-RS" i="1" dirty="0"/>
              <a:t>grayscale</a:t>
            </a:r>
            <a:r>
              <a:rPr lang="sr-Latn-RS" dirty="0"/>
              <a:t> prihvata sliku kao prvi i jedini argument</a:t>
            </a:r>
            <a:r>
              <a:rPr lang="sr-Latn-RS" i="1" dirty="0" smtClean="0"/>
              <a:t>.</a:t>
            </a:r>
            <a:r>
              <a:rPr lang="en-US" i="1" dirty="0" smtClean="0"/>
              <a:t> </a:t>
            </a:r>
            <a:r>
              <a:rPr lang="en-US" dirty="0" err="1" smtClean="0"/>
              <a:t>Prolaskom</a:t>
            </a:r>
            <a:r>
              <a:rPr lang="en-US" dirty="0" smtClean="0"/>
              <a:t> </a:t>
            </a:r>
            <a:r>
              <a:rPr lang="en-US" dirty="0" err="1" smtClean="0"/>
              <a:t>kroz</a:t>
            </a:r>
            <a:r>
              <a:rPr lang="en-US" dirty="0" smtClean="0"/>
              <a:t> </a:t>
            </a:r>
            <a:r>
              <a:rPr lang="en-US" dirty="0" err="1" smtClean="0"/>
              <a:t>matricu</a:t>
            </a:r>
            <a:r>
              <a:rPr lang="sr-Latn-RS" dirty="0"/>
              <a:t> </a:t>
            </a:r>
            <a:r>
              <a:rPr lang="sr-Latn-RS" dirty="0" smtClean="0"/>
              <a:t>filter za svaki piksel određuje njegovo osvetljenje po formuli:</a:t>
            </a:r>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51223976"/>
              </p:ext>
            </p:extLst>
          </p:nvPr>
        </p:nvGraphicFramePr>
        <p:xfrm>
          <a:off x="2673878" y="5592222"/>
          <a:ext cx="6844244" cy="284703"/>
        </p:xfrm>
        <a:graphic>
          <a:graphicData uri="http://schemas.openxmlformats.org/presentationml/2006/ole">
            <mc:AlternateContent xmlns:mc="http://schemas.openxmlformats.org/markup-compatibility/2006">
              <mc:Choice xmlns:v="urn:schemas-microsoft-com:vml" Requires="v">
                <p:oleObj spid="_x0000_s1078" r:id="rId3" imgW="4775200" imgH="203200" progId="Equation.DSMT4">
                  <p:embed/>
                </p:oleObj>
              </mc:Choice>
              <mc:Fallback>
                <p:oleObj r:id="rId3" imgW="47752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878" y="5592222"/>
                        <a:ext cx="6844244" cy="284703"/>
                      </a:xfrm>
                      <a:prstGeom prst="rect">
                        <a:avLst/>
                      </a:prstGeom>
                      <a:noFill/>
                    </p:spPr>
                  </p:pic>
                </p:oleObj>
              </mc:Fallback>
            </mc:AlternateContent>
          </a:graphicData>
        </a:graphic>
      </p:graphicFrame>
      <p:sp>
        <p:nvSpPr>
          <p:cNvPr id="11" name="Slide Number Placeholder 10"/>
          <p:cNvSpPr>
            <a:spLocks noGrp="1"/>
          </p:cNvSpPr>
          <p:nvPr>
            <p:ph type="sldNum" sz="quarter" idx="12"/>
          </p:nvPr>
        </p:nvSpPr>
        <p:spPr/>
        <p:txBody>
          <a:bodyPr/>
          <a:lstStyle/>
          <a:p>
            <a:fld id="{4CE482DC-2269-4F26-9D2A-7E44B1A4CD85}" type="slidenum">
              <a:rPr lang="en-US" smtClean="0"/>
              <a:t>14</a:t>
            </a:fld>
            <a:endParaRPr lang="en-US" dirty="0"/>
          </a:p>
        </p:txBody>
      </p:sp>
      <p:sp>
        <p:nvSpPr>
          <p:cNvPr id="12" name="Footer Placeholder 11"/>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428421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097279" y="2726895"/>
            <a:ext cx="4271713" cy="2468880"/>
          </a:xfrm>
          <a:prstGeom prst="rect">
            <a:avLst/>
          </a:prstGeom>
        </p:spPr>
      </p:pic>
      <p:sp>
        <p:nvSpPr>
          <p:cNvPr id="2" name="Title 1"/>
          <p:cNvSpPr>
            <a:spLocks noGrp="1"/>
          </p:cNvSpPr>
          <p:nvPr>
            <p:ph type="title"/>
          </p:nvPr>
        </p:nvSpPr>
        <p:spPr/>
        <p:txBody>
          <a:bodyPr/>
          <a:lstStyle/>
          <a:p>
            <a:r>
              <a:rPr lang="en-US" sz="2400" b="1" dirty="0" smtClean="0"/>
              <a:t>Grayscale</a:t>
            </a:r>
            <a:r>
              <a:rPr lang="sr-Latn-RS" sz="2400" b="1" dirty="0" smtClean="0"/>
              <a:t>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Zatim se ta nova vrednost postavlja za svaku od komponenti </a:t>
            </a:r>
            <a:r>
              <a:rPr lang="sr-Latn-RS" i="1" dirty="0" smtClean="0"/>
              <a:t>RGB </a:t>
            </a:r>
            <a:r>
              <a:rPr lang="sr-Latn-RS" dirty="0" smtClean="0"/>
              <a:t>piksela i na taj način postiže se efekat </a:t>
            </a:r>
            <a:r>
              <a:rPr lang="sr-Latn-RS" i="1" dirty="0" smtClean="0"/>
              <a:t>grayscale.</a:t>
            </a:r>
            <a:endParaRPr lang="sr-Latn-RS" i="1"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883966" y="2726895"/>
            <a:ext cx="4271714" cy="2468880"/>
          </a:xfrm>
          <a:prstGeom prst="rect">
            <a:avLst/>
          </a:prstGeom>
        </p:spPr>
      </p:pic>
      <p:sp>
        <p:nvSpPr>
          <p:cNvPr id="10" name="Text Box 351"/>
          <p:cNvSpPr txBox="1"/>
          <p:nvPr/>
        </p:nvSpPr>
        <p:spPr>
          <a:xfrm>
            <a:off x="2119063" y="5195775"/>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primene grayscale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352"/>
          <p:cNvSpPr txBox="1"/>
          <p:nvPr/>
        </p:nvSpPr>
        <p:spPr>
          <a:xfrm>
            <a:off x="8066441" y="520092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grayscale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4CE482DC-2269-4F26-9D2A-7E44B1A4CD85}" type="slidenum">
              <a:rPr lang="en-US" smtClean="0"/>
              <a:t>15</a:t>
            </a:fld>
            <a:endParaRPr lang="en-US" dirty="0"/>
          </a:p>
        </p:txBody>
      </p:sp>
      <p:sp>
        <p:nvSpPr>
          <p:cNvPr id="17" name="Footer Placeholder 16"/>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768523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Gama korekcija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Slide Number Placeholder 9"/>
          <p:cNvSpPr>
            <a:spLocks noGrp="1"/>
          </p:cNvSpPr>
          <p:nvPr>
            <p:ph type="sldNum" sz="quarter" idx="12"/>
          </p:nvPr>
        </p:nvSpPr>
        <p:spPr/>
        <p:txBody>
          <a:bodyPr/>
          <a:lstStyle/>
          <a:p>
            <a:fld id="{4CE482DC-2269-4F26-9D2A-7E44B1A4CD85}" type="slidenum">
              <a:rPr lang="en-US" smtClean="0"/>
              <a:t>16</a:t>
            </a:fld>
            <a:endParaRPr lang="en-US" dirty="0"/>
          </a:p>
        </p:txBody>
      </p:sp>
      <p:sp>
        <p:nvSpPr>
          <p:cNvPr id="11" name="Footer Placeholder 10"/>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052488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Gama korekcija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17</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066330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Color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Color filter nam omogućava filtriranje boja na slici, odnosno prikazivanje slike preko samo jednog kanala boje (crvenog, zelenog ili plavog) ili kombinacijom sva tri kanala boje. </a:t>
            </a:r>
            <a:endParaRPr lang="sr-Latn-RS" dirty="0" smtClean="0"/>
          </a:p>
          <a:p>
            <a:r>
              <a:rPr lang="sr-Latn-RS" dirty="0"/>
              <a:t>Parametri sa kojima se množe pojedinačne komponente piksela (crvena, zelena, plava) unose se od strane korisnika i u opsegu su [0..</a:t>
            </a:r>
            <a:r>
              <a:rPr lang="sr-Latn-RS" dirty="0" smtClean="0"/>
              <a:t>1].</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927830" y="3264715"/>
            <a:ext cx="1417955" cy="251968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868773" y="3264715"/>
            <a:ext cx="1417955" cy="2519680"/>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5809716" y="3264715"/>
            <a:ext cx="1417955" cy="2519680"/>
          </a:xfrm>
          <a:prstGeom prst="rect">
            <a:avLst/>
          </a:prstGeom>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7750659" y="3264715"/>
            <a:ext cx="1417955" cy="2519680"/>
          </a:xfrm>
          <a:prstGeom prst="rect">
            <a:avLst/>
          </a:prstGeom>
        </p:spPr>
      </p:pic>
      <p:sp>
        <p:nvSpPr>
          <p:cNvPr id="10" name="Text Box 24"/>
          <p:cNvSpPr txBox="1"/>
          <p:nvPr/>
        </p:nvSpPr>
        <p:spPr>
          <a:xfrm>
            <a:off x="1940595" y="5784395"/>
            <a:ext cx="141795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color filtera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5"/>
          <p:cNvSpPr txBox="1"/>
          <p:nvPr/>
        </p:nvSpPr>
        <p:spPr>
          <a:xfrm>
            <a:off x="3875155" y="5784395"/>
            <a:ext cx="141795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sa primenom R,G,B =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
            </a:r>
            <a:b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b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1, 0, 0)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6"/>
          <p:cNvSpPr txBox="1"/>
          <p:nvPr/>
        </p:nvSpPr>
        <p:spPr>
          <a:xfrm>
            <a:off x="5870102" y="5784395"/>
            <a:ext cx="141795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sa primenom R,G,B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a:t>
            </a:r>
            <a:b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b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(0, 1, 0)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7"/>
          <p:cNvSpPr txBox="1"/>
          <p:nvPr/>
        </p:nvSpPr>
        <p:spPr>
          <a:xfrm>
            <a:off x="7736798" y="5784395"/>
            <a:ext cx="141795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sa primenom R,G,B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a:t>
            </a:r>
            <a:b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b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(0, 0, 1)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Slide Number Placeholder 17"/>
          <p:cNvSpPr>
            <a:spLocks noGrp="1"/>
          </p:cNvSpPr>
          <p:nvPr>
            <p:ph type="sldNum" sz="quarter" idx="12"/>
          </p:nvPr>
        </p:nvSpPr>
        <p:spPr/>
        <p:txBody>
          <a:bodyPr/>
          <a:lstStyle/>
          <a:p>
            <a:fld id="{4CE482DC-2269-4F26-9D2A-7E44B1A4CD85}" type="slidenum">
              <a:rPr lang="en-US" smtClean="0"/>
              <a:t>18</a:t>
            </a:fld>
            <a:endParaRPr lang="en-US" dirty="0"/>
          </a:p>
        </p:txBody>
      </p:sp>
      <p:sp>
        <p:nvSpPr>
          <p:cNvPr id="19" name="Footer Placeholder 18"/>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608041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Shading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Shading filter je tehnika koja koristi bitski I (AND) operator izmedju originalne boje piksela i odabrane boje kojom se vrši senčenje slike. </a:t>
            </a:r>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 Box 24"/>
          <p:cNvSpPr txBox="1"/>
          <p:nvPr/>
        </p:nvSpPr>
        <p:spPr>
          <a:xfrm>
            <a:off x="3527855" y="5599926"/>
            <a:ext cx="141795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Color picker dijalog</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5"/>
          <p:cNvSpPr txBox="1"/>
          <p:nvPr/>
        </p:nvSpPr>
        <p:spPr>
          <a:xfrm>
            <a:off x="5462415" y="5599926"/>
            <a:ext cx="141795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slika pre shading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6"/>
          <p:cNvSpPr txBox="1"/>
          <p:nvPr/>
        </p:nvSpPr>
        <p:spPr>
          <a:xfrm>
            <a:off x="7457362" y="5599926"/>
            <a:ext cx="141795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sa shading filterom</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3521473" y="3080246"/>
            <a:ext cx="1417955" cy="2519680"/>
          </a:xfrm>
          <a:prstGeom prst="rect">
            <a:avLst/>
          </a:prstGeom>
        </p:spPr>
      </p:pic>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5433659" y="3080246"/>
            <a:ext cx="1417955" cy="2519680"/>
          </a:xfrm>
          <a:prstGeom prst="rect">
            <a:avLst/>
          </a:prstGeom>
        </p:spPr>
      </p:pic>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7457362" y="3080246"/>
            <a:ext cx="1417955" cy="2519680"/>
          </a:xfrm>
          <a:prstGeom prst="rect">
            <a:avLst/>
          </a:prstGeom>
        </p:spPr>
      </p:pic>
      <p:sp>
        <p:nvSpPr>
          <p:cNvPr id="20" name="Slide Number Placeholder 19"/>
          <p:cNvSpPr>
            <a:spLocks noGrp="1"/>
          </p:cNvSpPr>
          <p:nvPr>
            <p:ph type="sldNum" sz="quarter" idx="12"/>
          </p:nvPr>
        </p:nvSpPr>
        <p:spPr/>
        <p:txBody>
          <a:bodyPr/>
          <a:lstStyle/>
          <a:p>
            <a:fld id="{4CE482DC-2269-4F26-9D2A-7E44B1A4CD85}" type="slidenum">
              <a:rPr lang="en-US" smtClean="0"/>
              <a:t>19</a:t>
            </a:fld>
            <a:endParaRPr lang="en-US" dirty="0"/>
          </a:p>
        </p:txBody>
      </p:sp>
      <p:sp>
        <p:nvSpPr>
          <p:cNvPr id="21" name="Footer Placeholder 20"/>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51278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err="1"/>
              <a:t>Uvod</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sr-Cyrl-RS" dirty="0"/>
              <a:t>Obrada slike predstavlja postupak promene sadr</a:t>
            </a:r>
            <a:r>
              <a:rPr lang="sr-Latn-RS" dirty="0"/>
              <a:t>žaja ili detalja neke slike po određenim definisanim i kontrolisanim koracima</a:t>
            </a:r>
            <a:r>
              <a:rPr lang="sr-Latn-RS" dirty="0" smtClean="0"/>
              <a:t>.</a:t>
            </a:r>
            <a:endParaRPr lang="en-US" dirty="0" smtClean="0"/>
          </a:p>
          <a:p>
            <a:r>
              <a:rPr lang="sr-Cyrl-RS" dirty="0"/>
              <a:t>Obrada slika na </a:t>
            </a:r>
            <a:r>
              <a:rPr lang="sr-Latn-RS" dirty="0"/>
              <a:t>mobilnim uređajima krenula je sa razvojem kamera i uređaja u boji, a svoj vrhunac dostiže razvojem </a:t>
            </a:r>
            <a:r>
              <a:rPr lang="sr-Latn-RS" i="1" dirty="0" smtClean="0"/>
              <a:t>smartphonova</a:t>
            </a:r>
            <a:r>
              <a:rPr lang="sr-Latn-RS" dirty="0" smtClean="0"/>
              <a:t>. </a:t>
            </a:r>
            <a:endParaRPr lang="en-US" dirty="0" smtClean="0"/>
          </a:p>
          <a:p>
            <a:r>
              <a:rPr lang="sr-Latn-RS" dirty="0"/>
              <a:t>Aplikacija Obrada slika na Android operativnom sistemu napravljena je sa ciljem davanja funkcionalnosti ili proširenja mogućnosti obrade </a:t>
            </a:r>
            <a:r>
              <a:rPr lang="sr-Latn-RS" dirty="0" smtClean="0"/>
              <a:t>slika</a:t>
            </a:r>
            <a:r>
              <a:rPr lang="en-US" dirty="0" smtClean="0"/>
              <a:t> </a:t>
            </a:r>
            <a:r>
              <a:rPr lang="sr-Latn-RS" dirty="0" smtClean="0"/>
              <a:t>za različite verzije Osa.</a:t>
            </a:r>
          </a:p>
          <a:p>
            <a:r>
              <a:rPr lang="sr-Latn-RS" dirty="0" smtClean="0"/>
              <a:t>Prvi </a:t>
            </a:r>
            <a:r>
              <a:rPr lang="sr-Latn-RS" dirty="0"/>
              <a:t>deo </a:t>
            </a:r>
            <a:r>
              <a:rPr lang="sr-Latn-RS" dirty="0" smtClean="0"/>
              <a:t>rada predstavlja </a:t>
            </a:r>
            <a:r>
              <a:rPr lang="sr-Latn-RS" dirty="0"/>
              <a:t>aplikativnu obradu slika na osnovu filtera za njihovu obradu</a:t>
            </a:r>
            <a:r>
              <a:rPr lang="sr-Latn-RS" dirty="0" smtClean="0"/>
              <a:t>. Pri čemu su predstavljene tri grupe filtera i to: unarni, binarni i konvolucioni.</a:t>
            </a:r>
          </a:p>
          <a:p>
            <a:r>
              <a:rPr lang="sr-Latn-RS" dirty="0"/>
              <a:t>Drugi deo rada predstavlja implementaciju algoritma i prikaz </a:t>
            </a:r>
            <a:r>
              <a:rPr lang="sr-Latn-RS" dirty="0" smtClean="0"/>
              <a:t>histogram nad učitanom slikom ili u realnom vremenu.</a:t>
            </a:r>
          </a:p>
          <a:p>
            <a:r>
              <a:rPr lang="sr-Latn-RS" dirty="0"/>
              <a:t>Treći deo rada predstavlja analizu performansi svakog od filtera, grafičku statistiku i procenu vremena izvršenja u zavisnosti od parametra potrebnog za izvršenje tog filtera.</a:t>
            </a:r>
            <a:endParaRPr lang="en-US" dirty="0"/>
          </a:p>
        </p:txBody>
      </p:sp>
      <p:sp>
        <p:nvSpPr>
          <p:cNvPr id="9" name="Slide Number Placeholder 8"/>
          <p:cNvSpPr>
            <a:spLocks noGrp="1"/>
          </p:cNvSpPr>
          <p:nvPr>
            <p:ph type="sldNum" sz="quarter" idx="12"/>
          </p:nvPr>
        </p:nvSpPr>
        <p:spPr/>
        <p:txBody>
          <a:bodyPr/>
          <a:lstStyle/>
          <a:p>
            <a:fld id="{4CE482DC-2269-4F26-9D2A-7E44B1A4CD85}" type="slidenum">
              <a:rPr lang="en-US" smtClean="0"/>
              <a:t>2</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66874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Saturation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20</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538930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Saturation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21</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734572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Hue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22</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541839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Hue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23</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749571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Binarni </a:t>
            </a:r>
            <a:r>
              <a:rPr lang="sr-Latn-RS" sz="2400" b="1" dirty="0" smtClean="0"/>
              <a:t>filteri</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11602"/>
          </a:xfrm>
        </p:spPr>
        <p:txBody>
          <a:bodyPr>
            <a:normAutofit fontScale="92500" lnSpcReduction="10000"/>
          </a:bodyPr>
          <a:lstStyle/>
          <a:p>
            <a:r>
              <a:rPr lang="sr-Latn-RS" dirty="0"/>
              <a:t>Binarni filteri ili </a:t>
            </a:r>
            <a:r>
              <a:rPr lang="sr-Latn-RS" dirty="0" smtClean="0"/>
              <a:t> </a:t>
            </a:r>
            <a:r>
              <a:rPr lang="sr-Latn-RS" dirty="0"/>
              <a:t>u procesiranju slika predstavljaju operaciju koja prikazuje kako se dva sloja koji predstavljaju različite slike </a:t>
            </a:r>
            <a:r>
              <a:rPr lang="sr-Latn-RS" dirty="0" smtClean="0"/>
              <a:t>stapaju </a:t>
            </a:r>
            <a:r>
              <a:rPr lang="sr-Latn-RS" dirty="0"/>
              <a:t>u jedan</a:t>
            </a:r>
            <a:r>
              <a:rPr lang="sr-Latn-RS" dirty="0" smtClean="0"/>
              <a:t>.</a:t>
            </a:r>
          </a:p>
          <a:p>
            <a:r>
              <a:rPr lang="sr-Latn-RS" dirty="0"/>
              <a:t>Klasičan </a:t>
            </a:r>
            <a:r>
              <a:rPr lang="sr-Latn-RS" i="1" dirty="0"/>
              <a:t>blend </a:t>
            </a:r>
            <a:r>
              <a:rPr lang="sr-Latn-RS" dirty="0"/>
              <a:t>mod </a:t>
            </a:r>
            <a:r>
              <a:rPr lang="sr-Latn-RS" dirty="0" smtClean="0"/>
              <a:t>predstavlja </a:t>
            </a:r>
            <a:r>
              <a:rPr lang="sr-Latn-RS" dirty="0"/>
              <a:t>varjantu stapanja dve slike kod kojih gornji sloj ima zadatak da prosto prekrije sloj ispod</a:t>
            </a:r>
            <a:r>
              <a:rPr lang="sr-Latn-RS" dirty="0" smtClean="0"/>
              <a:t>.</a:t>
            </a:r>
          </a:p>
          <a:p>
            <a:r>
              <a:rPr lang="sr-Latn-RS" dirty="0"/>
              <a:t>Međutim, </a:t>
            </a:r>
            <a:r>
              <a:rPr lang="sr-Latn-RS" dirty="0" smtClean="0"/>
              <a:t>pošto su pikseli predstavljeni </a:t>
            </a:r>
            <a:r>
              <a:rPr lang="sr-Latn-RS" dirty="0"/>
              <a:t>u </a:t>
            </a:r>
            <a:r>
              <a:rPr lang="sr-Latn-RS" i="1" dirty="0"/>
              <a:t>RGB </a:t>
            </a:r>
            <a:r>
              <a:rPr lang="sr-Latn-RS" dirty="0"/>
              <a:t>i imaju više komponenti nad kojima se može vršiti procesiranje, postoji više binarnih filtera, tj. više </a:t>
            </a:r>
            <a:r>
              <a:rPr lang="sr-Latn-RS" i="1" dirty="0"/>
              <a:t>blend </a:t>
            </a:r>
            <a:r>
              <a:rPr lang="sr-Latn-RS" dirty="0"/>
              <a:t>modova koji predstavljaju na koji način se dve slike mogu stopiti. </a:t>
            </a:r>
            <a:endParaRPr lang="sr-Latn-RS" dirty="0" smtClean="0"/>
          </a:p>
          <a:p>
            <a:r>
              <a:rPr lang="sr-Latn-RS" dirty="0"/>
              <a:t>U narednom </a:t>
            </a:r>
            <a:r>
              <a:rPr lang="sr-Latn-RS" dirty="0" smtClean="0"/>
              <a:t>delu obrađeni su sledeći filteri</a:t>
            </a:r>
          </a:p>
          <a:p>
            <a:pPr lvl="1"/>
            <a:r>
              <a:rPr lang="sr-Latn-RS" dirty="0" smtClean="0"/>
              <a:t>Normal blend filter</a:t>
            </a:r>
          </a:p>
          <a:p>
            <a:pPr lvl="1"/>
            <a:r>
              <a:rPr lang="sr-Latn-RS" dirty="0" smtClean="0"/>
              <a:t>Multiply filter</a:t>
            </a:r>
          </a:p>
          <a:p>
            <a:pPr lvl="1"/>
            <a:r>
              <a:rPr lang="sr-Latn-RS" dirty="0" smtClean="0"/>
              <a:t>Difference filter</a:t>
            </a:r>
          </a:p>
          <a:p>
            <a:pPr lvl="1"/>
            <a:r>
              <a:rPr lang="sr-Latn-RS" dirty="0" smtClean="0"/>
              <a:t>Lighter filter</a:t>
            </a:r>
          </a:p>
          <a:p>
            <a:pPr lvl="1"/>
            <a:r>
              <a:rPr lang="sr-Latn-RS" dirty="0" smtClean="0"/>
              <a:t>Darker filter</a:t>
            </a:r>
            <a:endParaRPr lang="en-US" dirty="0"/>
          </a:p>
          <a:p>
            <a:endParaRPr lang="sr-Latn-RS" dirty="0" smtClean="0"/>
          </a:p>
        </p:txBody>
      </p:sp>
      <p:sp>
        <p:nvSpPr>
          <p:cNvPr id="9" name="Slide Number Placeholder 8"/>
          <p:cNvSpPr>
            <a:spLocks noGrp="1"/>
          </p:cNvSpPr>
          <p:nvPr>
            <p:ph type="sldNum" sz="quarter" idx="12"/>
          </p:nvPr>
        </p:nvSpPr>
        <p:spPr/>
        <p:txBody>
          <a:bodyPr/>
          <a:lstStyle/>
          <a:p>
            <a:fld id="{4CE482DC-2269-4F26-9D2A-7E44B1A4CD85}" type="slidenum">
              <a:rPr lang="en-US" smtClean="0"/>
              <a:t>24</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906936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Normal blend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Normal blend </a:t>
            </a:r>
            <a:r>
              <a:rPr lang="sr-Latn-RS" dirty="0" smtClean="0"/>
              <a:t>je </a:t>
            </a:r>
            <a:r>
              <a:rPr lang="sr-Latn-RS" dirty="0"/>
              <a:t>standardan blend mode, koji ima zadatak da gornjim slojem prekrije donji bez mešanja boja, i to povećavajući </a:t>
            </a:r>
            <a:r>
              <a:rPr lang="sr-Latn-RS" i="1" dirty="0"/>
              <a:t>alpha composition</a:t>
            </a:r>
            <a:r>
              <a:rPr lang="sr-Latn-RS" dirty="0"/>
              <a:t> faktor koji predstavlja stepen transparentnosti gornjeg sloja. </a:t>
            </a:r>
            <a:endParaRPr lang="sr-Latn-RS" dirty="0" smtClean="0"/>
          </a:p>
          <a:p>
            <a:r>
              <a:rPr lang="sr-Latn-RS" dirty="0"/>
              <a:t>Da bi slika mogla da menja svoju transparentnost na osnovu </a:t>
            </a:r>
            <a:r>
              <a:rPr lang="sr-Latn-RS" i="1" dirty="0"/>
              <a:t>alpha </a:t>
            </a:r>
            <a:r>
              <a:rPr lang="sr-Latn-RS" dirty="0"/>
              <a:t>faktora, </a:t>
            </a:r>
            <a:r>
              <a:rPr lang="sr-Latn-RS" i="1" dirty="0"/>
              <a:t>Catmull </a:t>
            </a:r>
            <a:r>
              <a:rPr lang="sr-Latn-RS" dirty="0"/>
              <a:t>i</a:t>
            </a:r>
            <a:r>
              <a:rPr lang="sr-Latn-RS" i="1" dirty="0"/>
              <a:t> Smith</a:t>
            </a:r>
            <a:r>
              <a:rPr lang="sr-Latn-RS" dirty="0"/>
              <a:t> su uveli još jednu komponenta kao deo </a:t>
            </a:r>
            <a:r>
              <a:rPr lang="sr-Latn-RS" i="1" dirty="0"/>
              <a:t>RGB</a:t>
            </a:r>
            <a:r>
              <a:rPr lang="sr-Latn-RS" dirty="0"/>
              <a:t> standarda. Komponenta </a:t>
            </a:r>
            <a:r>
              <a:rPr lang="sr-Latn-RS" i="1" dirty="0"/>
              <a:t>A </a:t>
            </a:r>
            <a:r>
              <a:rPr lang="sr-Latn-RS" dirty="0"/>
              <a:t>tj</a:t>
            </a:r>
            <a:r>
              <a:rPr lang="sr-Latn-RS" i="1" dirty="0"/>
              <a:t> integralna alpha vrednost </a:t>
            </a:r>
            <a:r>
              <a:rPr lang="sr-Latn-RS" dirty="0"/>
              <a:t>predstavlja stepen providnosti </a:t>
            </a:r>
            <a:r>
              <a:rPr lang="sr-Latn-RS" i="1" dirty="0"/>
              <a:t>RGB</a:t>
            </a:r>
            <a:r>
              <a:rPr lang="sr-Latn-RS" dirty="0"/>
              <a:t> za dati piksel, i to u slučaju da je vrednost komponente </a:t>
            </a:r>
            <a:r>
              <a:rPr lang="sr-Latn-RS" i="1" dirty="0"/>
              <a:t>A 0% </a:t>
            </a:r>
            <a:r>
              <a:rPr lang="sr-Latn-RS" dirty="0"/>
              <a:t>piksel je potpuno transparentan, a u slučaju vrednosti </a:t>
            </a:r>
            <a:r>
              <a:rPr lang="sr-Latn-RS" i="1" dirty="0"/>
              <a:t>100% </a:t>
            </a:r>
            <a:r>
              <a:rPr lang="sr-Latn-RS" dirty="0"/>
              <a:t>piksel je neprovidan i jednak je pikselu iz običnog </a:t>
            </a:r>
            <a:r>
              <a:rPr lang="sr-Latn-RS" i="1" dirty="0"/>
              <a:t>RGB </a:t>
            </a:r>
            <a:r>
              <a:rPr lang="sr-Latn-RS" dirty="0"/>
              <a:t>kanala.</a:t>
            </a:r>
            <a:endParaRPr lang="en-US" dirty="0"/>
          </a:p>
          <a:p>
            <a:r>
              <a:rPr lang="sr-Latn-RS" dirty="0"/>
              <a:t>Filter za </a:t>
            </a:r>
            <a:r>
              <a:rPr lang="sr-Latn-RS" i="1" dirty="0"/>
              <a:t>normal blend mode</a:t>
            </a:r>
            <a:r>
              <a:rPr lang="sr-Latn-RS" dirty="0"/>
              <a:t> prihvata dve slike, gornji i donji sloj kao prvi i drugi argument, kao i </a:t>
            </a:r>
            <a:r>
              <a:rPr lang="sr-Latn-RS" i="1" dirty="0"/>
              <a:t>alpha</a:t>
            </a:r>
            <a:r>
              <a:rPr lang="sr-Latn-RS" dirty="0"/>
              <a:t> faktor između 0 i 1 koji predstavlja stepen stapanja slika. </a:t>
            </a:r>
            <a:r>
              <a:rPr lang="sr-Latn-RS" dirty="0" smtClean="0"/>
              <a:t>Prilikom obilaska matrice vrši se paralelno procesiranje obe slike i to </a:t>
            </a:r>
            <a:r>
              <a:rPr lang="sr-Latn-RS" dirty="0"/>
              <a:t>tako što se svaka od komponenti </a:t>
            </a:r>
            <a:r>
              <a:rPr lang="sr-Latn-RS" i="1" dirty="0"/>
              <a:t>RGB</a:t>
            </a:r>
            <a:r>
              <a:rPr lang="sr-Latn-RS" dirty="0"/>
              <a:t> gornje slike množi </a:t>
            </a:r>
            <a:r>
              <a:rPr lang="sr-Latn-RS" i="1" dirty="0"/>
              <a:t>(1-alfa</a:t>
            </a:r>
            <a:r>
              <a:rPr lang="sr-Latn-RS" i="1" dirty="0" smtClean="0"/>
              <a:t>) </a:t>
            </a:r>
            <a:r>
              <a:rPr lang="sr-Latn-RS" dirty="0" smtClean="0"/>
              <a:t>faktorom, i sabira sa vrednošću donje pomnožene sa alfa faktorom.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25</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02800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Normal blend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34320" y="1948874"/>
            <a:ext cx="3096140" cy="178944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035018" y="1948874"/>
            <a:ext cx="3120661" cy="1803618"/>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578409" y="3861329"/>
            <a:ext cx="3096141" cy="1789446"/>
          </a:xfrm>
          <a:prstGeom prst="rect">
            <a:avLst/>
          </a:prstGeom>
        </p:spPr>
      </p:pic>
      <p:sp>
        <p:nvSpPr>
          <p:cNvPr id="8" name="Text Box 83"/>
          <p:cNvSpPr txBox="1"/>
          <p:nvPr/>
        </p:nvSpPr>
        <p:spPr>
          <a:xfrm>
            <a:off x="1699080" y="3752492"/>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prvom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6"/>
          <p:cNvSpPr txBox="1"/>
          <p:nvPr/>
        </p:nvSpPr>
        <p:spPr>
          <a:xfrm>
            <a:off x="8495210" y="3757641"/>
            <a:ext cx="22002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drugom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09"/>
          <p:cNvSpPr txBox="1"/>
          <p:nvPr/>
        </p:nvSpPr>
        <p:spPr>
          <a:xfrm>
            <a:off x="4931091" y="5650775"/>
            <a:ext cx="239077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blenda između slojeva sa faktorom 0.67</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4CE482DC-2269-4F26-9D2A-7E44B1A4CD85}" type="slidenum">
              <a:rPr lang="en-US" smtClean="0"/>
              <a:t>26</a:t>
            </a:fld>
            <a:endParaRPr lang="en-US" dirty="0"/>
          </a:p>
        </p:txBody>
      </p:sp>
      <p:sp>
        <p:nvSpPr>
          <p:cNvPr id="16" name="Footer Placeholder 1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182129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Multiply blend filter</a:t>
            </a:r>
            <a:r>
              <a:rPr lang="en-US" b="1" dirty="0" smtClean="0"/>
              <a:t/>
            </a:r>
            <a:br>
              <a:rPr lang="en-US" b="1" dirty="0" smtClean="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en-US" dirty="0"/>
              <a:t>Multiply blend mode je blend mode </a:t>
            </a:r>
            <a:r>
              <a:rPr lang="en-US" dirty="0" err="1"/>
              <a:t>između</a:t>
            </a:r>
            <a:r>
              <a:rPr lang="en-US" dirty="0"/>
              <a:t> </a:t>
            </a:r>
            <a:r>
              <a:rPr lang="en-US" dirty="0" err="1"/>
              <a:t>dva</a:t>
            </a:r>
            <a:r>
              <a:rPr lang="en-US" dirty="0"/>
              <a:t> </a:t>
            </a:r>
            <a:r>
              <a:rPr lang="en-US" dirty="0" err="1"/>
              <a:t>sloja</a:t>
            </a:r>
            <a:r>
              <a:rPr lang="en-US" dirty="0"/>
              <a:t>, </a:t>
            </a:r>
            <a:r>
              <a:rPr lang="en-US" dirty="0" err="1"/>
              <a:t>tj</a:t>
            </a:r>
            <a:r>
              <a:rPr lang="en-US" dirty="0"/>
              <a:t>. </a:t>
            </a:r>
            <a:r>
              <a:rPr lang="en-US" dirty="0" err="1"/>
              <a:t>dve</a:t>
            </a:r>
            <a:r>
              <a:rPr lang="en-US" dirty="0"/>
              <a:t> </a:t>
            </a:r>
            <a:r>
              <a:rPr lang="en-US" dirty="0" err="1"/>
              <a:t>slike</a:t>
            </a:r>
            <a:r>
              <a:rPr lang="en-US" dirty="0"/>
              <a:t> u </a:t>
            </a:r>
            <a:r>
              <a:rPr lang="en-US" dirty="0" err="1"/>
              <a:t>kome</a:t>
            </a:r>
            <a:r>
              <a:rPr lang="en-US" dirty="0"/>
              <a:t> se </a:t>
            </a:r>
            <a:r>
              <a:rPr lang="en-US" dirty="0" err="1"/>
              <a:t>za</a:t>
            </a:r>
            <a:r>
              <a:rPr lang="en-US" dirty="0"/>
              <a:t> </a:t>
            </a:r>
            <a:r>
              <a:rPr lang="en-US" dirty="0" err="1"/>
              <a:t>svaki</a:t>
            </a:r>
            <a:r>
              <a:rPr lang="en-US" dirty="0"/>
              <a:t> </a:t>
            </a:r>
            <a:r>
              <a:rPr lang="en-US" dirty="0" err="1"/>
              <a:t>piksel</a:t>
            </a:r>
            <a:r>
              <a:rPr lang="en-US" dirty="0"/>
              <a:t> </a:t>
            </a:r>
            <a:r>
              <a:rPr lang="en-US" dirty="0" err="1"/>
              <a:t>sa</a:t>
            </a:r>
            <a:r>
              <a:rPr lang="en-US" dirty="0"/>
              <a:t> </a:t>
            </a:r>
            <a:r>
              <a:rPr lang="en-US" dirty="0" err="1"/>
              <a:t>gornjeg</a:t>
            </a:r>
            <a:r>
              <a:rPr lang="en-US" dirty="0"/>
              <a:t> </a:t>
            </a:r>
            <a:r>
              <a:rPr lang="en-US" dirty="0" err="1"/>
              <a:t>sloja</a:t>
            </a:r>
            <a:r>
              <a:rPr lang="en-US" dirty="0"/>
              <a:t> </a:t>
            </a:r>
            <a:r>
              <a:rPr lang="en-US" dirty="0" err="1"/>
              <a:t>sve</a:t>
            </a:r>
            <a:r>
              <a:rPr lang="en-US" dirty="0"/>
              <a:t> tri </a:t>
            </a:r>
            <a:r>
              <a:rPr lang="en-US" dirty="0" err="1"/>
              <a:t>komponente</a:t>
            </a:r>
            <a:r>
              <a:rPr lang="en-US" dirty="0"/>
              <a:t> </a:t>
            </a:r>
            <a:r>
              <a:rPr lang="en-US" i="1" dirty="0"/>
              <a:t>RGB </a:t>
            </a:r>
            <a:r>
              <a:rPr lang="en-US" dirty="0" err="1"/>
              <a:t>množe</a:t>
            </a:r>
            <a:r>
              <a:rPr lang="en-US" dirty="0"/>
              <a:t> </a:t>
            </a:r>
            <a:r>
              <a:rPr lang="en-US" dirty="0" err="1"/>
              <a:t>sa</a:t>
            </a:r>
            <a:r>
              <a:rPr lang="en-US" dirty="0"/>
              <a:t> </a:t>
            </a:r>
            <a:r>
              <a:rPr lang="en-US" dirty="0" err="1"/>
              <a:t>odgovarajućim</a:t>
            </a:r>
            <a:r>
              <a:rPr lang="en-US" dirty="0"/>
              <a:t> </a:t>
            </a:r>
            <a:r>
              <a:rPr lang="en-US" dirty="0" err="1"/>
              <a:t>pikselom</a:t>
            </a:r>
            <a:r>
              <a:rPr lang="en-US" dirty="0"/>
              <a:t> </a:t>
            </a:r>
            <a:r>
              <a:rPr lang="en-US" dirty="0" err="1"/>
              <a:t>donjeg</a:t>
            </a:r>
            <a:r>
              <a:rPr lang="en-US" dirty="0"/>
              <a:t> </a:t>
            </a:r>
            <a:r>
              <a:rPr lang="en-US" dirty="0" err="1"/>
              <a:t>sloja</a:t>
            </a:r>
            <a:r>
              <a:rPr lang="en-US" dirty="0"/>
              <a:t>. </a:t>
            </a:r>
            <a:r>
              <a:rPr lang="en-US" dirty="0" err="1"/>
              <a:t>Rezultat</a:t>
            </a:r>
            <a:r>
              <a:rPr lang="en-US" dirty="0"/>
              <a:t> je </a:t>
            </a:r>
            <a:r>
              <a:rPr lang="en-US" dirty="0" err="1"/>
              <a:t>tamnija</a:t>
            </a:r>
            <a:r>
              <a:rPr lang="en-US" dirty="0"/>
              <a:t> </a:t>
            </a:r>
            <a:r>
              <a:rPr lang="en-US" dirty="0" err="1"/>
              <a:t>slika</a:t>
            </a:r>
            <a:r>
              <a:rPr lang="en-US" dirty="0"/>
              <a:t>. Formula </a:t>
            </a:r>
            <a:r>
              <a:rPr lang="en-US" dirty="0" err="1"/>
              <a:t>za</a:t>
            </a:r>
            <a:r>
              <a:rPr lang="en-US" dirty="0"/>
              <a:t> multiply blend mode je</a:t>
            </a:r>
            <a:r>
              <a:rPr lang="en-US" dirty="0" smtClean="0"/>
              <a:t>:</a:t>
            </a:r>
            <a:endParaRPr lang="sr-Latn-RS" dirty="0" smtClean="0"/>
          </a:p>
          <a:p>
            <a:pPr algn="ctr"/>
            <a:r>
              <a:rPr lang="sr-Latn-RS" dirty="0"/>
              <a:t> </a:t>
            </a:r>
            <a:r>
              <a:rPr lang="sr-Latn-RS" i="1" dirty="0"/>
              <a:t>f</a:t>
            </a:r>
            <a:r>
              <a:rPr lang="sr-Latn-RS" dirty="0"/>
              <a:t>(</a:t>
            </a:r>
            <a:r>
              <a:rPr lang="sr-Latn-RS" i="1" dirty="0"/>
              <a:t>a</a:t>
            </a:r>
            <a:r>
              <a:rPr lang="sr-Latn-RS" dirty="0"/>
              <a:t>, </a:t>
            </a:r>
            <a:r>
              <a:rPr lang="sr-Latn-RS" i="1" dirty="0"/>
              <a:t>b</a:t>
            </a:r>
            <a:r>
              <a:rPr lang="sr-Latn-RS" dirty="0"/>
              <a:t>) = </a:t>
            </a:r>
            <a:r>
              <a:rPr lang="sr-Latn-RS" i="1" dirty="0"/>
              <a:t>ab </a:t>
            </a:r>
            <a:endParaRPr lang="en-US" dirty="0"/>
          </a:p>
          <a:p>
            <a:r>
              <a:rPr lang="en-US" dirty="0" err="1"/>
              <a:t>Gde</a:t>
            </a:r>
            <a:r>
              <a:rPr lang="en-US" dirty="0"/>
              <a:t> je </a:t>
            </a:r>
            <a:r>
              <a:rPr lang="en-US" i="1" dirty="0"/>
              <a:t>a</a:t>
            </a:r>
            <a:r>
              <a:rPr lang="en-US" dirty="0"/>
              <a:t> </a:t>
            </a:r>
            <a:r>
              <a:rPr lang="en-US" dirty="0" err="1"/>
              <a:t>osnovni</a:t>
            </a:r>
            <a:r>
              <a:rPr lang="en-US" dirty="0"/>
              <a:t> </a:t>
            </a:r>
            <a:r>
              <a:rPr lang="en-US" dirty="0" err="1"/>
              <a:t>tj</a:t>
            </a:r>
            <a:r>
              <a:rPr lang="en-US" dirty="0"/>
              <a:t>. </a:t>
            </a:r>
            <a:r>
              <a:rPr lang="en-US" dirty="0" err="1"/>
              <a:t>gornji</a:t>
            </a:r>
            <a:r>
              <a:rPr lang="en-US" dirty="0"/>
              <a:t> </a:t>
            </a:r>
            <a:r>
              <a:rPr lang="en-US" dirty="0" err="1"/>
              <a:t>sloj</a:t>
            </a:r>
            <a:r>
              <a:rPr lang="en-US" dirty="0"/>
              <a:t>, a </a:t>
            </a:r>
            <a:r>
              <a:rPr lang="en-US" i="1" dirty="0"/>
              <a:t>b</a:t>
            </a:r>
            <a:r>
              <a:rPr lang="en-US" dirty="0"/>
              <a:t> </a:t>
            </a:r>
            <a:r>
              <a:rPr lang="en-US" dirty="0" err="1"/>
              <a:t>predstavlja</a:t>
            </a:r>
            <a:r>
              <a:rPr lang="en-US" dirty="0"/>
              <a:t> </a:t>
            </a:r>
            <a:r>
              <a:rPr lang="en-US" dirty="0" err="1"/>
              <a:t>donji</a:t>
            </a:r>
            <a:r>
              <a:rPr lang="en-US" dirty="0"/>
              <a:t> </a:t>
            </a:r>
            <a:r>
              <a:rPr lang="en-US" dirty="0" err="1"/>
              <a:t>sloj</a:t>
            </a:r>
            <a:r>
              <a:rPr lang="en-US" dirty="0"/>
              <a:t>. Filter je </a:t>
            </a:r>
            <a:r>
              <a:rPr lang="en-US" dirty="0" err="1"/>
              <a:t>simetričan</a:t>
            </a:r>
            <a:r>
              <a:rPr lang="en-US" dirty="0"/>
              <a:t> </a:t>
            </a:r>
            <a:r>
              <a:rPr lang="en-US" dirty="0" err="1"/>
              <a:t>tako</a:t>
            </a:r>
            <a:r>
              <a:rPr lang="en-US" dirty="0"/>
              <a:t> da </a:t>
            </a:r>
            <a:r>
              <a:rPr lang="en-US" dirty="0" err="1"/>
              <a:t>zamenom</a:t>
            </a:r>
            <a:r>
              <a:rPr lang="en-US" dirty="0"/>
              <a:t> </a:t>
            </a:r>
            <a:r>
              <a:rPr lang="en-US" dirty="0" err="1"/>
              <a:t>mesta</a:t>
            </a:r>
            <a:r>
              <a:rPr lang="en-US" dirty="0"/>
              <a:t> </a:t>
            </a:r>
            <a:r>
              <a:rPr lang="en-US" dirty="0" err="1"/>
              <a:t>slojeva</a:t>
            </a:r>
            <a:r>
              <a:rPr lang="en-US" dirty="0"/>
              <a:t> </a:t>
            </a:r>
            <a:r>
              <a:rPr lang="en-US" dirty="0" err="1"/>
              <a:t>rezultat</a:t>
            </a:r>
            <a:r>
              <a:rPr lang="en-US" dirty="0"/>
              <a:t> </a:t>
            </a:r>
            <a:r>
              <a:rPr lang="en-US" dirty="0" err="1"/>
              <a:t>ostaje</a:t>
            </a:r>
            <a:r>
              <a:rPr lang="en-US" dirty="0"/>
              <a:t> </a:t>
            </a:r>
            <a:r>
              <a:rPr lang="en-US" dirty="0" err="1"/>
              <a:t>nepromenjen</a:t>
            </a:r>
            <a:r>
              <a:rPr lang="en-US" dirty="0"/>
              <a:t>. </a:t>
            </a:r>
            <a:endParaRPr lang="sr-Latn-RS" dirty="0" smtClean="0"/>
          </a:p>
          <a:p>
            <a:r>
              <a:rPr lang="en-US" dirty="0" smtClean="0"/>
              <a:t>U </a:t>
            </a:r>
            <a:r>
              <a:rPr lang="en-US" dirty="0" err="1"/>
              <a:t>slučaju</a:t>
            </a:r>
            <a:r>
              <a:rPr lang="en-US" dirty="0"/>
              <a:t> </a:t>
            </a:r>
            <a:r>
              <a:rPr lang="en-US" dirty="0" err="1"/>
              <a:t>iste</a:t>
            </a:r>
            <a:r>
              <a:rPr lang="en-US" dirty="0"/>
              <a:t> </a:t>
            </a:r>
            <a:r>
              <a:rPr lang="en-US" dirty="0" err="1"/>
              <a:t>slike</a:t>
            </a:r>
            <a:r>
              <a:rPr lang="en-US" dirty="0"/>
              <a:t> </a:t>
            </a:r>
            <a:r>
              <a:rPr lang="en-US" dirty="0" err="1"/>
              <a:t>na</a:t>
            </a:r>
            <a:r>
              <a:rPr lang="en-US" dirty="0"/>
              <a:t> </a:t>
            </a:r>
            <a:r>
              <a:rPr lang="en-US" dirty="0" err="1"/>
              <a:t>oba</a:t>
            </a:r>
            <a:r>
              <a:rPr lang="en-US" dirty="0"/>
              <a:t> </a:t>
            </a:r>
            <a:r>
              <a:rPr lang="en-US" dirty="0" err="1"/>
              <a:t>sloja</a:t>
            </a:r>
            <a:r>
              <a:rPr lang="en-US" dirty="0"/>
              <a:t>, </a:t>
            </a:r>
            <a:r>
              <a:rPr lang="en-US" dirty="0" err="1"/>
              <a:t>ovaj</a:t>
            </a:r>
            <a:r>
              <a:rPr lang="en-US" dirty="0"/>
              <a:t> mod je </a:t>
            </a:r>
            <a:r>
              <a:rPr lang="en-US" dirty="0" err="1"/>
              <a:t>ekvivalentan</a:t>
            </a:r>
            <a:r>
              <a:rPr lang="en-US" dirty="0"/>
              <a:t> </a:t>
            </a:r>
            <a:r>
              <a:rPr lang="en-US" dirty="0" err="1"/>
              <a:t>primenom</a:t>
            </a:r>
            <a:r>
              <a:rPr lang="en-US" dirty="0"/>
              <a:t> </a:t>
            </a:r>
            <a:r>
              <a:rPr lang="en-US" dirty="0" err="1"/>
              <a:t>filtera</a:t>
            </a:r>
            <a:r>
              <a:rPr lang="en-US" dirty="0"/>
              <a:t> </a:t>
            </a:r>
            <a:r>
              <a:rPr lang="en-US" dirty="0" err="1"/>
              <a:t>gama</a:t>
            </a:r>
            <a:r>
              <a:rPr lang="en-US" dirty="0"/>
              <a:t> </a:t>
            </a:r>
            <a:r>
              <a:rPr lang="en-US" dirty="0" err="1"/>
              <a:t>korekcije</a:t>
            </a:r>
            <a:r>
              <a:rPr lang="en-US" dirty="0"/>
              <a:t> </a:t>
            </a:r>
            <a:r>
              <a:rPr lang="en-US" dirty="0" err="1"/>
              <a:t>sa</a:t>
            </a:r>
            <a:r>
              <a:rPr lang="en-US" dirty="0"/>
              <a:t> </a:t>
            </a:r>
            <a:r>
              <a:rPr lang="en-US" dirty="0" err="1"/>
              <a:t>faktorom</a:t>
            </a:r>
            <a:r>
              <a:rPr lang="en-US" dirty="0"/>
              <a:t> γ=2. </a:t>
            </a:r>
            <a:endParaRPr lang="sr-Latn-RS" dirty="0" smtClean="0"/>
          </a:p>
          <a:p>
            <a:r>
              <a:rPr lang="en-US" dirty="0" smtClean="0"/>
              <a:t>U </a:t>
            </a:r>
            <a:r>
              <a:rPr lang="en-US" dirty="0" err="1"/>
              <a:t>slučaju</a:t>
            </a:r>
            <a:r>
              <a:rPr lang="en-US" dirty="0"/>
              <a:t> da je </a:t>
            </a:r>
            <a:r>
              <a:rPr lang="en-US" dirty="0" err="1"/>
              <a:t>jedan</a:t>
            </a:r>
            <a:r>
              <a:rPr lang="en-US" dirty="0"/>
              <a:t> od </a:t>
            </a:r>
            <a:r>
              <a:rPr lang="en-US" dirty="0" err="1"/>
              <a:t>slojeva</a:t>
            </a:r>
            <a:r>
              <a:rPr lang="en-US" dirty="0"/>
              <a:t> </a:t>
            </a:r>
            <a:r>
              <a:rPr lang="en-US" dirty="0" err="1"/>
              <a:t>homogena</a:t>
            </a:r>
            <a:r>
              <a:rPr lang="en-US" dirty="0"/>
              <a:t> </a:t>
            </a:r>
            <a:r>
              <a:rPr lang="en-US" dirty="0" err="1"/>
              <a:t>boja</a:t>
            </a:r>
            <a:r>
              <a:rPr lang="en-US" dirty="0"/>
              <a:t> </a:t>
            </a:r>
            <a:r>
              <a:rPr lang="en-US" dirty="0" err="1"/>
              <a:t>npr</a:t>
            </a:r>
            <a:r>
              <a:rPr lang="en-US" dirty="0"/>
              <a:t>. </a:t>
            </a:r>
            <a:r>
              <a:rPr lang="en-US" dirty="0" err="1"/>
              <a:t>siva</a:t>
            </a:r>
            <a:r>
              <a:rPr lang="en-US" dirty="0"/>
              <a:t>, filter je </a:t>
            </a:r>
            <a:r>
              <a:rPr lang="en-US" dirty="0" err="1"/>
              <a:t>ekvivalentan</a:t>
            </a:r>
            <a:r>
              <a:rPr lang="en-US" dirty="0"/>
              <a:t> normal blend </a:t>
            </a:r>
            <a:r>
              <a:rPr lang="en-US" dirty="0" err="1"/>
              <a:t>flteru</a:t>
            </a:r>
            <a:r>
              <a:rPr lang="en-US" dirty="0"/>
              <a:t> </a:t>
            </a:r>
            <a:r>
              <a:rPr lang="en-US" dirty="0" err="1"/>
              <a:t>sa</a:t>
            </a:r>
            <a:r>
              <a:rPr lang="en-US" dirty="0"/>
              <a:t> </a:t>
            </a:r>
            <a:r>
              <a:rPr lang="en-US" dirty="0" err="1"/>
              <a:t>donjim</a:t>
            </a:r>
            <a:r>
              <a:rPr lang="en-US" dirty="0"/>
              <a:t> </a:t>
            </a:r>
            <a:r>
              <a:rPr lang="en-US" dirty="0" err="1"/>
              <a:t>slojem</a:t>
            </a:r>
            <a:r>
              <a:rPr lang="en-US" dirty="0"/>
              <a:t> </a:t>
            </a:r>
            <a:r>
              <a:rPr lang="en-US" dirty="0" err="1"/>
              <a:t>koji</a:t>
            </a:r>
            <a:r>
              <a:rPr lang="en-US" dirty="0"/>
              <a:t> je </a:t>
            </a:r>
            <a:r>
              <a:rPr lang="en-US" dirty="0" err="1"/>
              <a:t>homogeno</a:t>
            </a:r>
            <a:r>
              <a:rPr lang="en-US" dirty="0"/>
              <a:t> </a:t>
            </a:r>
            <a:r>
              <a:rPr lang="en-US" dirty="0" err="1"/>
              <a:t>crne</a:t>
            </a:r>
            <a:r>
              <a:rPr lang="en-US" dirty="0"/>
              <a:t> </a:t>
            </a:r>
            <a:r>
              <a:rPr lang="en-US" dirty="0" err="1"/>
              <a:t>boje</a:t>
            </a:r>
            <a:r>
              <a:rPr lang="en-US" dirty="0"/>
              <a:t>.</a:t>
            </a:r>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27</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424773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4578408" y="3861329"/>
            <a:ext cx="3096141" cy="1789446"/>
          </a:xfrm>
          <a:prstGeom prst="rect">
            <a:avLst/>
          </a:prstGeom>
        </p:spPr>
      </p:pic>
      <p:sp>
        <p:nvSpPr>
          <p:cNvPr id="2" name="Title 1"/>
          <p:cNvSpPr>
            <a:spLocks noGrp="1"/>
          </p:cNvSpPr>
          <p:nvPr>
            <p:ph type="title"/>
          </p:nvPr>
        </p:nvSpPr>
        <p:spPr/>
        <p:txBody>
          <a:bodyPr/>
          <a:lstStyle/>
          <a:p>
            <a:r>
              <a:rPr lang="sr-Latn-RS" sz="2400" b="1" dirty="0"/>
              <a:t>Multiply blend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34320" y="1948874"/>
            <a:ext cx="3096140" cy="178944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035018" y="1948874"/>
            <a:ext cx="3120661" cy="1803618"/>
          </a:xfrm>
          <a:prstGeom prst="rect">
            <a:avLst/>
          </a:prstGeom>
        </p:spPr>
      </p:pic>
      <p:sp>
        <p:nvSpPr>
          <p:cNvPr id="8" name="Text Box 83"/>
          <p:cNvSpPr txBox="1"/>
          <p:nvPr/>
        </p:nvSpPr>
        <p:spPr>
          <a:xfrm>
            <a:off x="1699080" y="3752492"/>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prvom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6"/>
          <p:cNvSpPr txBox="1"/>
          <p:nvPr/>
        </p:nvSpPr>
        <p:spPr>
          <a:xfrm>
            <a:off x="8495210" y="3757641"/>
            <a:ext cx="22002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drugom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09"/>
          <p:cNvSpPr txBox="1"/>
          <p:nvPr/>
        </p:nvSpPr>
        <p:spPr>
          <a:xfrm>
            <a:off x="4931091" y="5650775"/>
            <a:ext cx="23907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multiply blend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4CE482DC-2269-4F26-9D2A-7E44B1A4CD85}" type="slidenum">
              <a:rPr lang="en-US" smtClean="0"/>
              <a:t>28</a:t>
            </a:fld>
            <a:endParaRPr lang="en-US" dirty="0"/>
          </a:p>
        </p:txBody>
      </p:sp>
      <p:sp>
        <p:nvSpPr>
          <p:cNvPr id="17" name="Footer Placeholder 16"/>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043663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Difference blend </a:t>
            </a:r>
            <a:r>
              <a:rPr lang="sr-Latn-RS" sz="2400" b="1" dirty="0" smtClean="0"/>
              <a:t>filter</a:t>
            </a:r>
            <a:r>
              <a:rPr lang="en-US" b="1" dirty="0" smtClean="0"/>
              <a:t/>
            </a:r>
            <a:br>
              <a:rPr lang="en-US" b="1" dirty="0" smtClean="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Difference blend mode je blend mode između dva sloja, tj. dve slike u kome se za svaki piksel sa donjeg sloja sve tri komponente </a:t>
            </a:r>
            <a:r>
              <a:rPr lang="sr-Latn-RS" i="1" dirty="0"/>
              <a:t>RGB </a:t>
            </a:r>
            <a:r>
              <a:rPr lang="sr-Latn-RS" dirty="0"/>
              <a:t>oduzimaju od odgovarajućih komponenti </a:t>
            </a:r>
            <a:r>
              <a:rPr lang="sr-Latn-RS" i="1" dirty="0"/>
              <a:t>RGB</a:t>
            </a:r>
            <a:r>
              <a:rPr lang="sr-Latn-RS" dirty="0"/>
              <a:t> piksela gornjeg sloja.</a:t>
            </a:r>
            <a:r>
              <a:rPr lang="sr-Latn-RS" dirty="0" smtClean="0"/>
              <a:t> </a:t>
            </a:r>
            <a:r>
              <a:rPr lang="en-US" dirty="0" err="1"/>
              <a:t>Prilikom</a:t>
            </a:r>
            <a:r>
              <a:rPr lang="en-US" dirty="0"/>
              <a:t> </a:t>
            </a:r>
            <a:r>
              <a:rPr lang="en-US" dirty="0" err="1"/>
              <a:t>oduzimanja</a:t>
            </a:r>
            <a:r>
              <a:rPr lang="en-US" dirty="0"/>
              <a:t> </a:t>
            </a:r>
            <a:r>
              <a:rPr lang="en-US" dirty="0" err="1"/>
              <a:t>uzima</a:t>
            </a:r>
            <a:r>
              <a:rPr lang="en-US" dirty="0"/>
              <a:t> se </a:t>
            </a:r>
            <a:r>
              <a:rPr lang="en-US" dirty="0" err="1"/>
              <a:t>apsolutna</a:t>
            </a:r>
            <a:r>
              <a:rPr lang="en-US" dirty="0"/>
              <a:t> </a:t>
            </a:r>
            <a:r>
              <a:rPr lang="en-US" dirty="0" err="1"/>
              <a:t>vrednost</a:t>
            </a:r>
            <a:r>
              <a:rPr lang="en-US" dirty="0"/>
              <a:t> </a:t>
            </a:r>
            <a:r>
              <a:rPr lang="en-US" dirty="0" err="1"/>
              <a:t>razlike</a:t>
            </a:r>
            <a:r>
              <a:rPr lang="en-US" dirty="0"/>
              <a:t>. Formula </a:t>
            </a:r>
            <a:r>
              <a:rPr lang="en-US" dirty="0" err="1"/>
              <a:t>za</a:t>
            </a:r>
            <a:r>
              <a:rPr lang="en-US" dirty="0"/>
              <a:t> subtract blend mode je</a:t>
            </a:r>
            <a:r>
              <a:rPr lang="en-US" dirty="0" smtClean="0"/>
              <a:t>:</a:t>
            </a:r>
            <a:endParaRPr lang="sr-Latn-RS" dirty="0" smtClean="0"/>
          </a:p>
          <a:p>
            <a:pPr algn="ctr"/>
            <a:r>
              <a:rPr lang="sr-Latn-RS" i="1" dirty="0"/>
              <a:t>f</a:t>
            </a:r>
            <a:r>
              <a:rPr lang="sr-Latn-RS" dirty="0"/>
              <a:t>(</a:t>
            </a:r>
            <a:r>
              <a:rPr lang="sr-Latn-RS" i="1" dirty="0"/>
              <a:t>a</a:t>
            </a:r>
            <a:r>
              <a:rPr lang="sr-Latn-RS" dirty="0"/>
              <a:t>, </a:t>
            </a:r>
            <a:r>
              <a:rPr lang="sr-Latn-RS" i="1" dirty="0"/>
              <a:t>b</a:t>
            </a:r>
            <a:r>
              <a:rPr lang="sr-Latn-RS" dirty="0"/>
              <a:t>) = |</a:t>
            </a:r>
            <a:r>
              <a:rPr lang="sr-Latn-RS" i="1" dirty="0"/>
              <a:t>a</a:t>
            </a:r>
            <a:r>
              <a:rPr lang="sr-Latn-RS" dirty="0"/>
              <a:t> – </a:t>
            </a:r>
            <a:r>
              <a:rPr lang="sr-Latn-RS" i="1" dirty="0"/>
              <a:t>b</a:t>
            </a:r>
            <a:r>
              <a:rPr lang="sr-Latn-RS" dirty="0"/>
              <a:t>|</a:t>
            </a:r>
            <a:endParaRPr lang="en-US" dirty="0"/>
          </a:p>
          <a:p>
            <a:r>
              <a:rPr lang="en-US" dirty="0" err="1"/>
              <a:t>gde</a:t>
            </a:r>
            <a:r>
              <a:rPr lang="en-US" dirty="0"/>
              <a:t> je </a:t>
            </a:r>
            <a:r>
              <a:rPr lang="en-US" i="1" dirty="0"/>
              <a:t>a</a:t>
            </a:r>
            <a:r>
              <a:rPr lang="en-US" dirty="0"/>
              <a:t> </a:t>
            </a:r>
            <a:r>
              <a:rPr lang="en-US" dirty="0" err="1"/>
              <a:t>osnovni</a:t>
            </a:r>
            <a:r>
              <a:rPr lang="en-US" dirty="0"/>
              <a:t> </a:t>
            </a:r>
            <a:r>
              <a:rPr lang="en-US" dirty="0" err="1"/>
              <a:t>tj</a:t>
            </a:r>
            <a:r>
              <a:rPr lang="en-US" dirty="0"/>
              <a:t>. </a:t>
            </a:r>
            <a:r>
              <a:rPr lang="en-US" dirty="0" err="1"/>
              <a:t>gornji</a:t>
            </a:r>
            <a:r>
              <a:rPr lang="en-US" dirty="0"/>
              <a:t> </a:t>
            </a:r>
            <a:r>
              <a:rPr lang="en-US" dirty="0" err="1"/>
              <a:t>sloj</a:t>
            </a:r>
            <a:r>
              <a:rPr lang="en-US" dirty="0"/>
              <a:t>, a </a:t>
            </a:r>
            <a:r>
              <a:rPr lang="en-US" i="1" dirty="0"/>
              <a:t>b</a:t>
            </a:r>
            <a:r>
              <a:rPr lang="en-US" dirty="0"/>
              <a:t> </a:t>
            </a:r>
            <a:r>
              <a:rPr lang="en-US" dirty="0" err="1"/>
              <a:t>predstavlja</a:t>
            </a:r>
            <a:r>
              <a:rPr lang="en-US" dirty="0"/>
              <a:t> </a:t>
            </a:r>
            <a:r>
              <a:rPr lang="en-US" dirty="0" err="1"/>
              <a:t>donji</a:t>
            </a:r>
            <a:r>
              <a:rPr lang="en-US" dirty="0"/>
              <a:t> </a:t>
            </a:r>
            <a:r>
              <a:rPr lang="en-US" dirty="0" err="1"/>
              <a:t>sloj</a:t>
            </a:r>
            <a:r>
              <a:rPr lang="en-US" dirty="0"/>
              <a:t>. </a:t>
            </a:r>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29</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350003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err="1"/>
              <a:t>Postavka</a:t>
            </a:r>
            <a:r>
              <a:rPr lang="en-US" sz="2400" b="1" dirty="0"/>
              <a:t> </a:t>
            </a:r>
            <a:r>
              <a:rPr lang="en-US" sz="2400" b="1" dirty="0" err="1"/>
              <a:t>problema</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err="1"/>
              <a:t>Potrebno</a:t>
            </a:r>
            <a:r>
              <a:rPr lang="en-US" dirty="0"/>
              <a:t> je </a:t>
            </a:r>
            <a:r>
              <a:rPr lang="en-US" dirty="0" err="1"/>
              <a:t>implementirati</a:t>
            </a:r>
            <a:r>
              <a:rPr lang="en-US" dirty="0"/>
              <a:t> </a:t>
            </a:r>
            <a:r>
              <a:rPr lang="en-US" dirty="0" err="1"/>
              <a:t>algoritme</a:t>
            </a:r>
            <a:r>
              <a:rPr lang="en-US" dirty="0"/>
              <a:t> </a:t>
            </a:r>
            <a:r>
              <a:rPr lang="en-US" dirty="0" err="1"/>
              <a:t>za</a:t>
            </a:r>
            <a:r>
              <a:rPr lang="en-US" dirty="0"/>
              <a:t> </a:t>
            </a:r>
            <a:r>
              <a:rPr lang="en-US" dirty="0" err="1"/>
              <a:t>obradu</a:t>
            </a:r>
            <a:r>
              <a:rPr lang="en-US" dirty="0"/>
              <a:t> </a:t>
            </a:r>
            <a:r>
              <a:rPr lang="en-US" dirty="0" err="1"/>
              <a:t>slike</a:t>
            </a:r>
            <a:r>
              <a:rPr lang="en-US" dirty="0"/>
              <a:t> </a:t>
            </a:r>
            <a:r>
              <a:rPr lang="en-US" dirty="0" err="1"/>
              <a:t>nad</a:t>
            </a:r>
            <a:r>
              <a:rPr lang="en-US" dirty="0"/>
              <a:t> Android </a:t>
            </a:r>
            <a:r>
              <a:rPr lang="en-US" dirty="0" err="1"/>
              <a:t>operativnim</a:t>
            </a:r>
            <a:r>
              <a:rPr lang="en-US" dirty="0"/>
              <a:t> </a:t>
            </a:r>
            <a:r>
              <a:rPr lang="en-US" dirty="0" err="1"/>
              <a:t>sistemom</a:t>
            </a:r>
            <a:r>
              <a:rPr lang="en-US" dirty="0"/>
              <a:t>, </a:t>
            </a:r>
            <a:r>
              <a:rPr lang="en-US" dirty="0" err="1"/>
              <a:t>što</a:t>
            </a:r>
            <a:r>
              <a:rPr lang="en-US" dirty="0"/>
              <a:t> </a:t>
            </a:r>
            <a:r>
              <a:rPr lang="en-US" dirty="0" err="1"/>
              <a:t>podrazumeva</a:t>
            </a:r>
            <a:r>
              <a:rPr lang="en-US" dirty="0"/>
              <a:t> </a:t>
            </a:r>
            <a:r>
              <a:rPr lang="sr-Latn-RS" dirty="0" smtClean="0"/>
              <a:t>izuzetnu vremensku složenost koja se kreće</a:t>
            </a:r>
            <a:r>
              <a:rPr lang="en-US" dirty="0" smtClean="0"/>
              <a:t> </a:t>
            </a:r>
            <a:r>
              <a:rPr lang="en-US" dirty="0"/>
              <a:t>od </a:t>
            </a:r>
            <a:r>
              <a:rPr lang="en-US" i="1" dirty="0"/>
              <a:t>O(n</a:t>
            </a:r>
            <a:r>
              <a:rPr lang="en-US" i="1" baseline="30000" dirty="0"/>
              <a:t>2</a:t>
            </a:r>
            <a:r>
              <a:rPr lang="en-US" i="1" dirty="0"/>
              <a:t>) </a:t>
            </a:r>
            <a:r>
              <a:rPr lang="en-US" dirty="0"/>
              <a:t>do </a:t>
            </a:r>
            <a:r>
              <a:rPr lang="en-US" i="1" dirty="0"/>
              <a:t>O(n</a:t>
            </a:r>
            <a:r>
              <a:rPr lang="en-US" i="1" baseline="30000" dirty="0"/>
              <a:t>4</a:t>
            </a:r>
            <a:r>
              <a:rPr lang="en-US" i="1" dirty="0" smtClean="0"/>
              <a:t>)</a:t>
            </a:r>
            <a:r>
              <a:rPr lang="sr-Latn-RS" i="1" dirty="0" smtClean="0"/>
              <a:t> </a:t>
            </a:r>
            <a:r>
              <a:rPr lang="sr-Latn-RS" dirty="0" smtClean="0"/>
              <a:t>u zavisnosti od algoritma.</a:t>
            </a:r>
          </a:p>
          <a:p>
            <a:r>
              <a:rPr lang="sr-Latn-RS" dirty="0" smtClean="0"/>
              <a:t>S obzitom na veličinu i rezoluciju slika možda je potrebno izvršiti operacije skaliranja kako bi se izbeglo prekoračenje memorije – Memory overflow</a:t>
            </a:r>
          </a:p>
          <a:p>
            <a:r>
              <a:rPr lang="sr-Latn-RS" dirty="0" smtClean="0"/>
              <a:t>Izbor tehnike implementacione tehnologije: Java vs native C/C++</a:t>
            </a:r>
          </a:p>
          <a:p>
            <a:r>
              <a:rPr lang="sr-Latn-RS" dirty="0" smtClean="0"/>
              <a:t>Implementacija filtera sa velikom složenošću tipično </a:t>
            </a:r>
            <a:r>
              <a:rPr lang="en-US" i="1" dirty="0"/>
              <a:t>O(n</a:t>
            </a:r>
            <a:r>
              <a:rPr lang="en-US" i="1" baseline="30000" dirty="0"/>
              <a:t>4</a:t>
            </a:r>
            <a:r>
              <a:rPr lang="en-US" i="1" dirty="0"/>
              <a:t>)</a:t>
            </a:r>
            <a:r>
              <a:rPr lang="sr-Latn-RS" i="1" dirty="0"/>
              <a:t> </a:t>
            </a:r>
            <a:r>
              <a:rPr lang="sr-Latn-RS" dirty="0" smtClean="0"/>
              <a:t>i </a:t>
            </a:r>
            <a:r>
              <a:rPr lang="sr-Latn-RS" i="1" dirty="0" smtClean="0"/>
              <a:t>scale</a:t>
            </a:r>
            <a:r>
              <a:rPr lang="sr-Latn-RS" dirty="0" smtClean="0"/>
              <a:t> parametar kod konvolucionih filtera, sa detaljnom analizom performanse </a:t>
            </a:r>
            <a:r>
              <a:rPr lang="sr-Latn-RS" i="1" dirty="0" smtClean="0"/>
              <a:t>Gaussian blura</a:t>
            </a:r>
            <a:r>
              <a:rPr lang="sr-Latn-RS" dirty="0" smtClean="0"/>
              <a:t> (Gausovog blura).</a:t>
            </a:r>
          </a:p>
        </p:txBody>
      </p:sp>
      <p:sp>
        <p:nvSpPr>
          <p:cNvPr id="8" name="Slide Number Placeholder 7"/>
          <p:cNvSpPr>
            <a:spLocks noGrp="1"/>
          </p:cNvSpPr>
          <p:nvPr>
            <p:ph type="sldNum" sz="quarter" idx="12"/>
          </p:nvPr>
        </p:nvSpPr>
        <p:spPr/>
        <p:txBody>
          <a:bodyPr/>
          <a:lstStyle/>
          <a:p>
            <a:fld id="{4CE482DC-2269-4F26-9D2A-7E44B1A4CD85}" type="slidenum">
              <a:rPr lang="en-US" smtClean="0"/>
              <a:t>3</a:t>
            </a:fld>
            <a:endParaRPr lang="en-US" dirty="0"/>
          </a:p>
        </p:txBody>
      </p:sp>
      <p:sp>
        <p:nvSpPr>
          <p:cNvPr id="9" name="Footer Placeholder 8"/>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019502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4578407" y="3861329"/>
            <a:ext cx="3096141" cy="1789446"/>
          </a:xfrm>
          <a:prstGeom prst="rect">
            <a:avLst/>
          </a:prstGeom>
        </p:spPr>
      </p:pic>
      <p:sp>
        <p:nvSpPr>
          <p:cNvPr id="2" name="Title 1"/>
          <p:cNvSpPr>
            <a:spLocks noGrp="1"/>
          </p:cNvSpPr>
          <p:nvPr>
            <p:ph type="title"/>
          </p:nvPr>
        </p:nvSpPr>
        <p:spPr/>
        <p:txBody>
          <a:bodyPr/>
          <a:lstStyle/>
          <a:p>
            <a:r>
              <a:rPr lang="sr-Latn-RS" sz="2400" b="1" dirty="0"/>
              <a:t>Difference blend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34320" y="1948874"/>
            <a:ext cx="3096140" cy="178944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035018" y="1948874"/>
            <a:ext cx="3120661" cy="1803618"/>
          </a:xfrm>
          <a:prstGeom prst="rect">
            <a:avLst/>
          </a:prstGeom>
        </p:spPr>
      </p:pic>
      <p:sp>
        <p:nvSpPr>
          <p:cNvPr id="8" name="Text Box 83"/>
          <p:cNvSpPr txBox="1"/>
          <p:nvPr/>
        </p:nvSpPr>
        <p:spPr>
          <a:xfrm>
            <a:off x="1699080" y="3752492"/>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prvom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6"/>
          <p:cNvSpPr txBox="1"/>
          <p:nvPr/>
        </p:nvSpPr>
        <p:spPr>
          <a:xfrm>
            <a:off x="8495210" y="3757641"/>
            <a:ext cx="22002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drugom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09"/>
          <p:cNvSpPr txBox="1"/>
          <p:nvPr/>
        </p:nvSpPr>
        <p:spPr>
          <a:xfrm>
            <a:off x="4931091" y="5650775"/>
            <a:ext cx="23907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difference blend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4CE482DC-2269-4F26-9D2A-7E44B1A4CD85}" type="slidenum">
              <a:rPr lang="en-US" smtClean="0"/>
              <a:t>30</a:t>
            </a:fld>
            <a:endParaRPr lang="en-US" dirty="0"/>
          </a:p>
        </p:txBody>
      </p:sp>
      <p:sp>
        <p:nvSpPr>
          <p:cNvPr id="17" name="Footer Placeholder 16"/>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58861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Lighter blend </a:t>
            </a:r>
            <a:r>
              <a:rPr lang="sr-Latn-RS" sz="2400" b="1" dirty="0" smtClean="0"/>
              <a:t>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en-US" dirty="0"/>
                  <a:t>Lighter blend </a:t>
                </a:r>
                <a:r>
                  <a:rPr lang="sr-Latn-RS" dirty="0" smtClean="0"/>
                  <a:t>filter </a:t>
                </a:r>
                <a:r>
                  <a:rPr lang="en-US" dirty="0" smtClean="0"/>
                  <a:t>je </a:t>
                </a:r>
                <a:r>
                  <a:rPr lang="en-US" dirty="0"/>
                  <a:t>blend mode </a:t>
                </a:r>
                <a:r>
                  <a:rPr lang="en-US" dirty="0" err="1"/>
                  <a:t>između</a:t>
                </a:r>
                <a:r>
                  <a:rPr lang="en-US" dirty="0"/>
                  <a:t> </a:t>
                </a:r>
                <a:r>
                  <a:rPr lang="en-US" dirty="0" err="1"/>
                  <a:t>dva</a:t>
                </a:r>
                <a:r>
                  <a:rPr lang="en-US" dirty="0"/>
                  <a:t> </a:t>
                </a:r>
                <a:r>
                  <a:rPr lang="en-US" dirty="0" err="1"/>
                  <a:t>sloja</a:t>
                </a:r>
                <a:r>
                  <a:rPr lang="en-US" dirty="0"/>
                  <a:t>, </a:t>
                </a:r>
                <a:r>
                  <a:rPr lang="en-US" dirty="0" err="1"/>
                  <a:t>tj</a:t>
                </a:r>
                <a:r>
                  <a:rPr lang="en-US" dirty="0"/>
                  <a:t>. </a:t>
                </a:r>
                <a:r>
                  <a:rPr lang="en-US" dirty="0" err="1"/>
                  <a:t>dve</a:t>
                </a:r>
                <a:r>
                  <a:rPr lang="en-US" dirty="0"/>
                  <a:t> </a:t>
                </a:r>
                <a:r>
                  <a:rPr lang="en-US" dirty="0" err="1"/>
                  <a:t>slike</a:t>
                </a:r>
                <a:r>
                  <a:rPr lang="en-US" dirty="0"/>
                  <a:t> u </a:t>
                </a:r>
                <a:r>
                  <a:rPr lang="en-US" dirty="0" err="1"/>
                  <a:t>kome</a:t>
                </a:r>
                <a:r>
                  <a:rPr lang="en-US" dirty="0"/>
                  <a:t> se </a:t>
                </a:r>
                <a:r>
                  <a:rPr lang="en-US" dirty="0" err="1"/>
                  <a:t>za</a:t>
                </a:r>
                <a:r>
                  <a:rPr lang="en-US" dirty="0"/>
                  <a:t> </a:t>
                </a:r>
                <a:r>
                  <a:rPr lang="en-US" dirty="0" err="1"/>
                  <a:t>svaki</a:t>
                </a:r>
                <a:r>
                  <a:rPr lang="en-US" dirty="0"/>
                  <a:t> </a:t>
                </a:r>
                <a:r>
                  <a:rPr lang="en-US" dirty="0" err="1"/>
                  <a:t>piksel</a:t>
                </a:r>
                <a:r>
                  <a:rPr lang="en-US" dirty="0"/>
                  <a:t> </a:t>
                </a:r>
                <a:r>
                  <a:rPr lang="en-US" dirty="0" err="1"/>
                  <a:t>sa</a:t>
                </a:r>
                <a:r>
                  <a:rPr lang="en-US" dirty="0"/>
                  <a:t> </a:t>
                </a:r>
                <a:r>
                  <a:rPr lang="en-US" dirty="0" err="1"/>
                  <a:t>gornjeg</a:t>
                </a:r>
                <a:r>
                  <a:rPr lang="en-US" dirty="0"/>
                  <a:t> </a:t>
                </a:r>
                <a:r>
                  <a:rPr lang="en-US" dirty="0" err="1"/>
                  <a:t>sloja</a:t>
                </a:r>
                <a:r>
                  <a:rPr lang="en-US" dirty="0"/>
                  <a:t> </a:t>
                </a:r>
                <a:r>
                  <a:rPr lang="en-US" i="1" dirty="0" smtClean="0"/>
                  <a:t>luminance</a:t>
                </a:r>
                <a:r>
                  <a:rPr lang="sr-Latn-RS" i="1" dirty="0" smtClean="0"/>
                  <a:t>(osvetljenost)</a:t>
                </a:r>
                <a:r>
                  <a:rPr lang="en-US" dirty="0" smtClean="0"/>
                  <a:t> </a:t>
                </a:r>
                <a:r>
                  <a:rPr lang="en-US" dirty="0" err="1"/>
                  <a:t>vrednost</a:t>
                </a:r>
                <a:r>
                  <a:rPr lang="en-US" dirty="0"/>
                  <a:t> </a:t>
                </a:r>
                <a:r>
                  <a:rPr lang="en-US" dirty="0" err="1"/>
                  <a:t>istog</a:t>
                </a:r>
                <a:r>
                  <a:rPr lang="en-US" dirty="0"/>
                  <a:t> </a:t>
                </a:r>
                <a:r>
                  <a:rPr lang="en-US" dirty="0" err="1"/>
                  <a:t>poredi</a:t>
                </a:r>
                <a:r>
                  <a:rPr lang="en-US" dirty="0"/>
                  <a:t> </a:t>
                </a:r>
                <a:r>
                  <a:rPr lang="en-US" dirty="0" err="1"/>
                  <a:t>sa</a:t>
                </a:r>
                <a:r>
                  <a:rPr lang="en-US" dirty="0"/>
                  <a:t> </a:t>
                </a:r>
                <a:r>
                  <a:rPr lang="en-US" dirty="0" err="1"/>
                  <a:t>odgovarajućom</a:t>
                </a:r>
                <a:r>
                  <a:rPr lang="en-US" dirty="0"/>
                  <a:t> </a:t>
                </a:r>
                <a:r>
                  <a:rPr lang="en-US" dirty="0" err="1"/>
                  <a:t>vrednošću</a:t>
                </a:r>
                <a:r>
                  <a:rPr lang="en-US" dirty="0"/>
                  <a:t> </a:t>
                </a:r>
                <a:r>
                  <a:rPr lang="en-US" i="1" dirty="0"/>
                  <a:t>luminance</a:t>
                </a:r>
                <a:r>
                  <a:rPr lang="en-US" dirty="0"/>
                  <a:t> </a:t>
                </a:r>
                <a:r>
                  <a:rPr lang="en-US" dirty="0" err="1"/>
                  <a:t>vrednosti</a:t>
                </a:r>
                <a:r>
                  <a:rPr lang="en-US" dirty="0"/>
                  <a:t> </a:t>
                </a:r>
                <a:r>
                  <a:rPr lang="en-US" dirty="0" err="1"/>
                  <a:t>piksela</a:t>
                </a:r>
                <a:r>
                  <a:rPr lang="en-US" dirty="0"/>
                  <a:t> </a:t>
                </a:r>
                <a:r>
                  <a:rPr lang="en-US" dirty="0" err="1"/>
                  <a:t>donjeg</a:t>
                </a:r>
                <a:r>
                  <a:rPr lang="en-US" dirty="0"/>
                  <a:t> </a:t>
                </a:r>
                <a:r>
                  <a:rPr lang="en-US" dirty="0" err="1"/>
                  <a:t>sloja</a:t>
                </a:r>
                <a:r>
                  <a:rPr lang="en-US" dirty="0"/>
                  <a:t>. </a:t>
                </a:r>
                <a:endParaRPr lang="sr-Latn-RS" dirty="0" smtClean="0"/>
              </a:p>
              <a:p>
                <a:r>
                  <a:rPr lang="en-US" dirty="0" err="1" smtClean="0"/>
                  <a:t>Uzima</a:t>
                </a:r>
                <a:r>
                  <a:rPr lang="en-US" dirty="0" smtClean="0"/>
                  <a:t> </a:t>
                </a:r>
                <a:r>
                  <a:rPr lang="en-US" dirty="0"/>
                  <a:t>se </a:t>
                </a:r>
                <a:r>
                  <a:rPr lang="en-US" dirty="0" err="1"/>
                  <a:t>uvek</a:t>
                </a:r>
                <a:r>
                  <a:rPr lang="en-US" dirty="0"/>
                  <a:t> </a:t>
                </a:r>
                <a:r>
                  <a:rPr lang="en-US" dirty="0" err="1"/>
                  <a:t>onaj</a:t>
                </a:r>
                <a:r>
                  <a:rPr lang="en-US" dirty="0"/>
                  <a:t> </a:t>
                </a:r>
                <a:r>
                  <a:rPr lang="en-US" dirty="0" err="1"/>
                  <a:t>piksel</a:t>
                </a:r>
                <a:r>
                  <a:rPr lang="en-US" dirty="0"/>
                  <a:t> </a:t>
                </a:r>
                <a:r>
                  <a:rPr lang="en-US" dirty="0" err="1"/>
                  <a:t>kod</a:t>
                </a:r>
                <a:r>
                  <a:rPr lang="en-US" dirty="0"/>
                  <a:t> </a:t>
                </a:r>
                <a:r>
                  <a:rPr lang="en-US" dirty="0" err="1"/>
                  <a:t>kojeg</a:t>
                </a:r>
                <a:r>
                  <a:rPr lang="en-US" dirty="0"/>
                  <a:t> je </a:t>
                </a:r>
                <a:r>
                  <a:rPr lang="en-US" i="1" dirty="0"/>
                  <a:t>luminance </a:t>
                </a:r>
                <a:r>
                  <a:rPr lang="en-US" dirty="0" err="1"/>
                  <a:t>vrednost</a:t>
                </a:r>
                <a:r>
                  <a:rPr lang="en-US" dirty="0"/>
                  <a:t> </a:t>
                </a:r>
                <a:r>
                  <a:rPr lang="en-US" dirty="0" err="1"/>
                  <a:t>veća</a:t>
                </a:r>
                <a:r>
                  <a:rPr lang="en-US" dirty="0"/>
                  <a:t>. </a:t>
                </a:r>
                <a:endParaRPr lang="sr-Latn-RS" dirty="0" smtClean="0"/>
              </a:p>
              <a:p>
                <a:r>
                  <a:rPr lang="en-US" dirty="0" smtClean="0"/>
                  <a:t>Formula </a:t>
                </a:r>
                <a:r>
                  <a:rPr lang="en-US" dirty="0" err="1"/>
                  <a:t>za</a:t>
                </a:r>
                <a:r>
                  <a:rPr lang="en-US" dirty="0"/>
                  <a:t> </a:t>
                </a:r>
                <a:r>
                  <a:rPr lang="en-US" i="1" dirty="0" err="1"/>
                  <a:t>luminence</a:t>
                </a:r>
                <a:r>
                  <a:rPr lang="en-US" i="1" dirty="0"/>
                  <a:t> </a:t>
                </a:r>
                <a:r>
                  <a:rPr lang="en-US" dirty="0" err="1"/>
                  <a:t>vrednost</a:t>
                </a:r>
                <a:r>
                  <a:rPr lang="en-US" dirty="0"/>
                  <a:t> je:</a:t>
                </a:r>
              </a:p>
              <a:p>
                <a:pPr algn="ctr"/>
                <a14:m>
                  <m:oMath xmlns:m="http://schemas.openxmlformats.org/officeDocument/2006/math">
                    <m:r>
                      <a:rPr lang="sr-Latn-RS" i="1"/>
                      <m:t>(0.2126∗</m:t>
                    </m:r>
                    <m:r>
                      <a:rPr lang="sr-Latn-RS" i="1"/>
                      <m:t>𝐶𝑜𝑙𝑜𝑟</m:t>
                    </m:r>
                    <m:r>
                      <a:rPr lang="sr-Latn-RS" i="1"/>
                      <m:t>.</m:t>
                    </m:r>
                    <m:r>
                      <a:rPr lang="sr-Latn-RS" i="1"/>
                      <m:t>𝑟𝑒𝑑</m:t>
                    </m:r>
                    <m:r>
                      <a:rPr lang="sr-Latn-RS" i="1"/>
                      <m:t>(</m:t>
                    </m:r>
                    <m:r>
                      <a:rPr lang="sr-Latn-RS" i="1"/>
                      <m:t>𝑝</m:t>
                    </m:r>
                    <m:r>
                      <a:rPr lang="sr-Latn-RS" i="1"/>
                      <m:t>))+(0.7152∗</m:t>
                    </m:r>
                    <m:r>
                      <a:rPr lang="sr-Latn-RS" i="1"/>
                      <m:t>𝐶𝑜𝑙𝑜𝑟</m:t>
                    </m:r>
                    <m:r>
                      <a:rPr lang="sr-Latn-RS" i="1"/>
                      <m:t>.</m:t>
                    </m:r>
                    <m:r>
                      <a:rPr lang="sr-Latn-RS" i="1"/>
                      <m:t>𝑔𝑟𝑒𝑒𝑛</m:t>
                    </m:r>
                    <m:r>
                      <a:rPr lang="sr-Latn-RS" i="1"/>
                      <m:t>(</m:t>
                    </m:r>
                    <m:r>
                      <a:rPr lang="sr-Latn-RS" i="1"/>
                      <m:t>𝑝</m:t>
                    </m:r>
                    <m:r>
                      <a:rPr lang="sr-Latn-RS" i="1"/>
                      <m:t>))+(0.0722∗</m:t>
                    </m:r>
                    <m:r>
                      <a:rPr lang="sr-Latn-RS" i="1"/>
                      <m:t>𝐶𝑜𝑙𝑜𝑟</m:t>
                    </m:r>
                    <m:r>
                      <a:rPr lang="sr-Latn-RS" i="1"/>
                      <m:t>.</m:t>
                    </m:r>
                    <m:r>
                      <a:rPr lang="sr-Latn-RS" i="1"/>
                      <m:t>𝑏𝑙𝑢𝑒</m:t>
                    </m:r>
                    <m:r>
                      <a:rPr lang="sr-Latn-RS" i="1"/>
                      <m:t>(</m:t>
                    </m:r>
                    <m:r>
                      <a:rPr lang="sr-Latn-RS" i="1"/>
                      <m:t>𝑝</m:t>
                    </m:r>
                    <m:r>
                      <a:rPr lang="sr-Latn-RS" i="1"/>
                      <m:t>))</m:t>
                    </m:r>
                  </m:oMath>
                </a14:m>
                <a:r>
                  <a:rPr lang="sr-Latn-RS" dirty="0"/>
                  <a:t> </a:t>
                </a:r>
                <a:endParaRPr lang="sr-Latn-RS" dirty="0" smtClean="0"/>
              </a:p>
              <a:p>
                <a:r>
                  <a:rPr lang="en-US" dirty="0" err="1"/>
                  <a:t>gde</a:t>
                </a:r>
                <a:r>
                  <a:rPr lang="en-US" dirty="0"/>
                  <a:t> je </a:t>
                </a:r>
                <a:r>
                  <a:rPr lang="en-US" i="1" dirty="0"/>
                  <a:t>p </a:t>
                </a:r>
                <a:r>
                  <a:rPr lang="en-US" dirty="0" err="1"/>
                  <a:t>piksel</a:t>
                </a:r>
                <a:r>
                  <a:rPr lang="en-US" dirty="0"/>
                  <a:t> </a:t>
                </a:r>
                <a:r>
                  <a:rPr lang="en-US" dirty="0" err="1"/>
                  <a:t>na</a:t>
                </a:r>
                <a:r>
                  <a:rPr lang="en-US" dirty="0"/>
                  <a:t> </a:t>
                </a:r>
                <a:r>
                  <a:rPr lang="en-US" dirty="0" err="1"/>
                  <a:t>nekoj</a:t>
                </a:r>
                <a:r>
                  <a:rPr lang="en-US" dirty="0"/>
                  <a:t> </a:t>
                </a:r>
                <a:r>
                  <a:rPr lang="en-US" dirty="0" err="1"/>
                  <a:t>poziciji</a:t>
                </a:r>
                <a:r>
                  <a:rPr lang="en-US" dirty="0"/>
                  <a:t> </a:t>
                </a:r>
                <a:r>
                  <a:rPr lang="en-US" i="1" dirty="0"/>
                  <a:t>(</a:t>
                </a:r>
                <a:r>
                  <a:rPr lang="en-US" i="1" dirty="0" err="1"/>
                  <a:t>x,y</a:t>
                </a:r>
                <a:r>
                  <a:rPr lang="en-US" i="1" dirty="0"/>
                  <a:t>)</a:t>
                </a:r>
                <a:r>
                  <a:rPr lang="en-US" dirty="0"/>
                  <a:t>. </a:t>
                </a:r>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31</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417527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4578406" y="3861329"/>
            <a:ext cx="3096141" cy="1789446"/>
          </a:xfrm>
          <a:prstGeom prst="rect">
            <a:avLst/>
          </a:prstGeom>
        </p:spPr>
      </p:pic>
      <p:sp>
        <p:nvSpPr>
          <p:cNvPr id="2" name="Title 1"/>
          <p:cNvSpPr>
            <a:spLocks noGrp="1"/>
          </p:cNvSpPr>
          <p:nvPr>
            <p:ph type="title"/>
          </p:nvPr>
        </p:nvSpPr>
        <p:spPr/>
        <p:txBody>
          <a:bodyPr/>
          <a:lstStyle/>
          <a:p>
            <a:r>
              <a:rPr lang="sr-Latn-RS" sz="2400" b="1" dirty="0"/>
              <a:t>Lighter blend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34320" y="1948874"/>
            <a:ext cx="3096140" cy="178944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035018" y="1948874"/>
            <a:ext cx="3120661" cy="1803618"/>
          </a:xfrm>
          <a:prstGeom prst="rect">
            <a:avLst/>
          </a:prstGeom>
        </p:spPr>
      </p:pic>
      <p:sp>
        <p:nvSpPr>
          <p:cNvPr id="8" name="Text Box 83"/>
          <p:cNvSpPr txBox="1"/>
          <p:nvPr/>
        </p:nvSpPr>
        <p:spPr>
          <a:xfrm>
            <a:off x="1699080" y="3752492"/>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prvom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6"/>
          <p:cNvSpPr txBox="1"/>
          <p:nvPr/>
        </p:nvSpPr>
        <p:spPr>
          <a:xfrm>
            <a:off x="8495210" y="3757641"/>
            <a:ext cx="22002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drugom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09"/>
          <p:cNvSpPr txBox="1"/>
          <p:nvPr/>
        </p:nvSpPr>
        <p:spPr>
          <a:xfrm>
            <a:off x="4931091" y="5650775"/>
            <a:ext cx="23907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difference blend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4CE482DC-2269-4F26-9D2A-7E44B1A4CD85}" type="slidenum">
              <a:rPr lang="en-US" smtClean="0"/>
              <a:t>32</a:t>
            </a:fld>
            <a:endParaRPr lang="en-US" dirty="0"/>
          </a:p>
        </p:txBody>
      </p:sp>
      <p:sp>
        <p:nvSpPr>
          <p:cNvPr id="17" name="Footer Placeholder 16"/>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601779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Darker blend </a:t>
            </a:r>
            <a:r>
              <a:rPr lang="sr-Latn-RS" sz="2400" b="1" dirty="0" smtClean="0"/>
              <a:t>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Darker </a:t>
                </a:r>
                <a:r>
                  <a:rPr lang="en-US" dirty="0" smtClean="0"/>
                  <a:t>blend </a:t>
                </a:r>
                <a:r>
                  <a:rPr lang="sr-Latn-RS" dirty="0" smtClean="0"/>
                  <a:t>filter </a:t>
                </a:r>
                <a:r>
                  <a:rPr lang="en-US" dirty="0" smtClean="0"/>
                  <a:t>je </a:t>
                </a:r>
                <a:r>
                  <a:rPr lang="en-US" dirty="0"/>
                  <a:t>blend mode </a:t>
                </a:r>
                <a:r>
                  <a:rPr lang="en-US" dirty="0" err="1"/>
                  <a:t>između</a:t>
                </a:r>
                <a:r>
                  <a:rPr lang="en-US" dirty="0"/>
                  <a:t> </a:t>
                </a:r>
                <a:r>
                  <a:rPr lang="en-US" dirty="0" err="1"/>
                  <a:t>dva</a:t>
                </a:r>
                <a:r>
                  <a:rPr lang="en-US" dirty="0"/>
                  <a:t> </a:t>
                </a:r>
                <a:r>
                  <a:rPr lang="en-US" dirty="0" err="1"/>
                  <a:t>sloja</a:t>
                </a:r>
                <a:r>
                  <a:rPr lang="en-US" dirty="0"/>
                  <a:t>, </a:t>
                </a:r>
                <a:r>
                  <a:rPr lang="en-US" dirty="0" err="1"/>
                  <a:t>tj</a:t>
                </a:r>
                <a:r>
                  <a:rPr lang="en-US" dirty="0"/>
                  <a:t>. </a:t>
                </a:r>
                <a:r>
                  <a:rPr lang="en-US" dirty="0" err="1"/>
                  <a:t>dve</a:t>
                </a:r>
                <a:r>
                  <a:rPr lang="en-US" dirty="0"/>
                  <a:t> </a:t>
                </a:r>
                <a:r>
                  <a:rPr lang="en-US" dirty="0" err="1" smtClean="0"/>
                  <a:t>slike</a:t>
                </a:r>
                <a:r>
                  <a:rPr lang="sr-Latn-RS" dirty="0" smtClean="0"/>
                  <a:t>, suprotan od lighter blend filtera</a:t>
                </a:r>
                <a:r>
                  <a:rPr lang="en-US" dirty="0" smtClean="0"/>
                  <a:t> </a:t>
                </a:r>
                <a:r>
                  <a:rPr lang="en-US" dirty="0"/>
                  <a:t>u </a:t>
                </a:r>
                <a:r>
                  <a:rPr lang="en-US" dirty="0" err="1"/>
                  <a:t>kome</a:t>
                </a:r>
                <a:r>
                  <a:rPr lang="en-US" dirty="0"/>
                  <a:t> se </a:t>
                </a:r>
                <a:r>
                  <a:rPr lang="en-US" dirty="0" err="1"/>
                  <a:t>za</a:t>
                </a:r>
                <a:r>
                  <a:rPr lang="en-US" dirty="0"/>
                  <a:t> </a:t>
                </a:r>
                <a:r>
                  <a:rPr lang="en-US" dirty="0" err="1"/>
                  <a:t>svaki</a:t>
                </a:r>
                <a:r>
                  <a:rPr lang="en-US" dirty="0"/>
                  <a:t> </a:t>
                </a:r>
                <a:r>
                  <a:rPr lang="en-US" dirty="0" err="1"/>
                  <a:t>piksel</a:t>
                </a:r>
                <a:r>
                  <a:rPr lang="en-US" dirty="0"/>
                  <a:t> </a:t>
                </a:r>
                <a:r>
                  <a:rPr lang="en-US" dirty="0" err="1"/>
                  <a:t>sa</a:t>
                </a:r>
                <a:r>
                  <a:rPr lang="en-US" dirty="0"/>
                  <a:t> </a:t>
                </a:r>
                <a:r>
                  <a:rPr lang="en-US" dirty="0" err="1"/>
                  <a:t>gornjeg</a:t>
                </a:r>
                <a:r>
                  <a:rPr lang="en-US" dirty="0"/>
                  <a:t> </a:t>
                </a:r>
                <a:r>
                  <a:rPr lang="en-US" dirty="0" err="1"/>
                  <a:t>sloja</a:t>
                </a:r>
                <a:r>
                  <a:rPr lang="en-US" dirty="0"/>
                  <a:t> </a:t>
                </a:r>
                <a:r>
                  <a:rPr lang="en-US" i="1" dirty="0" smtClean="0"/>
                  <a:t>luminance</a:t>
                </a:r>
                <a:r>
                  <a:rPr lang="sr-Latn-RS" i="1" dirty="0" smtClean="0"/>
                  <a:t>(osvetljenost)</a:t>
                </a:r>
                <a:r>
                  <a:rPr lang="en-US" dirty="0" smtClean="0"/>
                  <a:t> </a:t>
                </a:r>
                <a:r>
                  <a:rPr lang="en-US" dirty="0" err="1"/>
                  <a:t>vrednost</a:t>
                </a:r>
                <a:r>
                  <a:rPr lang="en-US" dirty="0"/>
                  <a:t> </a:t>
                </a:r>
                <a:r>
                  <a:rPr lang="en-US" dirty="0" err="1"/>
                  <a:t>istog</a:t>
                </a:r>
                <a:r>
                  <a:rPr lang="en-US" dirty="0"/>
                  <a:t> </a:t>
                </a:r>
                <a:r>
                  <a:rPr lang="en-US" dirty="0" err="1"/>
                  <a:t>poredi</a:t>
                </a:r>
                <a:r>
                  <a:rPr lang="en-US" dirty="0"/>
                  <a:t> </a:t>
                </a:r>
                <a:r>
                  <a:rPr lang="en-US" dirty="0" err="1"/>
                  <a:t>sa</a:t>
                </a:r>
                <a:r>
                  <a:rPr lang="en-US" dirty="0"/>
                  <a:t> </a:t>
                </a:r>
                <a:r>
                  <a:rPr lang="en-US" dirty="0" err="1"/>
                  <a:t>odgovarajućom</a:t>
                </a:r>
                <a:r>
                  <a:rPr lang="en-US" dirty="0"/>
                  <a:t> </a:t>
                </a:r>
                <a:r>
                  <a:rPr lang="en-US" dirty="0" err="1"/>
                  <a:t>vrednošću</a:t>
                </a:r>
                <a:r>
                  <a:rPr lang="en-US" dirty="0"/>
                  <a:t> </a:t>
                </a:r>
                <a:r>
                  <a:rPr lang="en-US" i="1" dirty="0"/>
                  <a:t>luminance</a:t>
                </a:r>
                <a:r>
                  <a:rPr lang="en-US" dirty="0"/>
                  <a:t> </a:t>
                </a:r>
                <a:r>
                  <a:rPr lang="en-US" dirty="0" err="1"/>
                  <a:t>vrednosti</a:t>
                </a:r>
                <a:r>
                  <a:rPr lang="en-US" dirty="0"/>
                  <a:t> </a:t>
                </a:r>
                <a:r>
                  <a:rPr lang="en-US" dirty="0" err="1"/>
                  <a:t>piksela</a:t>
                </a:r>
                <a:r>
                  <a:rPr lang="en-US" dirty="0"/>
                  <a:t> </a:t>
                </a:r>
                <a:r>
                  <a:rPr lang="en-US" dirty="0" err="1"/>
                  <a:t>donjeg</a:t>
                </a:r>
                <a:r>
                  <a:rPr lang="en-US" dirty="0"/>
                  <a:t> </a:t>
                </a:r>
                <a:r>
                  <a:rPr lang="en-US" dirty="0" err="1"/>
                  <a:t>sloja</a:t>
                </a:r>
                <a:r>
                  <a:rPr lang="en-US" dirty="0"/>
                  <a:t>. </a:t>
                </a:r>
                <a:endParaRPr lang="sr-Latn-RS" dirty="0" smtClean="0"/>
              </a:p>
              <a:p>
                <a:r>
                  <a:rPr lang="en-US" dirty="0" err="1" smtClean="0"/>
                  <a:t>Uzima</a:t>
                </a:r>
                <a:r>
                  <a:rPr lang="en-US" dirty="0" smtClean="0"/>
                  <a:t> </a:t>
                </a:r>
                <a:r>
                  <a:rPr lang="en-US" dirty="0"/>
                  <a:t>se </a:t>
                </a:r>
                <a:r>
                  <a:rPr lang="en-US" dirty="0" err="1"/>
                  <a:t>uvek</a:t>
                </a:r>
                <a:r>
                  <a:rPr lang="en-US" dirty="0"/>
                  <a:t> </a:t>
                </a:r>
                <a:r>
                  <a:rPr lang="en-US" dirty="0" err="1"/>
                  <a:t>onaj</a:t>
                </a:r>
                <a:r>
                  <a:rPr lang="en-US" dirty="0"/>
                  <a:t> </a:t>
                </a:r>
                <a:r>
                  <a:rPr lang="en-US" dirty="0" err="1"/>
                  <a:t>piksel</a:t>
                </a:r>
                <a:r>
                  <a:rPr lang="en-US" dirty="0"/>
                  <a:t> </a:t>
                </a:r>
                <a:r>
                  <a:rPr lang="en-US" dirty="0" err="1"/>
                  <a:t>kod</a:t>
                </a:r>
                <a:r>
                  <a:rPr lang="en-US" dirty="0"/>
                  <a:t> </a:t>
                </a:r>
                <a:r>
                  <a:rPr lang="en-US" dirty="0" err="1"/>
                  <a:t>kojeg</a:t>
                </a:r>
                <a:r>
                  <a:rPr lang="en-US" dirty="0"/>
                  <a:t> je </a:t>
                </a:r>
                <a:r>
                  <a:rPr lang="en-US" i="1" dirty="0"/>
                  <a:t>luminance </a:t>
                </a:r>
                <a:r>
                  <a:rPr lang="en-US" dirty="0" err="1"/>
                  <a:t>vrednost</a:t>
                </a:r>
                <a:r>
                  <a:rPr lang="en-US" dirty="0"/>
                  <a:t> </a:t>
                </a:r>
                <a:r>
                  <a:rPr lang="sr-Latn-RS" dirty="0" smtClean="0"/>
                  <a:t>manja</a:t>
                </a:r>
                <a:r>
                  <a:rPr lang="en-US" dirty="0" smtClean="0"/>
                  <a:t>. </a:t>
                </a:r>
                <a:endParaRPr lang="sr-Latn-RS" dirty="0" smtClean="0"/>
              </a:p>
              <a:p>
                <a:r>
                  <a:rPr lang="en-US" dirty="0" smtClean="0"/>
                  <a:t>Formula </a:t>
                </a:r>
                <a:r>
                  <a:rPr lang="en-US" dirty="0" err="1"/>
                  <a:t>za</a:t>
                </a:r>
                <a:r>
                  <a:rPr lang="en-US" dirty="0"/>
                  <a:t> </a:t>
                </a:r>
                <a:r>
                  <a:rPr lang="en-US" i="1" dirty="0" err="1"/>
                  <a:t>luminence</a:t>
                </a:r>
                <a:r>
                  <a:rPr lang="en-US" i="1" dirty="0"/>
                  <a:t> </a:t>
                </a:r>
                <a:r>
                  <a:rPr lang="en-US" dirty="0" err="1"/>
                  <a:t>vrednost</a:t>
                </a:r>
                <a:r>
                  <a:rPr lang="en-US" dirty="0"/>
                  <a:t> je:</a:t>
                </a:r>
              </a:p>
              <a:p>
                <a:pPr algn="ctr"/>
                <a14:m>
                  <m:oMath xmlns:m="http://schemas.openxmlformats.org/officeDocument/2006/math">
                    <m:r>
                      <a:rPr lang="sr-Latn-RS" i="1"/>
                      <m:t>(0.2126∗</m:t>
                    </m:r>
                    <m:r>
                      <a:rPr lang="sr-Latn-RS" i="1"/>
                      <m:t>𝐶𝑜𝑙𝑜𝑟</m:t>
                    </m:r>
                    <m:r>
                      <a:rPr lang="sr-Latn-RS" i="1"/>
                      <m:t>.</m:t>
                    </m:r>
                    <m:r>
                      <a:rPr lang="sr-Latn-RS" i="1"/>
                      <m:t>𝑟𝑒𝑑</m:t>
                    </m:r>
                    <m:r>
                      <a:rPr lang="sr-Latn-RS" i="1"/>
                      <m:t>(</m:t>
                    </m:r>
                    <m:r>
                      <a:rPr lang="sr-Latn-RS" i="1"/>
                      <m:t>𝑝</m:t>
                    </m:r>
                    <m:r>
                      <a:rPr lang="sr-Latn-RS" i="1"/>
                      <m:t>))+(0.7152∗</m:t>
                    </m:r>
                    <m:r>
                      <a:rPr lang="sr-Latn-RS" i="1"/>
                      <m:t>𝐶𝑜𝑙𝑜𝑟</m:t>
                    </m:r>
                    <m:r>
                      <a:rPr lang="sr-Latn-RS" i="1"/>
                      <m:t>.</m:t>
                    </m:r>
                    <m:r>
                      <a:rPr lang="sr-Latn-RS" i="1"/>
                      <m:t>𝑔𝑟𝑒𝑒𝑛</m:t>
                    </m:r>
                    <m:r>
                      <a:rPr lang="sr-Latn-RS" i="1"/>
                      <m:t>(</m:t>
                    </m:r>
                    <m:r>
                      <a:rPr lang="sr-Latn-RS" i="1"/>
                      <m:t>𝑝</m:t>
                    </m:r>
                    <m:r>
                      <a:rPr lang="sr-Latn-RS" i="1"/>
                      <m:t>))+(0.0722∗</m:t>
                    </m:r>
                    <m:r>
                      <a:rPr lang="sr-Latn-RS" i="1"/>
                      <m:t>𝐶𝑜𝑙𝑜𝑟</m:t>
                    </m:r>
                    <m:r>
                      <a:rPr lang="sr-Latn-RS" i="1"/>
                      <m:t>.</m:t>
                    </m:r>
                    <m:r>
                      <a:rPr lang="sr-Latn-RS" i="1"/>
                      <m:t>𝑏𝑙𝑢𝑒</m:t>
                    </m:r>
                    <m:r>
                      <a:rPr lang="sr-Latn-RS" i="1"/>
                      <m:t>(</m:t>
                    </m:r>
                    <m:r>
                      <a:rPr lang="sr-Latn-RS" i="1"/>
                      <m:t>𝑝</m:t>
                    </m:r>
                    <m:r>
                      <a:rPr lang="sr-Latn-RS" i="1"/>
                      <m:t>))</m:t>
                    </m:r>
                  </m:oMath>
                </a14:m>
                <a:r>
                  <a:rPr lang="sr-Latn-RS" dirty="0"/>
                  <a:t> </a:t>
                </a:r>
                <a:endParaRPr lang="sr-Latn-RS" dirty="0" smtClean="0"/>
              </a:p>
              <a:p>
                <a:r>
                  <a:rPr lang="en-US" dirty="0" err="1"/>
                  <a:t>gde</a:t>
                </a:r>
                <a:r>
                  <a:rPr lang="en-US" dirty="0"/>
                  <a:t> je </a:t>
                </a:r>
                <a:r>
                  <a:rPr lang="en-US" i="1" dirty="0"/>
                  <a:t>p </a:t>
                </a:r>
                <a:r>
                  <a:rPr lang="en-US" dirty="0" err="1"/>
                  <a:t>piksel</a:t>
                </a:r>
                <a:r>
                  <a:rPr lang="en-US" dirty="0"/>
                  <a:t> </a:t>
                </a:r>
                <a:r>
                  <a:rPr lang="en-US" dirty="0" err="1"/>
                  <a:t>na</a:t>
                </a:r>
                <a:r>
                  <a:rPr lang="en-US" dirty="0"/>
                  <a:t> </a:t>
                </a:r>
                <a:r>
                  <a:rPr lang="en-US" dirty="0" err="1"/>
                  <a:t>nekoj</a:t>
                </a:r>
                <a:r>
                  <a:rPr lang="en-US" dirty="0"/>
                  <a:t> </a:t>
                </a:r>
                <a:r>
                  <a:rPr lang="en-US" dirty="0" err="1"/>
                  <a:t>poziciji</a:t>
                </a:r>
                <a:r>
                  <a:rPr lang="en-US" dirty="0"/>
                  <a:t> </a:t>
                </a:r>
                <a:r>
                  <a:rPr lang="en-US" i="1" dirty="0"/>
                  <a:t>(</a:t>
                </a:r>
                <a:r>
                  <a:rPr lang="en-US" i="1" dirty="0" err="1"/>
                  <a:t>x,y</a:t>
                </a:r>
                <a:r>
                  <a:rPr lang="en-US" i="1" dirty="0"/>
                  <a:t>)</a:t>
                </a:r>
                <a:r>
                  <a:rPr lang="en-US" dirty="0"/>
                  <a:t>. </a:t>
                </a:r>
                <a:endParaRPr lang="sr-Latn-RS" dirty="0" smtClean="0"/>
              </a:p>
              <a:p>
                <a:r>
                  <a:rPr lang="sr-Latn-RS" dirty="0" smtClean="0"/>
                  <a:t>Nakon </a:t>
                </a:r>
                <a:r>
                  <a:rPr lang="sr-Latn-RS" dirty="0"/>
                  <a:t>uzastopne kombinovane primene lighter i darker filtera dobija se originalna slika.</a:t>
                </a: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r="-667"/>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4CE482DC-2269-4F26-9D2A-7E44B1A4CD85}" type="slidenum">
              <a:rPr lang="en-US" smtClean="0"/>
              <a:t>33</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8681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4578405" y="3890991"/>
            <a:ext cx="3096141" cy="1789446"/>
          </a:xfrm>
          <a:prstGeom prst="rect">
            <a:avLst/>
          </a:prstGeom>
        </p:spPr>
      </p:pic>
      <p:sp>
        <p:nvSpPr>
          <p:cNvPr id="2" name="Title 1"/>
          <p:cNvSpPr>
            <a:spLocks noGrp="1"/>
          </p:cNvSpPr>
          <p:nvPr>
            <p:ph type="title"/>
          </p:nvPr>
        </p:nvSpPr>
        <p:spPr/>
        <p:txBody>
          <a:bodyPr/>
          <a:lstStyle/>
          <a:p>
            <a:r>
              <a:rPr lang="sr-Latn-RS" sz="2400" b="1" dirty="0" smtClean="0"/>
              <a:t>Darker blend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smtClean="0"/>
              <a:t>	</a:t>
            </a:r>
            <a:endParaRPr lang="en-US" dirty="0"/>
          </a:p>
          <a:p>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234320" y="1948874"/>
            <a:ext cx="3096140" cy="1789446"/>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8035018" y="1948874"/>
            <a:ext cx="3120661" cy="1803618"/>
          </a:xfrm>
          <a:prstGeom prst="rect">
            <a:avLst/>
          </a:prstGeom>
        </p:spPr>
      </p:pic>
      <p:sp>
        <p:nvSpPr>
          <p:cNvPr id="8" name="Text Box 83"/>
          <p:cNvSpPr txBox="1"/>
          <p:nvPr/>
        </p:nvSpPr>
        <p:spPr>
          <a:xfrm>
            <a:off x="1699080" y="3752492"/>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prvom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06"/>
          <p:cNvSpPr txBox="1"/>
          <p:nvPr/>
        </p:nvSpPr>
        <p:spPr>
          <a:xfrm>
            <a:off x="8495210" y="3757641"/>
            <a:ext cx="22002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 drugom sloju pre operacije blend</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09"/>
          <p:cNvSpPr txBox="1"/>
          <p:nvPr/>
        </p:nvSpPr>
        <p:spPr>
          <a:xfrm>
            <a:off x="4931091" y="5650775"/>
            <a:ext cx="2390775"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difference blend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4CE482DC-2269-4F26-9D2A-7E44B1A4CD85}" type="slidenum">
              <a:rPr lang="en-US" smtClean="0"/>
              <a:t>34</a:t>
            </a:fld>
            <a:endParaRPr lang="en-US" dirty="0"/>
          </a:p>
        </p:txBody>
      </p:sp>
      <p:sp>
        <p:nvSpPr>
          <p:cNvPr id="17" name="Footer Placeholder 16"/>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731050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Konvolucioni filteri</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11602"/>
          </a:xfrm>
        </p:spPr>
        <p:txBody>
          <a:bodyPr>
            <a:normAutofit fontScale="92500" lnSpcReduction="20000"/>
          </a:bodyPr>
          <a:lstStyle/>
          <a:p>
            <a:r>
              <a:rPr lang="sr-Latn-RS" dirty="0"/>
              <a:t>Konvolucioni filteri su naziv dobili na osnovu matematičke konvolucije, koja predstavlja primenu operacije nad dve funkcije </a:t>
            </a:r>
            <a:r>
              <a:rPr lang="sr-Latn-RS" i="1" dirty="0"/>
              <a:t>f </a:t>
            </a:r>
            <a:r>
              <a:rPr lang="sr-Latn-RS" dirty="0"/>
              <a:t>i</a:t>
            </a:r>
            <a:r>
              <a:rPr lang="sr-Latn-RS" i="1" dirty="0"/>
              <a:t> g </a:t>
            </a:r>
            <a:r>
              <a:rPr lang="sr-Latn-RS" dirty="0"/>
              <a:t>čime se proizvodi nova fukcija</a:t>
            </a:r>
            <a:r>
              <a:rPr lang="sr-Latn-RS" dirty="0" smtClean="0"/>
              <a:t>.</a:t>
            </a:r>
          </a:p>
          <a:p>
            <a:endParaRPr lang="sr-Latn-RS" dirty="0"/>
          </a:p>
          <a:p>
            <a:endParaRPr lang="sr-Latn-RS" dirty="0" smtClean="0"/>
          </a:p>
          <a:p>
            <a:r>
              <a:rPr lang="sr-Latn-RS" dirty="0"/>
              <a:t>Kod procesiranja slika, termin kernel, konvoluciona matrica ili maska predstavlja matricu koja </a:t>
            </a:r>
            <a:r>
              <a:rPr lang="sr-Latn-RS" dirty="0" smtClean="0"/>
              <a:t>kada se korišćenjem </a:t>
            </a:r>
            <a:r>
              <a:rPr lang="sr-Latn-RS" dirty="0"/>
              <a:t>konvolucije </a:t>
            </a:r>
            <a:r>
              <a:rPr lang="sr-Latn-RS" dirty="0" smtClean="0"/>
              <a:t>primeni nad slikom, </a:t>
            </a:r>
            <a:r>
              <a:rPr lang="sr-Latn-RS" dirty="0"/>
              <a:t>za odgovarajuće vrednosti matrice koje definiše </a:t>
            </a:r>
            <a:r>
              <a:rPr lang="sr-Latn-RS" dirty="0" smtClean="0"/>
              <a:t>filter, postižu različiti efekti.</a:t>
            </a:r>
          </a:p>
          <a:p>
            <a:r>
              <a:rPr lang="sr-Latn-RS" dirty="0" smtClean="0"/>
              <a:t>Sam </a:t>
            </a:r>
            <a:r>
              <a:rPr lang="sr-Latn-RS" dirty="0"/>
              <a:t>algoritam primene konvolucionih filtera isti je za sve filtere ove vrste, jedina razlika je izbor kernela tj. njegove dimenzije i vrednosti kojima je on popunjen</a:t>
            </a:r>
            <a:r>
              <a:rPr lang="sr-Latn-RS" dirty="0" smtClean="0"/>
              <a:t>.</a:t>
            </a:r>
          </a:p>
          <a:p>
            <a:r>
              <a:rPr lang="sr-Latn-RS" dirty="0"/>
              <a:t>U samom projektu prikazana je implementacija najčešće korišćenih filtera i to </a:t>
            </a:r>
            <a:r>
              <a:rPr lang="sr-Latn-RS" i="1" dirty="0"/>
              <a:t>Blur, Gaussian blur, Sharpen, Edge, Emboss, Engraving i Smoth. </a:t>
            </a:r>
            <a:endParaRPr lang="sr-Latn-RS" i="1" dirty="0" smtClean="0"/>
          </a:p>
          <a:p>
            <a:r>
              <a:rPr lang="sr-Latn-RS" dirty="0"/>
              <a:t>Implementacija navedenih konvolucionih matrica rađena je korišćenjem konvolucione matrice </a:t>
            </a:r>
            <a:r>
              <a:rPr lang="sr-Latn-RS" i="1" dirty="0"/>
              <a:t>3x3</a:t>
            </a:r>
            <a:r>
              <a:rPr lang="sr-Latn-RS" dirty="0" smtClean="0"/>
              <a:t>.</a:t>
            </a:r>
          </a:p>
          <a:p>
            <a:r>
              <a:rPr lang="sr-Latn-RS" dirty="0" smtClean="0"/>
              <a:t>Složenosti </a:t>
            </a:r>
            <a:r>
              <a:rPr lang="sr-Latn-RS" i="1" dirty="0"/>
              <a:t>O(n</a:t>
            </a:r>
            <a:r>
              <a:rPr lang="sr-Latn-RS" i="1" baseline="30000" dirty="0"/>
              <a:t>4</a:t>
            </a:r>
            <a:r>
              <a:rPr lang="sr-Latn-RS" i="1" dirty="0" smtClean="0"/>
              <a:t>).</a:t>
            </a:r>
            <a:endParaRPr lang="sr-Latn-RS" dirty="0" smtClean="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336680019"/>
              </p:ext>
            </p:extLst>
          </p:nvPr>
        </p:nvGraphicFramePr>
        <p:xfrm>
          <a:off x="4433978" y="2380016"/>
          <a:ext cx="2941607" cy="577377"/>
        </p:xfrm>
        <a:graphic>
          <a:graphicData uri="http://schemas.openxmlformats.org/presentationml/2006/ole">
            <mc:AlternateContent xmlns:mc="http://schemas.openxmlformats.org/markup-compatibility/2006">
              <mc:Choice xmlns:v="urn:schemas-microsoft-com:vml" Requires="v">
                <p:oleObj spid="_x0000_s2077" r:id="rId3" imgW="1701800" imgH="330200" progId="Equation.DSMT4">
                  <p:embed/>
                </p:oleObj>
              </mc:Choice>
              <mc:Fallback>
                <p:oleObj r:id="rId3" imgW="17018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978" y="2380016"/>
                        <a:ext cx="2941607" cy="577377"/>
                      </a:xfrm>
                      <a:prstGeom prst="rect">
                        <a:avLst/>
                      </a:prstGeom>
                      <a:noFill/>
                    </p:spPr>
                  </p:pic>
                </p:oleObj>
              </mc:Fallback>
            </mc:AlternateContent>
          </a:graphicData>
        </a:graphic>
      </p:graphicFrame>
      <p:sp>
        <p:nvSpPr>
          <p:cNvPr id="9" name="Slide Number Placeholder 8"/>
          <p:cNvSpPr>
            <a:spLocks noGrp="1"/>
          </p:cNvSpPr>
          <p:nvPr>
            <p:ph type="sldNum" sz="quarter" idx="12"/>
          </p:nvPr>
        </p:nvSpPr>
        <p:spPr/>
        <p:txBody>
          <a:bodyPr/>
          <a:lstStyle/>
          <a:p>
            <a:fld id="{4CE482DC-2269-4F26-9D2A-7E44B1A4CD85}" type="slidenum">
              <a:rPr lang="en-US" smtClean="0"/>
              <a:t>35</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752671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Blur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Blur je konvolucioni filter kojim se dobija efekat zamagljivanja slike, i jedan je od najkorišćenijih filtera pri obradi slike</a:t>
                </a:r>
                <a:r>
                  <a:rPr lang="sr-Latn-RS" dirty="0" smtClean="0"/>
                  <a:t>.</a:t>
                </a:r>
              </a:p>
              <a:p>
                <a:r>
                  <a:rPr lang="en-US" dirty="0"/>
                  <a:t>U </a:t>
                </a:r>
                <a:r>
                  <a:rPr lang="en-US" dirty="0" err="1"/>
                  <a:t>implementaciji</a:t>
                </a:r>
                <a:r>
                  <a:rPr lang="en-US" dirty="0"/>
                  <a:t> </a:t>
                </a:r>
                <a:r>
                  <a:rPr lang="en-US" dirty="0" err="1"/>
                  <a:t>blura</a:t>
                </a:r>
                <a:r>
                  <a:rPr lang="en-US" dirty="0"/>
                  <a:t> </a:t>
                </a:r>
                <a:r>
                  <a:rPr lang="en-US" dirty="0" err="1"/>
                  <a:t>korišćena</a:t>
                </a:r>
                <a:r>
                  <a:rPr lang="en-US" dirty="0"/>
                  <a:t> 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f>
                              <m:fPr>
                                <m:ctrlPr>
                                  <a:rPr lang="en-US" i="1"/>
                                </m:ctrlPr>
                              </m:fPr>
                              <m:num>
                                <m:r>
                                  <a:rPr lang="en-US" i="1"/>
                                  <m:t>1</m:t>
                                </m:r>
                              </m:num>
                              <m:den>
                                <m:r>
                                  <a:rPr lang="en-US" i="1"/>
                                  <m:t>9</m:t>
                                </m:r>
                              </m:den>
                            </m:f>
                          </m:e>
                          <m:e>
                            <m:f>
                              <m:fPr>
                                <m:ctrlPr>
                                  <a:rPr lang="en-US" i="1"/>
                                </m:ctrlPr>
                              </m:fPr>
                              <m:num>
                                <m:r>
                                  <a:rPr lang="en-US" i="1"/>
                                  <m:t>1</m:t>
                                </m:r>
                              </m:num>
                              <m:den>
                                <m:r>
                                  <a:rPr lang="en-US" i="1"/>
                                  <m:t>9</m:t>
                                </m:r>
                              </m:den>
                            </m:f>
                          </m:e>
                          <m:e>
                            <m:f>
                              <m:fPr>
                                <m:ctrlPr>
                                  <a:rPr lang="en-US" i="1"/>
                                </m:ctrlPr>
                              </m:fPr>
                              <m:num>
                                <m:r>
                                  <a:rPr lang="en-US" i="1"/>
                                  <m:t>1</m:t>
                                </m:r>
                              </m:num>
                              <m:den>
                                <m:r>
                                  <a:rPr lang="en-US" i="1"/>
                                  <m:t>9</m:t>
                                </m:r>
                              </m:den>
                            </m:f>
                          </m:e>
                        </m:mr>
                        <m:mr>
                          <m:e>
                            <m:f>
                              <m:fPr>
                                <m:ctrlPr>
                                  <a:rPr lang="en-US" i="1"/>
                                </m:ctrlPr>
                              </m:fPr>
                              <m:num>
                                <m:r>
                                  <a:rPr lang="en-US" i="1"/>
                                  <m:t>1</m:t>
                                </m:r>
                              </m:num>
                              <m:den>
                                <m:r>
                                  <a:rPr lang="en-US" i="1"/>
                                  <m:t>9</m:t>
                                </m:r>
                              </m:den>
                            </m:f>
                          </m:e>
                          <m:e>
                            <m:f>
                              <m:fPr>
                                <m:ctrlPr>
                                  <a:rPr lang="en-US" i="1"/>
                                </m:ctrlPr>
                              </m:fPr>
                              <m:num>
                                <m:r>
                                  <a:rPr lang="en-US" i="1"/>
                                  <m:t>1</m:t>
                                </m:r>
                              </m:num>
                              <m:den>
                                <m:r>
                                  <a:rPr lang="en-US" i="1"/>
                                  <m:t>9</m:t>
                                </m:r>
                              </m:den>
                            </m:f>
                          </m:e>
                          <m:e>
                            <m:f>
                              <m:fPr>
                                <m:ctrlPr>
                                  <a:rPr lang="en-US" i="1"/>
                                </m:ctrlPr>
                              </m:fPr>
                              <m:num>
                                <m:r>
                                  <a:rPr lang="en-US" i="1"/>
                                  <m:t>1</m:t>
                                </m:r>
                              </m:num>
                              <m:den>
                                <m:r>
                                  <a:rPr lang="en-US" i="1"/>
                                  <m:t>9</m:t>
                                </m:r>
                              </m:den>
                            </m:f>
                          </m:e>
                        </m:mr>
                        <m:mr>
                          <m:e>
                            <m:f>
                              <m:fPr>
                                <m:ctrlPr>
                                  <a:rPr lang="en-US" i="1"/>
                                </m:ctrlPr>
                              </m:fPr>
                              <m:num>
                                <m:r>
                                  <a:rPr lang="en-US" i="1"/>
                                  <m:t>1</m:t>
                                </m:r>
                              </m:num>
                              <m:den>
                                <m:r>
                                  <a:rPr lang="en-US" i="1"/>
                                  <m:t>9</m:t>
                                </m:r>
                              </m:den>
                            </m:f>
                          </m:e>
                          <m:e>
                            <m:f>
                              <m:fPr>
                                <m:ctrlPr>
                                  <a:rPr lang="en-US" i="1"/>
                                </m:ctrlPr>
                              </m:fPr>
                              <m:num>
                                <m:r>
                                  <a:rPr lang="en-US" i="1"/>
                                  <m:t>1</m:t>
                                </m:r>
                              </m:num>
                              <m:den>
                                <m:r>
                                  <a:rPr lang="en-US" i="1"/>
                                  <m:t>9</m:t>
                                </m:r>
                              </m:den>
                            </m:f>
                          </m:e>
                          <m:e>
                            <m:f>
                              <m:fPr>
                                <m:ctrlPr>
                                  <a:rPr lang="en-US" i="1"/>
                                </m:ctrlPr>
                              </m:fPr>
                              <m:num>
                                <m:r>
                                  <a:rPr lang="en-US" i="1"/>
                                  <m:t>1</m:t>
                                </m:r>
                              </m:num>
                              <m:den>
                                <m:r>
                                  <a:rPr lang="en-US" i="1"/>
                                  <m:t>9</m:t>
                                </m:r>
                              </m:den>
                            </m:f>
                          </m:e>
                        </m:mr>
                      </m:m>
                    </m:oMath>
                  </m:oMathPara>
                </a14:m>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36</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986499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885430" y="1959144"/>
            <a:ext cx="4271713" cy="2468880"/>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49678"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Blur </a:t>
            </a:r>
            <a:r>
              <a:rPr lang="sr-Latn-RS" sz="2400" b="1" dirty="0" smtClean="0"/>
              <a:t>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blur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3 uzastopna blur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37</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106719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Sharpen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Sharpen je konvolucioni filter kojim se dobija efekat izoštravanja slike</a:t>
                </a:r>
                <a:r>
                  <a:rPr lang="sr-Latn-RS" dirty="0" smtClean="0"/>
                  <a:t>. Suprotnog efekta od blurovanja. </a:t>
                </a:r>
              </a:p>
              <a:p>
                <a:r>
                  <a:rPr lang="en-US" dirty="0" smtClean="0"/>
                  <a:t>U </a:t>
                </a:r>
                <a:r>
                  <a:rPr lang="en-US" dirty="0" err="1"/>
                  <a:t>implementaciji</a:t>
                </a:r>
                <a:r>
                  <a:rPr lang="en-US" dirty="0"/>
                  <a:t> </a:t>
                </a:r>
                <a:r>
                  <a:rPr lang="sr-Latn-RS" dirty="0" smtClean="0"/>
                  <a:t>sharpena </a:t>
                </a:r>
                <a:r>
                  <a:rPr lang="en-US" dirty="0" err="1" smtClean="0"/>
                  <a:t>korišćena</a:t>
                </a:r>
                <a:r>
                  <a:rPr lang="en-US" dirty="0" smtClean="0"/>
                  <a:t> </a:t>
                </a:r>
                <a:r>
                  <a:rPr lang="en-US" dirty="0"/>
                  <a:t>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r>
                              <a:rPr lang="en-US" i="1"/>
                              <m:t>0</m:t>
                            </m:r>
                          </m:e>
                          <m:e>
                            <m:r>
                              <a:rPr lang="en-US" i="1"/>
                              <m:t>−1</m:t>
                            </m:r>
                          </m:e>
                          <m:e>
                            <m:r>
                              <a:rPr lang="en-US" i="1"/>
                              <m:t>0</m:t>
                            </m:r>
                          </m:e>
                        </m:mr>
                        <m:mr>
                          <m:e>
                            <m:r>
                              <a:rPr lang="en-US" i="1"/>
                              <m:t>−1</m:t>
                            </m:r>
                          </m:e>
                          <m:e>
                            <m:r>
                              <a:rPr lang="en-US" i="1"/>
                              <m:t>5</m:t>
                            </m:r>
                          </m:e>
                          <m:e>
                            <m:r>
                              <a:rPr lang="en-US" i="1"/>
                              <m:t>−1</m:t>
                            </m:r>
                          </m:e>
                        </m:mr>
                        <m:mr>
                          <m:e>
                            <m:r>
                              <a:rPr lang="en-US" i="1"/>
                              <m:t>0</m:t>
                            </m:r>
                          </m:e>
                          <m:e>
                            <m:r>
                              <a:rPr lang="en-US" i="1"/>
                              <m:t>−1</m:t>
                            </m:r>
                          </m:e>
                          <m:e>
                            <m:r>
                              <a:rPr lang="en-US" i="1"/>
                              <m:t>0</m:t>
                            </m:r>
                          </m:e>
                        </m:mr>
                      </m:m>
                    </m:oMath>
                  </m:oMathPara>
                </a14:m>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38</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180940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885430" y="1959144"/>
            <a:ext cx="4270250" cy="2468034"/>
          </a:xfrm>
          <a:prstGeom prst="rect">
            <a:avLst/>
          </a:prstGeom>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49678"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Sharpen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sharpen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sharpen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39</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828087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Filteri</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sr-Latn-RS" dirty="0"/>
              <a:t>Primena filtera nad slikom predstavlja proces gde se </a:t>
            </a:r>
            <a:r>
              <a:rPr lang="sr-Latn-RS" dirty="0" smtClean="0"/>
              <a:t>nad pikselom, </a:t>
            </a:r>
            <a:r>
              <a:rPr lang="sr-Latn-RS" dirty="0"/>
              <a:t>dakle </a:t>
            </a:r>
            <a:r>
              <a:rPr lang="sr-Latn-RS" dirty="0" smtClean="0"/>
              <a:t>njegove</a:t>
            </a:r>
            <a:r>
              <a:rPr lang="sr-Latn-RS" i="1" dirty="0" smtClean="0"/>
              <a:t> RGB</a:t>
            </a:r>
            <a:r>
              <a:rPr lang="sr-Latn-RS" dirty="0" smtClean="0"/>
              <a:t> </a:t>
            </a:r>
            <a:r>
              <a:rPr lang="sr-Latn-RS" dirty="0"/>
              <a:t>vrednosti, primenjuje matematička funkcija da bi se proizvela odgovarajuća alternativna verzija slike</a:t>
            </a:r>
            <a:r>
              <a:rPr lang="sr-Latn-RS" dirty="0" smtClean="0"/>
              <a:t>.</a:t>
            </a:r>
          </a:p>
          <a:p>
            <a:r>
              <a:rPr lang="sr-Latn-RS" dirty="0"/>
              <a:t>Filter </a:t>
            </a:r>
            <a:r>
              <a:rPr lang="sr-Latn-RS" dirty="0" smtClean="0"/>
              <a:t>dakle predstavlja </a:t>
            </a:r>
            <a:r>
              <a:rPr lang="sr-Latn-RS" dirty="0"/>
              <a:t>funkciju </a:t>
            </a:r>
            <a:r>
              <a:rPr lang="sr-Latn-RS" dirty="0" smtClean="0"/>
              <a:t>koja preslikava element skupa </a:t>
            </a:r>
            <a:r>
              <a:rPr lang="sr-Latn-RS" i="1" dirty="0" smtClean="0"/>
              <a:t>I </a:t>
            </a:r>
            <a:r>
              <a:rPr lang="sr-Latn-RS" dirty="0" smtClean="0"/>
              <a:t>u neki drugi element skupa </a:t>
            </a:r>
            <a:r>
              <a:rPr lang="sr-Latn-RS" i="1" dirty="0" smtClean="0"/>
              <a:t>I</a:t>
            </a:r>
            <a:r>
              <a:rPr lang="sr-Latn-RS" dirty="0" smtClean="0"/>
              <a:t>, pri čemu je </a:t>
            </a:r>
            <a:r>
              <a:rPr lang="sr-Latn-RS" i="1" dirty="0" smtClean="0"/>
              <a:t>I </a:t>
            </a:r>
            <a:r>
              <a:rPr lang="sr-Latn-RS" dirty="0" smtClean="0"/>
              <a:t>skup slika. </a:t>
            </a:r>
          </a:p>
          <a:p>
            <a:endParaRPr lang="sr-Latn-RS" dirty="0"/>
          </a:p>
          <a:p>
            <a:r>
              <a:rPr lang="sr-Latn-RS" dirty="0" smtClean="0"/>
              <a:t>Što se implementacionog dela tiče, filteri </a:t>
            </a:r>
            <a:r>
              <a:rPr lang="sr-Latn-RS" dirty="0"/>
              <a:t>predstavljaju programske operacije </a:t>
            </a:r>
            <a:r>
              <a:rPr lang="sr-Latn-RS" dirty="0" smtClean="0"/>
              <a:t>(metode) koje </a:t>
            </a:r>
            <a:r>
              <a:rPr lang="sr-Latn-RS" dirty="0"/>
              <a:t>nam omogućuju </a:t>
            </a:r>
            <a:r>
              <a:rPr lang="sr-Latn-RS" dirty="0" smtClean="0"/>
              <a:t>iteraciju kroz sadržaj slike tj. </a:t>
            </a:r>
            <a:r>
              <a:rPr lang="sr-Latn-RS" dirty="0"/>
              <a:t>k</a:t>
            </a:r>
            <a:r>
              <a:rPr lang="sr-Latn-RS" dirty="0" smtClean="0"/>
              <a:t>roz piksele i njihovu manipulaciju.</a:t>
            </a:r>
          </a:p>
          <a:p>
            <a:r>
              <a:rPr lang="sr-Latn-RS" dirty="0" smtClean="0"/>
              <a:t>Predstavljene su tri kategorije filtera: unarni, binarni, konvolucioni.</a:t>
            </a:r>
          </a:p>
        </p:txBody>
      </p:sp>
      <p:pic>
        <p:nvPicPr>
          <p:cNvPr id="12" name="Picture 11"/>
          <p:cNvPicPr>
            <a:picLocks noChangeAspect="1"/>
          </p:cNvPicPr>
          <p:nvPr/>
        </p:nvPicPr>
        <p:blipFill>
          <a:blip r:embed="rId2"/>
          <a:stretch>
            <a:fillRect/>
          </a:stretch>
        </p:blipFill>
        <p:spPr>
          <a:xfrm>
            <a:off x="5243494" y="3237973"/>
            <a:ext cx="882986" cy="298857"/>
          </a:xfrm>
          <a:prstGeom prst="rect">
            <a:avLst/>
          </a:prstGeom>
        </p:spPr>
      </p:pic>
      <p:sp>
        <p:nvSpPr>
          <p:cNvPr id="8" name="Slide Number Placeholder 7"/>
          <p:cNvSpPr>
            <a:spLocks noGrp="1"/>
          </p:cNvSpPr>
          <p:nvPr>
            <p:ph type="sldNum" sz="quarter" idx="12"/>
          </p:nvPr>
        </p:nvSpPr>
        <p:spPr/>
        <p:txBody>
          <a:bodyPr/>
          <a:lstStyle/>
          <a:p>
            <a:fld id="{4CE482DC-2269-4F26-9D2A-7E44B1A4CD85}" type="slidenum">
              <a:rPr lang="en-US" smtClean="0"/>
              <a:t>4</a:t>
            </a:fld>
            <a:endParaRPr lang="en-US" dirty="0"/>
          </a:p>
        </p:txBody>
      </p:sp>
      <p:sp>
        <p:nvSpPr>
          <p:cNvPr id="9" name="Footer Placeholder 8"/>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862709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Edge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Edge je konvolucioni filter kojim se detektuju ivice objekata neke slike. </a:t>
                </a:r>
                <a:endParaRPr lang="sr-Latn-RS" dirty="0" smtClean="0"/>
              </a:p>
              <a:p>
                <a:r>
                  <a:rPr lang="en-US" dirty="0" smtClean="0"/>
                  <a:t>U </a:t>
                </a:r>
                <a:r>
                  <a:rPr lang="en-US" dirty="0" err="1"/>
                  <a:t>implementaciji</a:t>
                </a:r>
                <a:r>
                  <a:rPr lang="en-US" dirty="0"/>
                  <a:t> </a:t>
                </a:r>
                <a:r>
                  <a:rPr lang="sr-Latn-RS" dirty="0" smtClean="0"/>
                  <a:t>edge filtera </a:t>
                </a:r>
                <a:r>
                  <a:rPr lang="en-US" dirty="0" err="1" smtClean="0"/>
                  <a:t>korišćena</a:t>
                </a:r>
                <a:r>
                  <a:rPr lang="en-US" dirty="0" smtClean="0"/>
                  <a:t> </a:t>
                </a:r>
                <a:r>
                  <a:rPr lang="en-US" dirty="0"/>
                  <a:t>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r>
                              <a:rPr lang="en-US" i="1"/>
                              <m:t>−1</m:t>
                            </m:r>
                          </m:e>
                          <m:e>
                            <m:r>
                              <a:rPr lang="en-US" i="1"/>
                              <m:t>−1</m:t>
                            </m:r>
                          </m:e>
                          <m:e>
                            <m:r>
                              <a:rPr lang="en-US" i="1"/>
                              <m:t>−1</m:t>
                            </m:r>
                          </m:e>
                        </m:mr>
                        <m:mr>
                          <m:e>
                            <m:r>
                              <a:rPr lang="en-US" i="1"/>
                              <m:t>−1</m:t>
                            </m:r>
                          </m:e>
                          <m:e>
                            <m:r>
                              <a:rPr lang="en-US" i="1"/>
                              <m:t>8</m:t>
                            </m:r>
                          </m:e>
                          <m:e>
                            <m:r>
                              <a:rPr lang="en-US" i="1"/>
                              <m:t>−1</m:t>
                            </m:r>
                          </m:e>
                        </m:mr>
                        <m:mr>
                          <m:e>
                            <m:r>
                              <a:rPr lang="en-US" i="1"/>
                              <m:t>−1</m:t>
                            </m:r>
                          </m:e>
                          <m:e>
                            <m:r>
                              <a:rPr lang="en-US" i="1"/>
                              <m:t>−1</m:t>
                            </m:r>
                          </m:e>
                          <m:e>
                            <m:r>
                              <a:rPr lang="en-US" i="1"/>
                              <m:t>−1</m:t>
                            </m:r>
                          </m:e>
                        </m:mr>
                      </m:m>
                    </m:oMath>
                  </m:oMathPara>
                </a14:m>
                <a:endParaRPr lang="en-US" dirty="0"/>
              </a:p>
              <a:p>
                <a:pPr marL="0" indent="0">
                  <a:buNone/>
                </a:pPr>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40</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930022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Users\mlmilan\AppData\Local\Microsoft\Windows\INetCache\Content.Word\filterImage20140705_161425.jpg"/>
          <p:cNvPicPr/>
          <p:nvPr/>
        </p:nvPicPr>
        <p:blipFill>
          <a:blip r:embed="rId2">
            <a:extLst>
              <a:ext uri="{28A0092B-C50C-407E-A947-70E740481C1C}">
                <a14:useLocalDpi xmlns:a14="http://schemas.microsoft.com/office/drawing/2010/main" val="0"/>
              </a:ext>
            </a:extLst>
          </a:blip>
          <a:srcRect/>
          <a:stretch>
            <a:fillRect/>
          </a:stretch>
        </p:blipFill>
        <p:spPr bwMode="auto">
          <a:xfrm>
            <a:off x="6885430" y="1959144"/>
            <a:ext cx="4270250" cy="2468758"/>
          </a:xfrm>
          <a:prstGeom prst="rect">
            <a:avLst/>
          </a:prstGeom>
          <a:noFill/>
          <a:ln>
            <a:noFill/>
          </a:ln>
        </p:spPr>
      </p:pic>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49678"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Edge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edge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edge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41</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851006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Emboss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Emboss je konvolucioni filter kojim se dobija efekat urezbarene, reljefne slike. Svaki piksel slike zamenjen je efektom ispupčenja ili senke na osnovu svoje svetlije ili tamnije nijanse, dok su delovi slike koje imaju slabu kontrast zamenjeni sivom nijansom. </a:t>
                </a:r>
                <a:r>
                  <a:rPr lang="sr-Latn-RS" dirty="0" smtClean="0"/>
                  <a:t>. </a:t>
                </a:r>
              </a:p>
              <a:p>
                <a:r>
                  <a:rPr lang="en-US" dirty="0" smtClean="0"/>
                  <a:t>U </a:t>
                </a:r>
                <a:r>
                  <a:rPr lang="en-US" dirty="0" err="1"/>
                  <a:t>implementaciji</a:t>
                </a:r>
                <a:r>
                  <a:rPr lang="en-US" dirty="0"/>
                  <a:t> </a:t>
                </a:r>
                <a:r>
                  <a:rPr lang="sr-Latn-RS" dirty="0" smtClean="0"/>
                  <a:t>emboss filtera </a:t>
                </a:r>
                <a:r>
                  <a:rPr lang="en-US" dirty="0" err="1" smtClean="0"/>
                  <a:t>korišćena</a:t>
                </a:r>
                <a:r>
                  <a:rPr lang="en-US" dirty="0" smtClean="0"/>
                  <a:t> </a:t>
                </a:r>
                <a:r>
                  <a:rPr lang="en-US" dirty="0"/>
                  <a:t>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r>
                              <a:rPr lang="en-US" i="1"/>
                              <m:t>−2</m:t>
                            </m:r>
                          </m:e>
                          <m:e>
                            <m:r>
                              <a:rPr lang="en-US" i="1"/>
                              <m:t>0</m:t>
                            </m:r>
                          </m:e>
                          <m:e>
                            <m:r>
                              <a:rPr lang="en-US" i="1"/>
                              <m:t>0</m:t>
                            </m:r>
                          </m:e>
                        </m:mr>
                        <m:mr>
                          <m:e>
                            <m:r>
                              <a:rPr lang="en-US" i="1"/>
                              <m:t>0</m:t>
                            </m:r>
                          </m:e>
                          <m:e>
                            <m:r>
                              <a:rPr lang="en-US" i="1"/>
                              <m:t>2</m:t>
                            </m:r>
                          </m:e>
                          <m:e>
                            <m:r>
                              <a:rPr lang="en-US" i="1"/>
                              <m:t>0</m:t>
                            </m:r>
                          </m:e>
                        </m:mr>
                        <m:mr>
                          <m:e>
                            <m:r>
                              <a:rPr lang="en-US" i="1"/>
                              <m:t>0</m:t>
                            </m:r>
                          </m:e>
                          <m:e>
                            <m:r>
                              <a:rPr lang="en-US" i="1"/>
                              <m:t>1</m:t>
                            </m:r>
                          </m:e>
                          <m:e>
                            <m:r>
                              <a:rPr lang="en-US" i="1"/>
                              <m:t>0</m:t>
                            </m:r>
                          </m:e>
                        </m:mr>
                      </m:m>
                    </m:oMath>
                  </m:oMathPara>
                </a14:m>
                <a:endParaRPr lang="en-US" dirty="0"/>
              </a:p>
              <a:p>
                <a:pPr marL="0" indent="0">
                  <a:buNone/>
                </a:pPr>
                <a:endParaRPr lang="en-US" dirty="0"/>
              </a:p>
              <a:p>
                <a:pPr marL="0" indent="0">
                  <a:buNone/>
                </a:pPr>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42</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462830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885430" y="1959144"/>
            <a:ext cx="4270250" cy="2468034"/>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249677"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Emboss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emboss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emboss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43</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9177289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Engrave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Engrave je konvolucioni filter kojim se dobija efekat gravura na slici</a:t>
                </a:r>
                <a:r>
                  <a:rPr lang="sr-Latn-RS" dirty="0" smtClean="0"/>
                  <a:t>.</a:t>
                </a:r>
              </a:p>
              <a:p>
                <a:r>
                  <a:rPr lang="en-US" dirty="0" smtClean="0"/>
                  <a:t>U </a:t>
                </a:r>
                <a:r>
                  <a:rPr lang="en-US" dirty="0" err="1"/>
                  <a:t>implementaciji</a:t>
                </a:r>
                <a:r>
                  <a:rPr lang="en-US" dirty="0"/>
                  <a:t> </a:t>
                </a:r>
                <a:r>
                  <a:rPr lang="sr-Latn-RS" dirty="0" smtClean="0"/>
                  <a:t>engrave filtera </a:t>
                </a:r>
                <a:r>
                  <a:rPr lang="en-US" dirty="0" err="1" smtClean="0"/>
                  <a:t>korišćena</a:t>
                </a:r>
                <a:r>
                  <a:rPr lang="en-US" dirty="0" smtClean="0"/>
                  <a:t> </a:t>
                </a:r>
                <a:r>
                  <a:rPr lang="en-US" dirty="0"/>
                  <a:t>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r>
                              <a:rPr lang="en-US" i="1"/>
                              <m:t>−2</m:t>
                            </m:r>
                          </m:e>
                          <m:e>
                            <m:r>
                              <a:rPr lang="en-US" i="1"/>
                              <m:t>−1</m:t>
                            </m:r>
                          </m:e>
                          <m:e>
                            <m:r>
                              <a:rPr lang="en-US" i="1"/>
                              <m:t>0</m:t>
                            </m:r>
                          </m:e>
                        </m:mr>
                        <m:mr>
                          <m:e>
                            <m:r>
                              <a:rPr lang="en-US" i="1"/>
                              <m:t>−1</m:t>
                            </m:r>
                          </m:e>
                          <m:e>
                            <m:r>
                              <a:rPr lang="en-US" i="1"/>
                              <m:t>1</m:t>
                            </m:r>
                          </m:e>
                          <m:e>
                            <m:r>
                              <a:rPr lang="en-US" i="1"/>
                              <m:t>1</m:t>
                            </m:r>
                          </m:e>
                        </m:mr>
                        <m:mr>
                          <m:e>
                            <m:r>
                              <a:rPr lang="en-US" i="1"/>
                              <m:t>0</m:t>
                            </m:r>
                          </m:e>
                          <m:e>
                            <m:r>
                              <a:rPr lang="en-US" i="1"/>
                              <m:t>1</m:t>
                            </m:r>
                          </m:e>
                          <m:e>
                            <m:r>
                              <a:rPr lang="en-US" i="1"/>
                              <m:t>2</m:t>
                            </m:r>
                          </m:e>
                        </m:mr>
                      </m:m>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44</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479430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885430" y="1959144"/>
            <a:ext cx="4270250" cy="2468034"/>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249676"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Engrave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engrave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engrave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45</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937790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Smooth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a:bodyPr>
              <a:lstStyle/>
              <a:p>
                <a:r>
                  <a:rPr lang="sr-Latn-RS" dirty="0"/>
                  <a:t>Smooth je konvolucioni filter kojim se dobija efekat glačanja slike</a:t>
                </a:r>
                <a:r>
                  <a:rPr lang="sr-Latn-RS" dirty="0" smtClean="0"/>
                  <a:t>.</a:t>
                </a:r>
              </a:p>
              <a:p>
                <a:r>
                  <a:rPr lang="en-US" dirty="0" smtClean="0"/>
                  <a:t>U </a:t>
                </a:r>
                <a:r>
                  <a:rPr lang="en-US" dirty="0" err="1"/>
                  <a:t>implementaciji</a:t>
                </a:r>
                <a:r>
                  <a:rPr lang="en-US" dirty="0"/>
                  <a:t> </a:t>
                </a:r>
                <a:r>
                  <a:rPr lang="sr-Latn-RS" dirty="0" smtClean="0"/>
                  <a:t>smooth filtera </a:t>
                </a:r>
                <a:r>
                  <a:rPr lang="en-US" dirty="0" err="1" smtClean="0"/>
                  <a:t>korišćena</a:t>
                </a:r>
                <a:r>
                  <a:rPr lang="en-US" dirty="0" smtClean="0"/>
                  <a:t> </a:t>
                </a:r>
                <a:r>
                  <a:rPr lang="en-US" dirty="0"/>
                  <a:t>je </a:t>
                </a:r>
                <a:r>
                  <a:rPr lang="en-US" dirty="0" err="1"/>
                  <a:t>sledeća</a:t>
                </a:r>
                <a:r>
                  <a:rPr lang="en-US" dirty="0"/>
                  <a:t> </a:t>
                </a:r>
                <a:r>
                  <a:rPr lang="en-US" dirty="0" err="1"/>
                  <a:t>konvoluciona</a:t>
                </a:r>
                <a:r>
                  <a:rPr lang="en-US" dirty="0"/>
                  <a:t> </a:t>
                </a:r>
                <a:r>
                  <a:rPr lang="en-US" dirty="0" err="1"/>
                  <a:t>matrica</a:t>
                </a:r>
                <a:r>
                  <a:rPr lang="en-US" dirty="0" smtClean="0"/>
                  <a:t>.</a:t>
                </a:r>
              </a:p>
              <a:p>
                <a:pPr marL="0" indent="0">
                  <a:buNone/>
                </a:pPr>
                <a:endParaRPr lang="sr-Latn-RS" i="1" dirty="0" smtClean="0"/>
              </a:p>
              <a:p>
                <a:pPr marL="0" indent="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i="1"/>
                          </m:ctrlPr>
                        </m:mPr>
                        <m:mr>
                          <m:e>
                            <m:r>
                              <a:rPr lang="en-US" i="1"/>
                              <m:t>1</m:t>
                            </m:r>
                          </m:e>
                          <m:e>
                            <m:r>
                              <a:rPr lang="en-US" i="1"/>
                              <m:t>1</m:t>
                            </m:r>
                          </m:e>
                          <m:e>
                            <m:r>
                              <a:rPr lang="en-US" i="1"/>
                              <m:t>1</m:t>
                            </m:r>
                          </m:e>
                        </m:mr>
                        <m:mr>
                          <m:e>
                            <m:r>
                              <a:rPr lang="en-US" i="1"/>
                              <m:t>1</m:t>
                            </m:r>
                          </m:e>
                          <m:e>
                            <m:r>
                              <a:rPr lang="en-US" i="1"/>
                              <m:t>5</m:t>
                            </m:r>
                          </m:e>
                          <m:e>
                            <m:r>
                              <a:rPr lang="en-US" i="1"/>
                              <m:t>1</m:t>
                            </m:r>
                          </m:e>
                        </m:mr>
                        <m:mr>
                          <m:e>
                            <m:r>
                              <a:rPr lang="en-US" i="1"/>
                              <m:t>1</m:t>
                            </m:r>
                          </m:e>
                          <m:e>
                            <m:r>
                              <a:rPr lang="en-US" i="1"/>
                              <m:t>1</m:t>
                            </m:r>
                          </m:e>
                          <m:e>
                            <m:r>
                              <a:rPr lang="en-US" i="1"/>
                              <m:t>1</m:t>
                            </m:r>
                          </m:e>
                        </m:mr>
                      </m:m>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606" t="-166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46</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42447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885430" y="1959144"/>
            <a:ext cx="4270250" cy="2468034"/>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249675"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Smooth filter</a:t>
            </a:r>
            <a:r>
              <a:rPr lang="en-US" b="1" dirty="0"/>
              <a:t/>
            </a:r>
            <a:br>
              <a:rPr lang="en-US" b="1" dirty="0"/>
            </a:br>
            <a:endParaRPr lang="en-US" dirty="0"/>
          </a:p>
        </p:txBody>
      </p:sp>
      <p:sp>
        <p:nvSpPr>
          <p:cNvPr id="8" name="Text Box 330"/>
          <p:cNvSpPr txBox="1"/>
          <p:nvPr/>
        </p:nvSpPr>
        <p:spPr>
          <a:xfrm>
            <a:off x="2145665"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smooth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smooth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47</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230706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Gaussian blur (Gausov blur) filter</a:t>
            </a:r>
            <a:r>
              <a:rPr lang="en-US" b="1" dirty="0" smtClean="0"/>
              <a:t/>
            </a:r>
            <a:br>
              <a:rPr lang="en-US" b="1"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31191"/>
              </a:xfrm>
            </p:spPr>
            <p:txBody>
              <a:bodyPr>
                <a:normAutofit fontScale="92500" lnSpcReduction="20000"/>
              </a:bodyPr>
              <a:lstStyle/>
              <a:p>
                <a:r>
                  <a:rPr lang="sr-Latn-RS" dirty="0"/>
                  <a:t>Gaussian blur predstavlja konvolucioni filter kojim se dobija efekat zamagljivanja slike. </a:t>
                </a:r>
                <a:endParaRPr lang="sr-Latn-RS" dirty="0" smtClean="0"/>
              </a:p>
              <a:p>
                <a:r>
                  <a:rPr lang="sr-Latn-RS" dirty="0"/>
                  <a:t>Ime je dobio po nemačkom matematičaru Karlu Fridrihu Gausu i njegovoj funkciji koja se koristi u statistici kod normalnih raspodela, u procesiranju signala, prilikom obrade slika itd.</a:t>
                </a:r>
                <a:endParaRPr lang="en-US" dirty="0"/>
              </a:p>
              <a:p>
                <a:pPr marL="0" indent="0">
                  <a:buNone/>
                </a:pPr>
                <a14:m>
                  <m:oMathPara xmlns:m="http://schemas.openxmlformats.org/officeDocument/2006/math">
                    <m:oMathParaPr>
                      <m:jc m:val="center"/>
                    </m:oMathParaPr>
                    <m:oMath xmlns:m="http://schemas.openxmlformats.org/officeDocument/2006/math">
                      <m:r>
                        <a:rPr lang="sr-Latn-RS" i="1"/>
                        <m:t>𝑓</m:t>
                      </m:r>
                      <m:d>
                        <m:dPr>
                          <m:ctrlPr>
                            <a:rPr lang="en-US" i="1"/>
                          </m:ctrlPr>
                        </m:dPr>
                        <m:e>
                          <m:r>
                            <a:rPr lang="sr-Latn-RS" i="1"/>
                            <m:t>𝑥</m:t>
                          </m:r>
                        </m:e>
                      </m:d>
                      <m:r>
                        <a:rPr lang="sr-Latn-RS" i="1"/>
                        <m:t>=</m:t>
                      </m:r>
                      <m:r>
                        <a:rPr lang="sr-Latn-RS" i="1"/>
                        <m:t>𝑎</m:t>
                      </m:r>
                      <m:func>
                        <m:funcPr>
                          <m:ctrlPr>
                            <a:rPr lang="en-US" i="1"/>
                          </m:ctrlPr>
                        </m:funcPr>
                        <m:fName>
                          <m:r>
                            <m:rPr>
                              <m:sty m:val="p"/>
                            </m:rPr>
                            <a:rPr lang="sr-Latn-RS"/>
                            <m:t>exp</m:t>
                          </m:r>
                        </m:fName>
                        <m:e>
                          <m:d>
                            <m:dPr>
                              <m:ctrlPr>
                                <a:rPr lang="en-US" i="1"/>
                              </m:ctrlPr>
                            </m:dPr>
                            <m:e>
                              <m:r>
                                <a:rPr lang="sr-Latn-RS" i="1"/>
                                <m:t>−</m:t>
                              </m:r>
                              <m:f>
                                <m:fPr>
                                  <m:ctrlPr>
                                    <a:rPr lang="en-US" i="1"/>
                                  </m:ctrlPr>
                                </m:fPr>
                                <m:num>
                                  <m:sSup>
                                    <m:sSupPr>
                                      <m:ctrlPr>
                                        <a:rPr lang="en-US" i="1"/>
                                      </m:ctrlPr>
                                    </m:sSupPr>
                                    <m:e>
                                      <m:r>
                                        <a:rPr lang="sr-Latn-RS" i="1"/>
                                        <m:t>(</m:t>
                                      </m:r>
                                      <m:r>
                                        <a:rPr lang="sr-Latn-RS" i="1"/>
                                        <m:t>𝑥</m:t>
                                      </m:r>
                                      <m:r>
                                        <a:rPr lang="sr-Latn-RS" i="1"/>
                                        <m:t>−</m:t>
                                      </m:r>
                                      <m:r>
                                        <a:rPr lang="sr-Latn-RS" i="1"/>
                                        <m:t>𝑏</m:t>
                                      </m:r>
                                      <m:r>
                                        <a:rPr lang="sr-Latn-RS" i="1"/>
                                        <m:t>)</m:t>
                                      </m:r>
                                    </m:e>
                                    <m:sup>
                                      <m:r>
                                        <a:rPr lang="sr-Latn-RS" i="1"/>
                                        <m:t>2</m:t>
                                      </m:r>
                                    </m:sup>
                                  </m:sSup>
                                </m:num>
                                <m:den>
                                  <m:sSup>
                                    <m:sSupPr>
                                      <m:ctrlPr>
                                        <a:rPr lang="en-US" i="1"/>
                                      </m:ctrlPr>
                                    </m:sSupPr>
                                    <m:e>
                                      <m:r>
                                        <a:rPr lang="sr-Latn-RS" i="1"/>
                                        <m:t>2</m:t>
                                      </m:r>
                                      <m:r>
                                        <a:rPr lang="sr-Latn-RS" i="1"/>
                                        <m:t>𝑐</m:t>
                                      </m:r>
                                    </m:e>
                                    <m:sup>
                                      <m:r>
                                        <a:rPr lang="sr-Latn-RS" i="1"/>
                                        <m:t>2</m:t>
                                      </m:r>
                                    </m:sup>
                                  </m:sSup>
                                </m:den>
                              </m:f>
                            </m:e>
                          </m:d>
                          <m:r>
                            <a:rPr lang="sr-Latn-RS" i="1"/>
                            <m:t>+</m:t>
                          </m:r>
                          <m:r>
                            <a:rPr lang="sr-Latn-RS" i="1"/>
                            <m:t>𝑑</m:t>
                          </m:r>
                        </m:e>
                      </m:func>
                    </m:oMath>
                  </m:oMathPara>
                </a14:m>
                <a:endParaRPr lang="sr-Latn-RS" dirty="0" smtClean="0"/>
              </a:p>
              <a:p>
                <a:pPr marL="0" indent="0">
                  <a:buNone/>
                </a:pPr>
                <a:r>
                  <a:rPr lang="sr-Latn-RS" dirty="0" smtClean="0"/>
                  <a:t>Formula </a:t>
                </a:r>
                <a:r>
                  <a:rPr lang="sr-Latn-RS" dirty="0"/>
                  <a:t>za Gausovu funkciju </a:t>
                </a:r>
                <a:r>
                  <a:rPr lang="sr-Latn-RS" dirty="0" smtClean="0"/>
                  <a:t>za dve dimenzije je:</a:t>
                </a:r>
              </a:p>
              <a:p>
                <a:pPr marL="0" indent="0">
                  <a:buNone/>
                </a:pPr>
                <a14:m>
                  <m:oMathPara xmlns:m="http://schemas.openxmlformats.org/officeDocument/2006/math">
                    <m:oMathParaPr>
                      <m:jc m:val="center"/>
                    </m:oMathParaPr>
                    <m:oMath xmlns:m="http://schemas.openxmlformats.org/officeDocument/2006/math">
                      <m:r>
                        <a:rPr lang="sr-Latn-RS" i="1"/>
                        <m:t>𝐺</m:t>
                      </m:r>
                      <m:d>
                        <m:dPr>
                          <m:ctrlPr>
                            <a:rPr lang="en-US" i="1"/>
                          </m:ctrlPr>
                        </m:dPr>
                        <m:e>
                          <m:r>
                            <a:rPr lang="sr-Latn-RS" i="1"/>
                            <m:t>𝑥</m:t>
                          </m:r>
                        </m:e>
                      </m:d>
                      <m:r>
                        <a:rPr lang="sr-Latn-RS" i="1"/>
                        <m:t>= </m:t>
                      </m:r>
                      <m:f>
                        <m:fPr>
                          <m:ctrlPr>
                            <a:rPr lang="en-US" i="1"/>
                          </m:ctrlPr>
                        </m:fPr>
                        <m:num>
                          <m:r>
                            <a:rPr lang="sr-Latn-RS" i="1"/>
                            <m:t>1</m:t>
                          </m:r>
                        </m:num>
                        <m:den>
                          <m:sSup>
                            <m:sSupPr>
                              <m:ctrlPr>
                                <a:rPr lang="en-US" i="1"/>
                              </m:ctrlPr>
                            </m:sSupPr>
                            <m:e>
                              <m:r>
                                <a:rPr lang="sr-Latn-RS" i="1"/>
                                <m:t>2</m:t>
                              </m:r>
                              <m:r>
                                <a:rPr lang="sr-Latn-RS" i="1"/>
                                <m:t>𝜋𝜎</m:t>
                              </m:r>
                            </m:e>
                            <m:sup>
                              <m:r>
                                <a:rPr lang="sr-Latn-RS" i="1"/>
                                <m:t>2</m:t>
                              </m:r>
                            </m:sup>
                          </m:sSup>
                        </m:den>
                      </m:f>
                      <m:sSup>
                        <m:sSupPr>
                          <m:ctrlPr>
                            <a:rPr lang="en-US" i="1"/>
                          </m:ctrlPr>
                        </m:sSupPr>
                        <m:e>
                          <m:r>
                            <a:rPr lang="sr-Latn-RS" i="1"/>
                            <m:t>𝑒</m:t>
                          </m:r>
                        </m:e>
                        <m:sup>
                          <m:r>
                            <a:rPr lang="sr-Latn-RS" i="1"/>
                            <m:t>−</m:t>
                          </m:r>
                          <m:f>
                            <m:fPr>
                              <m:ctrlPr>
                                <a:rPr lang="en-US" i="1"/>
                              </m:ctrlPr>
                            </m:fPr>
                            <m:num>
                              <m:sSup>
                                <m:sSupPr>
                                  <m:ctrlPr>
                                    <a:rPr lang="en-US" i="1"/>
                                  </m:ctrlPr>
                                </m:sSupPr>
                                <m:e>
                                  <m:r>
                                    <a:rPr lang="sr-Latn-RS" i="1"/>
                                    <m:t>𝑥</m:t>
                                  </m:r>
                                </m:e>
                                <m:sup>
                                  <m:r>
                                    <a:rPr lang="sr-Latn-RS" i="1"/>
                                    <m:t>2</m:t>
                                  </m:r>
                                </m:sup>
                              </m:sSup>
                              <m:r>
                                <a:rPr lang="sr-Latn-RS" i="1"/>
                                <m:t>+</m:t>
                              </m:r>
                              <m:sSup>
                                <m:sSupPr>
                                  <m:ctrlPr>
                                    <a:rPr lang="en-US" i="1"/>
                                  </m:ctrlPr>
                                </m:sSupPr>
                                <m:e>
                                  <m:r>
                                    <a:rPr lang="sr-Latn-RS" i="1"/>
                                    <m:t>𝑦</m:t>
                                  </m:r>
                                </m:e>
                                <m:sup>
                                  <m:r>
                                    <a:rPr lang="sr-Latn-RS" i="1"/>
                                    <m:t>2</m:t>
                                  </m:r>
                                </m:sup>
                              </m:sSup>
                            </m:num>
                            <m:den>
                              <m:sSup>
                                <m:sSupPr>
                                  <m:ctrlPr>
                                    <a:rPr lang="en-US" i="1"/>
                                  </m:ctrlPr>
                                </m:sSupPr>
                                <m:e>
                                  <m:r>
                                    <a:rPr lang="sr-Latn-RS" i="1"/>
                                    <m:t>2</m:t>
                                  </m:r>
                                  <m:r>
                                    <a:rPr lang="sr-Latn-RS" i="1"/>
                                    <m:t>𝜎</m:t>
                                  </m:r>
                                </m:e>
                                <m:sup>
                                  <m:r>
                                    <a:rPr lang="sr-Latn-RS" i="1"/>
                                    <m:t>2</m:t>
                                  </m:r>
                                </m:sup>
                              </m:sSup>
                            </m:den>
                          </m:f>
                        </m:sup>
                      </m:sSup>
                    </m:oMath>
                  </m:oMathPara>
                </a14:m>
                <a:endParaRPr lang="sr-Latn-RS" dirty="0" smtClean="0"/>
              </a:p>
              <a:p>
                <a:pPr marL="0" indent="0">
                  <a:buNone/>
                </a:pPr>
                <a:r>
                  <a:rPr lang="sr-Latn-RS" dirty="0"/>
                  <a:t>Gde su </a:t>
                </a:r>
                <a:r>
                  <a:rPr lang="sr-Latn-RS" i="1" dirty="0"/>
                  <a:t>x</a:t>
                </a:r>
                <a:r>
                  <a:rPr lang="sr-Latn-RS" dirty="0"/>
                  <a:t> i </a:t>
                </a:r>
                <a:r>
                  <a:rPr lang="sr-Latn-RS" i="1" dirty="0"/>
                  <a:t>y </a:t>
                </a:r>
                <a:r>
                  <a:rPr lang="sr-Latn-RS" dirty="0"/>
                  <a:t>koordinate, a σ predstavlja standardnu devijaciju Gausove </a:t>
                </a:r>
                <a:r>
                  <a:rPr lang="sr-Latn-RS" dirty="0" smtClean="0"/>
                  <a:t>raspodele.</a:t>
                </a:r>
              </a:p>
              <a:p>
                <a:pPr marL="0" indent="0">
                  <a:buNone/>
                </a:pPr>
                <a:r>
                  <a:rPr lang="sr-Latn-RS" dirty="0"/>
                  <a:t>Kada se primeni sa dve dimenzije ova formula proizvodi blur efekat u obluku koncentričnih krugova. </a:t>
                </a:r>
                <a:endParaRPr lang="sr-Latn-RS" dirty="0" smtClean="0"/>
              </a:p>
              <a:p>
                <a:pPr marL="0" indent="0">
                  <a:buNone/>
                </a:pPr>
                <a:r>
                  <a:rPr lang="en-US" dirty="0" err="1"/>
                  <a:t>Vrednosti</a:t>
                </a:r>
                <a:r>
                  <a:rPr lang="en-US" dirty="0"/>
                  <a:t> </a:t>
                </a:r>
                <a:r>
                  <a:rPr lang="en-US" dirty="0" err="1"/>
                  <a:t>raspodele</a:t>
                </a:r>
                <a:r>
                  <a:rPr lang="en-US" dirty="0"/>
                  <a:t> </a:t>
                </a:r>
                <a:r>
                  <a:rPr lang="en-US" dirty="0" err="1"/>
                  <a:t>koriste</a:t>
                </a:r>
                <a:r>
                  <a:rPr lang="en-US" dirty="0"/>
                  <a:t> se </a:t>
                </a:r>
                <a:r>
                  <a:rPr lang="en-US" dirty="0" err="1"/>
                  <a:t>za</a:t>
                </a:r>
                <a:r>
                  <a:rPr lang="en-US" dirty="0"/>
                  <a:t> </a:t>
                </a:r>
                <a:r>
                  <a:rPr lang="en-US" dirty="0" err="1"/>
                  <a:t>dobijanje</a:t>
                </a:r>
                <a:r>
                  <a:rPr lang="en-US" dirty="0"/>
                  <a:t> </a:t>
                </a:r>
                <a:r>
                  <a:rPr lang="en-US" dirty="0" err="1"/>
                  <a:t>konvolucione</a:t>
                </a:r>
                <a:r>
                  <a:rPr lang="en-US" dirty="0"/>
                  <a:t> </a:t>
                </a:r>
                <a:r>
                  <a:rPr lang="en-US" dirty="0" err="1"/>
                  <a:t>matrice</a:t>
                </a:r>
                <a:r>
                  <a:rPr lang="en-US" dirty="0"/>
                  <a:t> </a:t>
                </a:r>
                <a:r>
                  <a:rPr lang="en-US" dirty="0" err="1"/>
                  <a:t>koja</a:t>
                </a:r>
                <a:r>
                  <a:rPr lang="en-US" dirty="0"/>
                  <a:t> se </a:t>
                </a:r>
                <a:r>
                  <a:rPr lang="en-US" dirty="0" err="1"/>
                  <a:t>primenjuje</a:t>
                </a:r>
                <a:r>
                  <a:rPr lang="en-US" dirty="0"/>
                  <a:t> </a:t>
                </a:r>
                <a:r>
                  <a:rPr lang="en-US" dirty="0" err="1"/>
                  <a:t>nad</a:t>
                </a:r>
                <a:r>
                  <a:rPr lang="en-US" dirty="0"/>
                  <a:t> </a:t>
                </a:r>
                <a:r>
                  <a:rPr lang="en-US" dirty="0" err="1"/>
                  <a:t>svaki</a:t>
                </a:r>
                <a:r>
                  <a:rPr lang="en-US" dirty="0"/>
                  <a:t> od </a:t>
                </a:r>
                <a:r>
                  <a:rPr lang="en-US" dirty="0" err="1"/>
                  <a:t>piksela</a:t>
                </a:r>
                <a:r>
                  <a:rPr lang="en-US" dirty="0"/>
                  <a:t> </a:t>
                </a:r>
                <a:r>
                  <a:rPr lang="en-US" dirty="0" err="1"/>
                  <a:t>slike</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sr-Latn-RS" dirty="0" smtClean="0"/>
              </a:p>
              <a:p>
                <a:endParaRPr lang="en-US" dirty="0"/>
              </a:p>
              <a:p>
                <a:endParaRPr lang="sr-Latn-R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31191"/>
              </a:xfrm>
              <a:blipFill rotWithShape="0">
                <a:blip r:embed="rId2"/>
                <a:stretch>
                  <a:fillRect l="-1455" t="-2572" b="-605"/>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smtClean="0"/>
              <a:t>48</a:t>
            </a:fld>
            <a:endParaRPr lang="en-US" dirty="0"/>
          </a:p>
        </p:txBody>
      </p:sp>
      <p:sp>
        <p:nvSpPr>
          <p:cNvPr id="8" name="Footer Placeholder 7"/>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47297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6885430" y="1959144"/>
            <a:ext cx="4270250" cy="2468034"/>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1249675" y="1959144"/>
            <a:ext cx="4271713" cy="2468880"/>
          </a:xfrm>
          <a:prstGeom prst="rect">
            <a:avLst/>
          </a:prstGeom>
        </p:spPr>
      </p:pic>
      <p:sp>
        <p:nvSpPr>
          <p:cNvPr id="2" name="Title 1"/>
          <p:cNvSpPr>
            <a:spLocks noGrp="1"/>
          </p:cNvSpPr>
          <p:nvPr>
            <p:ph type="title"/>
          </p:nvPr>
        </p:nvSpPr>
        <p:spPr/>
        <p:txBody>
          <a:bodyPr/>
          <a:lstStyle/>
          <a:p>
            <a:pPr lvl="0"/>
            <a:r>
              <a:rPr lang="sr-Latn-RS" sz="2400" b="1" dirty="0" smtClean="0"/>
              <a:t>Gaussian blur (Gausov blur) filter</a:t>
            </a:r>
            <a:r>
              <a:rPr lang="en-US" b="1" dirty="0"/>
              <a:t/>
            </a:r>
            <a:br>
              <a:rPr lang="en-US" b="1" dirty="0"/>
            </a:br>
            <a:endParaRPr lang="en-US" dirty="0"/>
          </a:p>
        </p:txBody>
      </p:sp>
      <p:sp>
        <p:nvSpPr>
          <p:cNvPr id="8" name="Text Box 330"/>
          <p:cNvSpPr txBox="1"/>
          <p:nvPr/>
        </p:nvSpPr>
        <p:spPr>
          <a:xfrm>
            <a:off x="2145665" y="4519464"/>
            <a:ext cx="216662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primene </a:t>
            </a: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gaussian blur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primene gaussian blur filtera sa standardnom devijacijom sigma = 2</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E482DC-2269-4F26-9D2A-7E44B1A4CD85}" type="slidenum">
              <a:rPr lang="en-US" smtClean="0"/>
              <a:t>49</a:t>
            </a:fld>
            <a:endParaRPr lang="en-US" dirty="0"/>
          </a:p>
        </p:txBody>
      </p:sp>
      <p:sp>
        <p:nvSpPr>
          <p:cNvPr id="6" name="Footer Placeholder 5"/>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3458737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Unarni filteri</a:t>
            </a:r>
            <a:r>
              <a:rPr lang="en-US" b="1" dirty="0"/>
              <a:t/>
            </a:r>
            <a:br>
              <a:rPr lang="en-US" b="1" dirty="0"/>
            </a:br>
            <a:endParaRPr lang="en-US" dirty="0"/>
          </a:p>
        </p:txBody>
      </p:sp>
      <p:sp>
        <p:nvSpPr>
          <p:cNvPr id="3" name="Content Placeholder 2"/>
          <p:cNvSpPr>
            <a:spLocks noGrp="1"/>
          </p:cNvSpPr>
          <p:nvPr>
            <p:ph idx="1"/>
          </p:nvPr>
        </p:nvSpPr>
        <p:spPr>
          <a:xfrm>
            <a:off x="1097280" y="1845734"/>
            <a:ext cx="10058400" cy="1785987"/>
          </a:xfrm>
        </p:spPr>
        <p:txBody>
          <a:bodyPr>
            <a:normAutofit lnSpcReduction="10000"/>
          </a:bodyPr>
          <a:lstStyle/>
          <a:p>
            <a:r>
              <a:rPr lang="sr-Latn-RS" dirty="0" smtClean="0"/>
              <a:t>Filteri koji kao ulazni parametar zahtevaju samo jednu sliku nad kojom se filter primenjuje, i kao rezultat vraćaju novu sliku nakon njegove primene. </a:t>
            </a:r>
          </a:p>
          <a:p>
            <a:r>
              <a:rPr lang="sr-Latn-RS" dirty="0" smtClean="0"/>
              <a:t>Osim toga unarni filteri mogu imati i dodatne argumente koji predstavljaju intenzitet (stepen) primene filtera nad slikom.</a:t>
            </a:r>
          </a:p>
          <a:p>
            <a:r>
              <a:rPr lang="sr-Latn-RS" dirty="0" smtClean="0"/>
              <a:t>U samoj aplikaciji implementirani su sledeći unarni filter:</a:t>
            </a:r>
          </a:p>
          <a:p>
            <a:endParaRPr lang="sr-Latn-RS" dirty="0" smtClean="0"/>
          </a:p>
        </p:txBody>
      </p:sp>
      <p:sp>
        <p:nvSpPr>
          <p:cNvPr id="4" name="TextBox 3"/>
          <p:cNvSpPr txBox="1"/>
          <p:nvPr/>
        </p:nvSpPr>
        <p:spPr>
          <a:xfrm>
            <a:off x="1097280" y="3631721"/>
            <a:ext cx="10058400" cy="1938992"/>
          </a:xfrm>
          <a:prstGeom prst="rect">
            <a:avLst/>
          </a:prstGeom>
          <a:noFill/>
        </p:spPr>
        <p:txBody>
          <a:bodyPr wrap="square" numCol="2" rtlCol="0">
            <a:spAutoFit/>
          </a:bodyPr>
          <a:lstStyle/>
          <a:p>
            <a:pPr marL="742950" lvl="1" indent="-285750">
              <a:buClr>
                <a:schemeClr val="accent3">
                  <a:lumMod val="40000"/>
                  <a:lumOff val="60000"/>
                </a:schemeClr>
              </a:buClr>
              <a:buFont typeface="Courier New" panose="02070309020205020404" pitchFamily="49" charset="0"/>
              <a:buChar char="o"/>
            </a:pPr>
            <a:r>
              <a:rPr lang="sr-Latn-RS" sz="2000" dirty="0"/>
              <a:t>Invert</a:t>
            </a:r>
          </a:p>
          <a:p>
            <a:pPr marL="742950" lvl="1" indent="-285750">
              <a:buClr>
                <a:schemeClr val="accent3">
                  <a:lumMod val="40000"/>
                  <a:lumOff val="60000"/>
                </a:schemeClr>
              </a:buClr>
              <a:buFont typeface="Courier New" panose="02070309020205020404" pitchFamily="49" charset="0"/>
              <a:buChar char="o"/>
            </a:pPr>
            <a:r>
              <a:rPr lang="sr-Latn-RS" sz="2000" dirty="0"/>
              <a:t>Black &amp; white</a:t>
            </a:r>
          </a:p>
          <a:p>
            <a:pPr marL="742950" lvl="1" indent="-285750">
              <a:buClr>
                <a:schemeClr val="accent3">
                  <a:lumMod val="40000"/>
                  <a:lumOff val="60000"/>
                </a:schemeClr>
              </a:buClr>
              <a:buFont typeface="Courier New" panose="02070309020205020404" pitchFamily="49" charset="0"/>
              <a:buChar char="o"/>
            </a:pPr>
            <a:r>
              <a:rPr lang="sr-Latn-RS" sz="2000" dirty="0"/>
              <a:t>Brightness</a:t>
            </a:r>
          </a:p>
          <a:p>
            <a:pPr marL="742950" lvl="1" indent="-285750">
              <a:buClr>
                <a:schemeClr val="accent3">
                  <a:lumMod val="40000"/>
                  <a:lumOff val="60000"/>
                </a:schemeClr>
              </a:buClr>
              <a:buFont typeface="Courier New" panose="02070309020205020404" pitchFamily="49" charset="0"/>
              <a:buChar char="o"/>
            </a:pPr>
            <a:r>
              <a:rPr lang="sr-Latn-RS" sz="2000" dirty="0"/>
              <a:t>Contrast</a:t>
            </a:r>
          </a:p>
          <a:p>
            <a:pPr marL="742950" lvl="1" indent="-285750">
              <a:buClr>
                <a:schemeClr val="accent3">
                  <a:lumMod val="40000"/>
                  <a:lumOff val="60000"/>
                </a:schemeClr>
              </a:buClr>
              <a:buFont typeface="Courier New" panose="02070309020205020404" pitchFamily="49" charset="0"/>
              <a:buChar char="o"/>
            </a:pPr>
            <a:r>
              <a:rPr lang="sr-Latn-RS" sz="2000" dirty="0"/>
              <a:t>Flip </a:t>
            </a:r>
            <a:r>
              <a:rPr lang="sr-Latn-RS" sz="2000" dirty="0" smtClean="0"/>
              <a:t>vertical</a:t>
            </a:r>
            <a:endParaRPr lang="sr-Latn-RS" sz="2000" dirty="0"/>
          </a:p>
          <a:p>
            <a:pPr marL="742950" lvl="1" indent="-285750">
              <a:buClr>
                <a:schemeClr val="accent3">
                  <a:lumMod val="40000"/>
                  <a:lumOff val="60000"/>
                </a:schemeClr>
              </a:buClr>
              <a:buFont typeface="Courier New" panose="02070309020205020404" pitchFamily="49" charset="0"/>
              <a:buChar char="o"/>
            </a:pPr>
            <a:r>
              <a:rPr lang="sr-Latn-RS" sz="2000" dirty="0"/>
              <a:t>Flip horizontal</a:t>
            </a:r>
          </a:p>
          <a:p>
            <a:pPr marL="742950" lvl="1" indent="-285750">
              <a:buClr>
                <a:schemeClr val="accent3">
                  <a:lumMod val="40000"/>
                  <a:lumOff val="60000"/>
                </a:schemeClr>
              </a:buClr>
              <a:buFont typeface="Courier New" panose="02070309020205020404" pitchFamily="49" charset="0"/>
              <a:buChar char="o"/>
            </a:pPr>
            <a:r>
              <a:rPr lang="sr-Latn-RS" sz="2000" dirty="0"/>
              <a:t>Grayscale</a:t>
            </a:r>
          </a:p>
          <a:p>
            <a:pPr marL="742950" lvl="1" indent="-285750">
              <a:buClr>
                <a:schemeClr val="accent3">
                  <a:lumMod val="40000"/>
                  <a:lumOff val="60000"/>
                </a:schemeClr>
              </a:buClr>
              <a:buFont typeface="Courier New" panose="02070309020205020404" pitchFamily="49" charset="0"/>
              <a:buChar char="o"/>
            </a:pPr>
            <a:r>
              <a:rPr lang="sr-Latn-RS" sz="2000" dirty="0"/>
              <a:t>Gamma correction</a:t>
            </a:r>
          </a:p>
          <a:p>
            <a:pPr marL="742950" lvl="1" indent="-285750">
              <a:buClr>
                <a:schemeClr val="accent3">
                  <a:lumMod val="40000"/>
                  <a:lumOff val="60000"/>
                </a:schemeClr>
              </a:buClr>
              <a:buFont typeface="Courier New" panose="02070309020205020404" pitchFamily="49" charset="0"/>
              <a:buChar char="o"/>
            </a:pPr>
            <a:r>
              <a:rPr lang="sr-Latn-RS" sz="2000" dirty="0"/>
              <a:t>Color filter</a:t>
            </a:r>
          </a:p>
          <a:p>
            <a:pPr marL="742950" lvl="1" indent="-285750">
              <a:buClr>
                <a:schemeClr val="accent3">
                  <a:lumMod val="40000"/>
                  <a:lumOff val="60000"/>
                </a:schemeClr>
              </a:buClr>
              <a:buFont typeface="Courier New" panose="02070309020205020404" pitchFamily="49" charset="0"/>
              <a:buChar char="o"/>
            </a:pPr>
            <a:r>
              <a:rPr lang="sr-Latn-RS" sz="2000" dirty="0"/>
              <a:t>Saturation</a:t>
            </a:r>
          </a:p>
          <a:p>
            <a:pPr marL="742950" lvl="1" indent="-285750">
              <a:buClr>
                <a:schemeClr val="accent3">
                  <a:lumMod val="40000"/>
                  <a:lumOff val="60000"/>
                </a:schemeClr>
              </a:buClr>
              <a:buFont typeface="Courier New" panose="02070309020205020404" pitchFamily="49" charset="0"/>
              <a:buChar char="o"/>
            </a:pPr>
            <a:r>
              <a:rPr lang="sr-Latn-RS" sz="2000" dirty="0"/>
              <a:t>Hue</a:t>
            </a:r>
          </a:p>
          <a:p>
            <a:pPr marL="742950" lvl="1" indent="-285750">
              <a:buClr>
                <a:schemeClr val="accent3">
                  <a:lumMod val="40000"/>
                  <a:lumOff val="60000"/>
                </a:schemeClr>
              </a:buClr>
              <a:buFont typeface="Courier New" panose="02070309020205020404" pitchFamily="49" charset="0"/>
              <a:buChar char="o"/>
            </a:pPr>
            <a:r>
              <a:rPr lang="sr-Latn-RS" sz="2000" dirty="0"/>
              <a:t>Shading filter</a:t>
            </a:r>
          </a:p>
        </p:txBody>
      </p:sp>
      <p:sp>
        <p:nvSpPr>
          <p:cNvPr id="9" name="Slide Number Placeholder 8"/>
          <p:cNvSpPr>
            <a:spLocks noGrp="1"/>
          </p:cNvSpPr>
          <p:nvPr>
            <p:ph type="sldNum" sz="quarter" idx="12"/>
          </p:nvPr>
        </p:nvSpPr>
        <p:spPr/>
        <p:txBody>
          <a:bodyPr/>
          <a:lstStyle/>
          <a:p>
            <a:fld id="{4CE482DC-2269-4F26-9D2A-7E44B1A4CD85}" type="slidenum">
              <a:rPr lang="en-US" smtClean="0"/>
              <a:t>5</a:t>
            </a:fld>
            <a:endParaRPr lang="en-US" dirty="0"/>
          </a:p>
        </p:txBody>
      </p:sp>
      <p:sp>
        <p:nvSpPr>
          <p:cNvPr id="10" name="Footer Placeholder 9"/>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643459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Invert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3824181"/>
          </a:xfrm>
        </p:spPr>
        <p:txBody>
          <a:bodyPr>
            <a:normAutofit/>
          </a:bodyPr>
          <a:lstStyle/>
          <a:p>
            <a:r>
              <a:rPr lang="en-US" dirty="0"/>
              <a:t>Invert filter, </a:t>
            </a:r>
            <a:r>
              <a:rPr lang="en-US" dirty="0" err="1"/>
              <a:t>poznat</a:t>
            </a:r>
            <a:r>
              <a:rPr lang="en-US" dirty="0"/>
              <a:t> </a:t>
            </a:r>
            <a:r>
              <a:rPr lang="en-US" dirty="0" err="1"/>
              <a:t>još</a:t>
            </a:r>
            <a:r>
              <a:rPr lang="en-US" dirty="0"/>
              <a:t> pod </a:t>
            </a:r>
            <a:r>
              <a:rPr lang="en-US" dirty="0" err="1"/>
              <a:t>imenom</a:t>
            </a:r>
            <a:r>
              <a:rPr lang="en-US" dirty="0"/>
              <a:t> </a:t>
            </a:r>
            <a:r>
              <a:rPr lang="en-US" dirty="0" err="1"/>
              <a:t>negativ</a:t>
            </a:r>
            <a:r>
              <a:rPr lang="en-US" dirty="0"/>
              <a:t>, filter je </a:t>
            </a:r>
            <a:r>
              <a:rPr lang="en-US" dirty="0" err="1"/>
              <a:t>koji</a:t>
            </a:r>
            <a:r>
              <a:rPr lang="en-US" dirty="0"/>
              <a:t> </a:t>
            </a:r>
            <a:r>
              <a:rPr lang="en-US" dirty="0" err="1"/>
              <a:t>menja</a:t>
            </a:r>
            <a:r>
              <a:rPr lang="en-US" dirty="0"/>
              <a:t> </a:t>
            </a:r>
            <a:r>
              <a:rPr lang="en-US" dirty="0" err="1"/>
              <a:t>originalnu</a:t>
            </a:r>
            <a:r>
              <a:rPr lang="en-US" dirty="0"/>
              <a:t> </a:t>
            </a:r>
            <a:r>
              <a:rPr lang="en-US" dirty="0" err="1"/>
              <a:t>vrednost</a:t>
            </a:r>
            <a:r>
              <a:rPr lang="en-US" dirty="0"/>
              <a:t> </a:t>
            </a:r>
            <a:r>
              <a:rPr lang="en-US" dirty="0" err="1"/>
              <a:t>piksela</a:t>
            </a:r>
            <a:r>
              <a:rPr lang="en-US" dirty="0"/>
              <a:t> u </a:t>
            </a:r>
            <a:r>
              <a:rPr lang="en-US" dirty="0" err="1"/>
              <a:t>njegovu</a:t>
            </a:r>
            <a:r>
              <a:rPr lang="en-US" dirty="0"/>
              <a:t> </a:t>
            </a:r>
            <a:r>
              <a:rPr lang="en-US" dirty="0" err="1"/>
              <a:t>inverznu</a:t>
            </a:r>
            <a:r>
              <a:rPr lang="en-US" dirty="0"/>
              <a:t> </a:t>
            </a:r>
            <a:r>
              <a:rPr lang="en-US" dirty="0" err="1"/>
              <a:t>vrednost</a:t>
            </a:r>
            <a:r>
              <a:rPr lang="en-US" dirty="0"/>
              <a:t>, </a:t>
            </a:r>
            <a:r>
              <a:rPr lang="en-US" dirty="0" err="1"/>
              <a:t>odnosno</a:t>
            </a:r>
            <a:r>
              <a:rPr lang="en-US" dirty="0"/>
              <a:t> </a:t>
            </a:r>
            <a:r>
              <a:rPr lang="en-US" dirty="0" err="1"/>
              <a:t>invertuje</a:t>
            </a:r>
            <a:r>
              <a:rPr lang="en-US" dirty="0"/>
              <a:t> </a:t>
            </a:r>
            <a:r>
              <a:rPr lang="en-US" dirty="0" err="1"/>
              <a:t>vrednost</a:t>
            </a:r>
            <a:r>
              <a:rPr lang="en-US" dirty="0"/>
              <a:t> </a:t>
            </a:r>
            <a:r>
              <a:rPr lang="en-US" dirty="0" err="1"/>
              <a:t>svakog</a:t>
            </a:r>
            <a:r>
              <a:rPr lang="en-US" dirty="0"/>
              <a:t> </a:t>
            </a:r>
            <a:r>
              <a:rPr lang="en-US" dirty="0" err="1"/>
              <a:t>piksela</a:t>
            </a:r>
            <a:r>
              <a:rPr lang="en-US" dirty="0"/>
              <a:t>. </a:t>
            </a:r>
            <a:endParaRPr lang="sr-Latn-RS" dirty="0" smtClean="0"/>
          </a:p>
          <a:p>
            <a:pPr algn="ctr"/>
            <a:r>
              <a:rPr lang="en-US" i="1" dirty="0" err="1"/>
              <a:t>nova_vrednost</a:t>
            </a:r>
            <a:r>
              <a:rPr lang="en-US" i="1" dirty="0"/>
              <a:t> </a:t>
            </a:r>
            <a:r>
              <a:rPr lang="en-US" dirty="0"/>
              <a:t>(</a:t>
            </a:r>
            <a:r>
              <a:rPr lang="en-US" i="1" dirty="0"/>
              <a:t>R, G, B</a:t>
            </a:r>
            <a:r>
              <a:rPr lang="en-US" dirty="0"/>
              <a:t>) = 0xFF – </a:t>
            </a:r>
            <a:r>
              <a:rPr lang="en-US" i="1" dirty="0" err="1"/>
              <a:t>trenutna_vrednost</a:t>
            </a:r>
            <a:r>
              <a:rPr lang="en-US" dirty="0"/>
              <a:t>(</a:t>
            </a:r>
            <a:r>
              <a:rPr lang="en-US" i="1" dirty="0"/>
              <a:t>R, G, B</a:t>
            </a:r>
            <a:r>
              <a:rPr lang="en-US" dirty="0"/>
              <a:t>)	</a:t>
            </a:r>
            <a:endParaRPr lang="sr-Latn-RS" dirty="0" smtClean="0"/>
          </a:p>
          <a:p>
            <a:pPr algn="ctr"/>
            <a:endParaRPr lang="sr-Latn-R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434397" y="3150235"/>
            <a:ext cx="1417955" cy="251968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653847" y="3150235"/>
            <a:ext cx="1417955" cy="2519680"/>
          </a:xfrm>
          <a:prstGeom prst="rect">
            <a:avLst/>
          </a:prstGeom>
        </p:spPr>
      </p:pic>
      <p:sp>
        <p:nvSpPr>
          <p:cNvPr id="7" name="Text Box 7"/>
          <p:cNvSpPr txBox="1"/>
          <p:nvPr/>
        </p:nvSpPr>
        <p:spPr>
          <a:xfrm>
            <a:off x="3434397" y="5669915"/>
            <a:ext cx="1699578" cy="171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invert filtera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6796722" y="5669915"/>
            <a:ext cx="1724025" cy="15240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nakon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invert filtera </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4CE482DC-2269-4F26-9D2A-7E44B1A4CD85}" type="slidenum">
              <a:rPr lang="en-US" smtClean="0"/>
              <a:t>6</a:t>
            </a:fld>
            <a:endParaRPr lang="en-US" dirty="0"/>
          </a:p>
        </p:txBody>
      </p:sp>
      <p:sp>
        <p:nvSpPr>
          <p:cNvPr id="13" name="Footer Placeholder 12"/>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48244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smtClean="0"/>
              <a:t>Black and white 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Black and white predstavlja filter koji za </a:t>
            </a:r>
            <a:r>
              <a:rPr lang="sr-Latn-RS" dirty="0" smtClean="0"/>
              <a:t>sliku </a:t>
            </a:r>
            <a:r>
              <a:rPr lang="sr-Latn-RS" dirty="0"/>
              <a:t>koja se zadaje, kao i </a:t>
            </a:r>
            <a:r>
              <a:rPr lang="sr-Latn-RS" i="1" dirty="0"/>
              <a:t>scale</a:t>
            </a:r>
            <a:r>
              <a:rPr lang="sr-Latn-RS" dirty="0"/>
              <a:t> parametar koji predstavlja intenzitet, vraća sliku čiji pikseli mogu imati samo crnu ili belu boju. tj. vrednosti komponenti </a:t>
            </a:r>
            <a:r>
              <a:rPr lang="sr-Latn-RS" i="1" dirty="0"/>
              <a:t>RGB</a:t>
            </a:r>
            <a:r>
              <a:rPr lang="sr-Latn-RS" dirty="0"/>
              <a:t> za sve piksele mogu biti ili </a:t>
            </a:r>
            <a:r>
              <a:rPr lang="sr-Latn-RS" i="1" dirty="0"/>
              <a:t>0,0,0</a:t>
            </a:r>
            <a:r>
              <a:rPr lang="sr-Latn-RS" dirty="0"/>
              <a:t> ili </a:t>
            </a:r>
            <a:r>
              <a:rPr lang="sr-Latn-RS" i="1" dirty="0"/>
              <a:t>255,255,255</a:t>
            </a:r>
            <a:r>
              <a:rPr lang="sr-Latn-RS" dirty="0"/>
              <a:t>. </a:t>
            </a:r>
            <a:endParaRPr lang="sr-Latn-RS" dirty="0" smtClean="0"/>
          </a:p>
          <a:p>
            <a:r>
              <a:rPr lang="sr-Latn-RS" dirty="0"/>
              <a:t>Filter </a:t>
            </a:r>
            <a:r>
              <a:rPr lang="sr-Latn-RS" dirty="0" smtClean="0"/>
              <a:t>računa </a:t>
            </a:r>
            <a:r>
              <a:rPr lang="sr-Latn-RS" dirty="0"/>
              <a:t>prag na osnovu </a:t>
            </a:r>
            <a:r>
              <a:rPr lang="sr-Latn-RS" i="1" dirty="0"/>
              <a:t>scale</a:t>
            </a:r>
            <a:r>
              <a:rPr lang="sr-Latn-RS" dirty="0"/>
              <a:t> parametra po </a:t>
            </a:r>
            <a:r>
              <a:rPr lang="sr-Latn-RS" dirty="0" smtClean="0"/>
              <a:t>formuli:</a:t>
            </a:r>
          </a:p>
          <a:p>
            <a:endParaRPr lang="sr-Latn-RS" i="1" dirty="0"/>
          </a:p>
          <a:p>
            <a:r>
              <a:rPr lang="sr-Latn-RS" dirty="0"/>
              <a:t>Zatim se vrši obilazak matrice i za svaki piksel određuje </a:t>
            </a:r>
            <a:r>
              <a:rPr lang="sr-Latn-RS" dirty="0" smtClean="0"/>
              <a:t>njegovo </a:t>
            </a:r>
            <a:r>
              <a:rPr lang="sr-Latn-RS" dirty="0"/>
              <a:t>osvetljenje </a:t>
            </a:r>
            <a:endParaRPr lang="sr-Latn-RS" dirty="0" smtClean="0"/>
          </a:p>
          <a:p>
            <a:endParaRPr lang="sr-Latn-RS" dirty="0"/>
          </a:p>
          <a:p>
            <a:r>
              <a:rPr lang="sr-Latn-RS" dirty="0"/>
              <a:t>Nakon toga se na osnovu osvetljenosti piksela i praga računa njegova nova vrednost i to ako je </a:t>
            </a:r>
            <a:r>
              <a:rPr lang="sr-Latn-RS" i="1" dirty="0"/>
              <a:t>newValue &gt; t </a:t>
            </a:r>
            <a:r>
              <a:rPr lang="sr-Latn-RS" dirty="0"/>
              <a:t>uzima se </a:t>
            </a:r>
            <a:r>
              <a:rPr lang="sr-Latn-RS" i="1" dirty="0"/>
              <a:t>255</a:t>
            </a:r>
            <a:r>
              <a:rPr lang="sr-Latn-RS" dirty="0"/>
              <a:t>, ako je </a:t>
            </a:r>
            <a:r>
              <a:rPr lang="sr-Latn-RS" i="1" dirty="0"/>
              <a:t>newValue &lt; t </a:t>
            </a:r>
            <a:r>
              <a:rPr lang="sr-Latn-RS" dirty="0"/>
              <a:t>uzima se </a:t>
            </a:r>
            <a:r>
              <a:rPr lang="sr-Latn-RS" i="1" dirty="0"/>
              <a:t>0</a:t>
            </a:r>
            <a:r>
              <a:rPr lang="sr-Latn-RS" dirty="0"/>
              <a:t>, ako je </a:t>
            </a:r>
            <a:r>
              <a:rPr lang="sr-Latn-RS" i="1" dirty="0"/>
              <a:t>t &gt; 127.5 </a:t>
            </a:r>
            <a:r>
              <a:rPr lang="sr-Latn-RS" dirty="0"/>
              <a:t>uzima se </a:t>
            </a:r>
            <a:r>
              <a:rPr lang="sr-Latn-RS" i="1" dirty="0"/>
              <a:t>255</a:t>
            </a:r>
            <a:r>
              <a:rPr lang="sr-Latn-RS" dirty="0"/>
              <a:t>, ako je </a:t>
            </a:r>
            <a:r>
              <a:rPr lang="sr-Latn-RS" i="1" dirty="0"/>
              <a:t>t &lt; 127.5</a:t>
            </a:r>
            <a:r>
              <a:rPr lang="sr-Latn-RS" dirty="0"/>
              <a:t> uzima se </a:t>
            </a:r>
            <a:r>
              <a:rPr lang="sr-Latn-RS" i="1" dirty="0"/>
              <a:t>0</a:t>
            </a:r>
            <a:r>
              <a:rPr lang="sr-Latn-RS" dirty="0"/>
              <a:t> i na kraju ako nije ni jedan od prethodnih uslova uzima se </a:t>
            </a:r>
            <a:r>
              <a:rPr lang="sr-Latn-RS" i="1" dirty="0"/>
              <a:t>255</a:t>
            </a:r>
            <a:r>
              <a:rPr lang="sr-Latn-RS" i="1" dirty="0" smtClean="0"/>
              <a:t>. </a:t>
            </a:r>
            <a:r>
              <a:rPr lang="sr-Latn-RS" dirty="0" smtClean="0"/>
              <a:t>Ta se vrednost postavlja za svaku od tri </a:t>
            </a:r>
            <a:r>
              <a:rPr lang="sr-Latn-RS" i="1" dirty="0" smtClean="0"/>
              <a:t>RGB </a:t>
            </a:r>
            <a:r>
              <a:rPr lang="sr-Latn-RS" dirty="0" smtClean="0"/>
              <a:t>komponente slike.</a:t>
            </a:r>
            <a:endParaRPr lang="sr-Latn-RS" i="1" dirty="0"/>
          </a:p>
        </p:txBody>
      </p:sp>
      <p:pic>
        <p:nvPicPr>
          <p:cNvPr id="14" name="Picture 13"/>
          <p:cNvPicPr>
            <a:picLocks noChangeAspect="1"/>
          </p:cNvPicPr>
          <p:nvPr/>
        </p:nvPicPr>
        <p:blipFill>
          <a:blip r:embed="rId2"/>
          <a:stretch>
            <a:fillRect/>
          </a:stretch>
        </p:blipFill>
        <p:spPr>
          <a:xfrm>
            <a:off x="5126396" y="3305188"/>
            <a:ext cx="2000168" cy="318868"/>
          </a:xfrm>
          <a:prstGeom prst="rect">
            <a:avLst/>
          </a:prstGeom>
        </p:spPr>
      </p:pic>
      <p:pic>
        <p:nvPicPr>
          <p:cNvPr id="15" name="Picture 14"/>
          <p:cNvPicPr>
            <a:picLocks noChangeAspect="1"/>
          </p:cNvPicPr>
          <p:nvPr/>
        </p:nvPicPr>
        <p:blipFill>
          <a:blip r:embed="rId3"/>
          <a:stretch>
            <a:fillRect/>
          </a:stretch>
        </p:blipFill>
        <p:spPr>
          <a:xfrm>
            <a:off x="3267373" y="4321917"/>
            <a:ext cx="6358463" cy="278658"/>
          </a:xfrm>
          <a:prstGeom prst="rect">
            <a:avLst/>
          </a:prstGeom>
        </p:spPr>
      </p:pic>
      <p:sp>
        <p:nvSpPr>
          <p:cNvPr id="8" name="Slide Number Placeholder 7"/>
          <p:cNvSpPr>
            <a:spLocks noGrp="1"/>
          </p:cNvSpPr>
          <p:nvPr>
            <p:ph type="sldNum" sz="quarter" idx="12"/>
          </p:nvPr>
        </p:nvSpPr>
        <p:spPr/>
        <p:txBody>
          <a:bodyPr/>
          <a:lstStyle/>
          <a:p>
            <a:fld id="{4CE482DC-2269-4F26-9D2A-7E44B1A4CD85}" type="slidenum">
              <a:rPr lang="en-US" smtClean="0"/>
              <a:t>7</a:t>
            </a:fld>
            <a:endParaRPr lang="en-US" dirty="0"/>
          </a:p>
        </p:txBody>
      </p:sp>
      <p:sp>
        <p:nvSpPr>
          <p:cNvPr id="9" name="Footer Placeholder 8"/>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146843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sr-Latn-RS" sz="2400" b="1" dirty="0"/>
              <a:t>Black and white filter</a:t>
            </a:r>
            <a:r>
              <a:rPr lang="en-US" b="1" dirty="0"/>
              <a:t/>
            </a:r>
            <a:br>
              <a:rPr lang="en-US" b="1" dirty="0"/>
            </a:b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49680" y="1962150"/>
            <a:ext cx="4265295" cy="246587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885432" y="1959144"/>
            <a:ext cx="4270248" cy="2468880"/>
          </a:xfrm>
          <a:prstGeom prst="rect">
            <a:avLst/>
          </a:prstGeom>
        </p:spPr>
      </p:pic>
      <p:sp>
        <p:nvSpPr>
          <p:cNvPr id="8" name="Text Box 330"/>
          <p:cNvSpPr txBox="1"/>
          <p:nvPr/>
        </p:nvSpPr>
        <p:spPr>
          <a:xfrm>
            <a:off x="2021840" y="4519464"/>
            <a:ext cx="2166620" cy="1384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black&amp;white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338"/>
          <p:cNvSpPr txBox="1"/>
          <p:nvPr/>
        </p:nvSpPr>
        <p:spPr>
          <a:xfrm>
            <a:off x="7813040" y="4519464"/>
            <a:ext cx="216662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black and white fitera sa faktorom 50</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4CE482DC-2269-4F26-9D2A-7E44B1A4CD85}" type="slidenum">
              <a:rPr lang="en-US" smtClean="0"/>
              <a:t>8</a:t>
            </a:fld>
            <a:endParaRPr lang="en-US" dirty="0"/>
          </a:p>
        </p:txBody>
      </p:sp>
      <p:sp>
        <p:nvSpPr>
          <p:cNvPr id="14" name="Footer Placeholder 13"/>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1739372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2400" b="1" dirty="0" smtClean="0"/>
              <a:t>Brightness</a:t>
            </a:r>
            <a:r>
              <a:rPr lang="sr-Latn-RS" sz="2400" b="1" dirty="0"/>
              <a:t> </a:t>
            </a:r>
            <a:r>
              <a:rPr lang="sr-Latn-RS" sz="2400" b="1" dirty="0" smtClean="0"/>
              <a:t>filter</a:t>
            </a:r>
            <a:r>
              <a:rPr lang="en-US" b="1" dirty="0"/>
              <a:t/>
            </a:r>
            <a:br>
              <a:rPr lang="en-US" b="1" dirty="0"/>
            </a:br>
            <a:endParaRPr lang="en-US" dirty="0"/>
          </a:p>
        </p:txBody>
      </p:sp>
      <p:sp>
        <p:nvSpPr>
          <p:cNvPr id="3" name="Content Placeholder 2"/>
          <p:cNvSpPr>
            <a:spLocks noGrp="1"/>
          </p:cNvSpPr>
          <p:nvPr>
            <p:ph idx="1"/>
          </p:nvPr>
        </p:nvSpPr>
        <p:spPr>
          <a:xfrm>
            <a:off x="1097280" y="1845734"/>
            <a:ext cx="10058400" cy="4031191"/>
          </a:xfrm>
        </p:spPr>
        <p:txBody>
          <a:bodyPr>
            <a:normAutofit/>
          </a:bodyPr>
          <a:lstStyle/>
          <a:p>
            <a:r>
              <a:rPr lang="sr-Latn-RS" dirty="0"/>
              <a:t>Brightness predstavlja filter koji postojeću zadatu sliku osvetljuje ili potamnjuje na osnovu zadatog </a:t>
            </a:r>
            <a:r>
              <a:rPr lang="sr-Latn-RS" i="1" dirty="0"/>
              <a:t>scale</a:t>
            </a:r>
            <a:r>
              <a:rPr lang="sr-Latn-RS" dirty="0"/>
              <a:t> parametra koji predstavlja intenzitet. </a:t>
            </a:r>
            <a:endParaRPr lang="sr-Latn-RS" dirty="0" smtClean="0"/>
          </a:p>
          <a:p>
            <a:r>
              <a:rPr lang="sr-Latn-RS" dirty="0" smtClean="0"/>
              <a:t>Svaka od vrednosti kompnente </a:t>
            </a:r>
            <a:r>
              <a:rPr lang="sr-Latn-RS" i="1" dirty="0" smtClean="0"/>
              <a:t>RGB </a:t>
            </a:r>
            <a:r>
              <a:rPr lang="sr-Latn-RS" dirty="0" smtClean="0"/>
              <a:t>povećava se za navedeni </a:t>
            </a:r>
            <a:r>
              <a:rPr lang="sr-Latn-RS" i="1" dirty="0" smtClean="0"/>
              <a:t>scale</a:t>
            </a:r>
            <a:r>
              <a:rPr lang="sr-Latn-RS" dirty="0" smtClean="0"/>
              <a:t> faktor koji može biti pozitivan ili negativan broj između </a:t>
            </a:r>
            <a:r>
              <a:rPr lang="sr-Latn-RS" i="1" dirty="0" smtClean="0"/>
              <a:t>-255 </a:t>
            </a:r>
            <a:r>
              <a:rPr lang="sr-Latn-RS" dirty="0" smtClean="0"/>
              <a:t>i </a:t>
            </a:r>
            <a:r>
              <a:rPr lang="sr-Latn-RS" i="1" dirty="0" smtClean="0"/>
              <a:t>255</a:t>
            </a:r>
            <a:r>
              <a:rPr lang="sr-Latn-RS" dirty="0" smtClean="0"/>
              <a:t>. </a:t>
            </a:r>
          </a:p>
          <a:p>
            <a:r>
              <a:rPr lang="sr-Latn-RS" dirty="0" smtClean="0"/>
              <a:t>U slučaju prekoračenja neke od granica (donje ili gornje) postavlja se minimalna ili maksimalna dozvoljena vrednost respektivno odnosno 0 ili 255.</a:t>
            </a:r>
            <a:endParaRPr lang="sr-Latn-RS" i="1" dirty="0" smtClean="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02055" y="4019233"/>
            <a:ext cx="2888298" cy="16696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482147" y="4014973"/>
            <a:ext cx="2889504" cy="167386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7763445" y="4014973"/>
            <a:ext cx="2889504" cy="1673352"/>
          </a:xfrm>
          <a:prstGeom prst="rect">
            <a:avLst/>
          </a:prstGeom>
        </p:spPr>
      </p:pic>
      <p:sp>
        <p:nvSpPr>
          <p:cNvPr id="9" name="Text Box 342"/>
          <p:cNvSpPr txBox="1"/>
          <p:nvPr/>
        </p:nvSpPr>
        <p:spPr>
          <a:xfrm>
            <a:off x="1436052" y="5688325"/>
            <a:ext cx="2176145"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Originalna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pre primene brightness filtera</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343"/>
          <p:cNvSpPr txBox="1"/>
          <p:nvPr/>
        </p:nvSpPr>
        <p:spPr>
          <a:xfrm>
            <a:off x="4825364" y="5688325"/>
            <a:ext cx="217170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brightness filtera sa scale faktorom 85</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344"/>
          <p:cNvSpPr txBox="1"/>
          <p:nvPr/>
        </p:nvSpPr>
        <p:spPr>
          <a:xfrm>
            <a:off x="8101647" y="5688325"/>
            <a:ext cx="2166620" cy="27699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sr-Latn-RS" sz="900" b="1" dirty="0" smtClean="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Slika </a:t>
            </a:r>
            <a:r>
              <a:rPr lang="sr-Latn-R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rPr>
              <a:t>nakon primene brightness filtera sa scale faktorom -114</a:t>
            </a:r>
            <a:endParaRPr lang="en-US" sz="900" b="1" dirty="0">
              <a:solidFill>
                <a:srgbClr val="4F81B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4CE482DC-2269-4F26-9D2A-7E44B1A4CD85}" type="slidenum">
              <a:rPr lang="en-US" smtClean="0"/>
              <a:t>9</a:t>
            </a:fld>
            <a:endParaRPr lang="en-US" dirty="0"/>
          </a:p>
        </p:txBody>
      </p:sp>
      <p:sp>
        <p:nvSpPr>
          <p:cNvPr id="15" name="Footer Placeholder 14"/>
          <p:cNvSpPr>
            <a:spLocks noGrp="1"/>
          </p:cNvSpPr>
          <p:nvPr>
            <p:ph type="ftr" sz="quarter" idx="11"/>
          </p:nvPr>
        </p:nvSpPr>
        <p:spPr/>
        <p:txBody>
          <a:bodyPr/>
          <a:lstStyle/>
          <a:p>
            <a:r>
              <a:rPr lang="en-US" smtClean="0"/>
              <a:t>Multimedijalni sistemi</a:t>
            </a:r>
            <a:endParaRPr lang="en-US" dirty="0"/>
          </a:p>
        </p:txBody>
      </p:sp>
    </p:spTree>
    <p:extLst>
      <p:ext uri="{BB962C8B-B14F-4D97-AF65-F5344CB8AC3E}">
        <p14:creationId xmlns:p14="http://schemas.microsoft.com/office/powerpoint/2010/main" val="2219968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TotalTime>
  <Words>2639</Words>
  <Application>Microsoft Office PowerPoint</Application>
  <PresentationFormat>Widescreen</PresentationFormat>
  <Paragraphs>368</Paragraphs>
  <Slides>49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Calibri</vt:lpstr>
      <vt:lpstr>Calibri Light</vt:lpstr>
      <vt:lpstr>Courier New</vt:lpstr>
      <vt:lpstr>Times New Roman</vt:lpstr>
      <vt:lpstr>Retrospect</vt:lpstr>
      <vt:lpstr>Equation.DSMT4</vt:lpstr>
      <vt:lpstr>UNIVERZITET U BEOGRADU ELEKTROTEHNIČKI FAKULTET   OBRADA SLIKA NA ANDROID OPERATIVNOM SISTEMU  </vt:lpstr>
      <vt:lpstr>Uvod </vt:lpstr>
      <vt:lpstr>Postavka problema </vt:lpstr>
      <vt:lpstr>Filteri </vt:lpstr>
      <vt:lpstr>Unarni filteri </vt:lpstr>
      <vt:lpstr>Invert filter </vt:lpstr>
      <vt:lpstr>Black and white filter </vt:lpstr>
      <vt:lpstr>Black and white filter </vt:lpstr>
      <vt:lpstr>Brightness filter </vt:lpstr>
      <vt:lpstr>Contrast filter </vt:lpstr>
      <vt:lpstr>Contrast filter </vt:lpstr>
      <vt:lpstr>Flip vertical filter </vt:lpstr>
      <vt:lpstr>Flip horizontal filter </vt:lpstr>
      <vt:lpstr>Grayscale filter </vt:lpstr>
      <vt:lpstr>Grayscale filter </vt:lpstr>
      <vt:lpstr>Gama korekcija filter </vt:lpstr>
      <vt:lpstr>Gama korekcija filter </vt:lpstr>
      <vt:lpstr>Color filter </vt:lpstr>
      <vt:lpstr>Shading filter </vt:lpstr>
      <vt:lpstr>Saturation filter </vt:lpstr>
      <vt:lpstr>Saturation filter </vt:lpstr>
      <vt:lpstr>Hue filter </vt:lpstr>
      <vt:lpstr>Hue filter </vt:lpstr>
      <vt:lpstr>Binarni filteri </vt:lpstr>
      <vt:lpstr>Normal blend filter </vt:lpstr>
      <vt:lpstr>Normal blend filter </vt:lpstr>
      <vt:lpstr>Multiply blend filter </vt:lpstr>
      <vt:lpstr>Multiply blend filter </vt:lpstr>
      <vt:lpstr>Difference blend filter </vt:lpstr>
      <vt:lpstr>Difference blend filter </vt:lpstr>
      <vt:lpstr>Lighter blend filter </vt:lpstr>
      <vt:lpstr>Lighter blend filter </vt:lpstr>
      <vt:lpstr>Darker blend filter </vt:lpstr>
      <vt:lpstr>Darker blend filter </vt:lpstr>
      <vt:lpstr>Konvolucioni filteri </vt:lpstr>
      <vt:lpstr>Blur filter </vt:lpstr>
      <vt:lpstr>Blur filter </vt:lpstr>
      <vt:lpstr>Sharpen filter </vt:lpstr>
      <vt:lpstr>Sharpen filter </vt:lpstr>
      <vt:lpstr>Edge filter </vt:lpstr>
      <vt:lpstr>Edge filter </vt:lpstr>
      <vt:lpstr>Emboss filter </vt:lpstr>
      <vt:lpstr>Emboss filter </vt:lpstr>
      <vt:lpstr>Engrave filter </vt:lpstr>
      <vt:lpstr>Engrave filter </vt:lpstr>
      <vt:lpstr>Smooth filter </vt:lpstr>
      <vt:lpstr>Smooth filter </vt:lpstr>
      <vt:lpstr>Gaussian blur (Gausov blur) filter </vt:lpstr>
      <vt:lpstr>Gaussian blur (Gausov blur) filter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mladenovic</dc:creator>
  <cp:lastModifiedBy>milan mladenovic</cp:lastModifiedBy>
  <cp:revision>84</cp:revision>
  <dcterms:created xsi:type="dcterms:W3CDTF">2014-07-06T14:17:43Z</dcterms:created>
  <dcterms:modified xsi:type="dcterms:W3CDTF">2014-07-06T18:00:45Z</dcterms:modified>
</cp:coreProperties>
</file>