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z="2700" dirty="0"/>
              <a:t>UNIVERZITET U BEOGRADU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sr-Latn-RS" sz="2700" dirty="0"/>
              <a:t>ELEKTROTEHNIČKI </a:t>
            </a:r>
            <a:r>
              <a:rPr lang="sr-Latn-RS" sz="2700" dirty="0" smtClean="0"/>
              <a:t>FAKULTET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sr-Latn-RS" sz="3100" b="1" dirty="0" smtClean="0"/>
              <a:t>OBRADA </a:t>
            </a:r>
            <a:r>
              <a:rPr lang="sr-Latn-RS" sz="3100" b="1" dirty="0"/>
              <a:t>SLIKA NA ANDROID OPERATIVNOM SISTEMU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Cyrl-RS" dirty="0">
                <a:solidFill>
                  <a:schemeClr val="tx1"/>
                </a:solidFill>
              </a:rPr>
              <a:t>Mentor</a:t>
            </a:r>
            <a:r>
              <a:rPr lang="sr-Latn-RS" dirty="0">
                <a:solidFill>
                  <a:schemeClr val="tx1"/>
                </a:solidFill>
              </a:rPr>
              <a:t>: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	     </a:t>
            </a:r>
            <a:r>
              <a:rPr lang="sr-Latn-RS" dirty="0" smtClean="0">
                <a:solidFill>
                  <a:schemeClr val="tx1"/>
                </a:solidFill>
              </a:rPr>
              <a:t>Studenti</a:t>
            </a:r>
            <a:r>
              <a:rPr lang="sr-Latn-RS" dirty="0">
                <a:solidFill>
                  <a:schemeClr val="tx1"/>
                </a:solidFill>
              </a:rPr>
              <a:t>:         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dr Irini Reljin, vanr. prof.</a:t>
            </a:r>
            <a:r>
              <a:rPr lang="sr-Cyrl-RS" dirty="0">
                <a:solidFill>
                  <a:schemeClr val="tx1"/>
                </a:solidFill>
              </a:rPr>
              <a:t>					     Sofija Purić, dipl. ing.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							</a:t>
            </a:r>
            <a:r>
              <a:rPr lang="sr-Latn-RS" dirty="0" smtClean="0">
                <a:solidFill>
                  <a:schemeClr val="tx1"/>
                </a:solidFill>
              </a:rPr>
              <a:t>     </a:t>
            </a:r>
            <a:r>
              <a:rPr lang="sr-Latn-RS" dirty="0">
                <a:solidFill>
                  <a:schemeClr val="tx1"/>
                </a:solidFill>
              </a:rPr>
              <a:t>Milan Mladenović, dipl. ing.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758952"/>
            <a:ext cx="1619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b="1" dirty="0" smtClean="0"/>
              <a:t>Contrast 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1191"/>
          </a:xfrm>
        </p:spPr>
        <p:txBody>
          <a:bodyPr>
            <a:normAutofit/>
          </a:bodyPr>
          <a:lstStyle/>
          <a:p>
            <a:r>
              <a:rPr lang="sr-Latn-RS" dirty="0"/>
              <a:t>Kontrast u fotografiji predstavlja razliku između tamnih i svetlih nijansi slike. </a:t>
            </a:r>
            <a:endParaRPr lang="sr-Latn-RS" dirty="0" smtClean="0"/>
          </a:p>
          <a:p>
            <a:r>
              <a:rPr lang="sr-Latn-RS" dirty="0" smtClean="0"/>
              <a:t>Smanjivanjem </a:t>
            </a:r>
            <a:r>
              <a:rPr lang="sr-Latn-RS" dirty="0"/>
              <a:t>kontrast faktora (</a:t>
            </a:r>
            <a:r>
              <a:rPr lang="sr-Latn-RS" i="1" dirty="0"/>
              <a:t>scale</a:t>
            </a:r>
            <a:r>
              <a:rPr lang="sr-Latn-RS" dirty="0"/>
              <a:t>) svetlije nijanse slike postaju tamne, dok tamnije nijanse slike postaju svetlije. </a:t>
            </a:r>
            <a:endParaRPr lang="sr-Latn-RS" dirty="0" smtClean="0"/>
          </a:p>
          <a:p>
            <a:r>
              <a:rPr lang="sr-Latn-RS" dirty="0"/>
              <a:t>Pojačavanje kontrast faktora radi obrnutu stvar, dakle tamnije nijanse postaju još tamnije, dok svetlije postaju još svetlije. </a:t>
            </a:r>
            <a:endParaRPr lang="sr-Latn-RS" dirty="0" smtClean="0"/>
          </a:p>
          <a:p>
            <a:r>
              <a:rPr lang="sr-Latn-RS" dirty="0" smtClean="0"/>
              <a:t>Maksimalnim </a:t>
            </a:r>
            <a:r>
              <a:rPr lang="sr-Latn-RS" dirty="0"/>
              <a:t>pojačanjem kontrast faktora slika postaje crno bela</a:t>
            </a:r>
            <a:r>
              <a:rPr lang="sr-Latn-RS" dirty="0" smtClean="0"/>
              <a:t>.</a:t>
            </a:r>
          </a:p>
          <a:p>
            <a:r>
              <a:rPr lang="sr-Latn-RS" dirty="0"/>
              <a:t>Filter prihvata sliku kao prvi argument i </a:t>
            </a:r>
            <a:r>
              <a:rPr lang="sr-Latn-RS" i="1" dirty="0"/>
              <a:t>scale</a:t>
            </a:r>
            <a:r>
              <a:rPr lang="sr-Latn-RS" dirty="0"/>
              <a:t> faktor koji predstavlja realan broj između </a:t>
            </a:r>
            <a:r>
              <a:rPr lang="sr-Latn-RS" i="1" dirty="0"/>
              <a:t>-100</a:t>
            </a:r>
            <a:r>
              <a:rPr lang="sr-Latn-RS" dirty="0"/>
              <a:t> i </a:t>
            </a:r>
            <a:r>
              <a:rPr lang="sr-Latn-RS" i="1" dirty="0"/>
              <a:t>100</a:t>
            </a:r>
            <a:r>
              <a:rPr lang="sr-Latn-RS" i="1" dirty="0" smtClean="0"/>
              <a:t>.</a:t>
            </a:r>
          </a:p>
          <a:p>
            <a:r>
              <a:rPr lang="sr-Latn-RS" dirty="0"/>
              <a:t>Zatim se vrši obilazak matrice i za svaki piksel određuje njegova nova vrednost tako što se prvo za svaku komponentu </a:t>
            </a:r>
            <a:r>
              <a:rPr lang="sr-Latn-RS" i="1" dirty="0"/>
              <a:t>RGB</a:t>
            </a:r>
            <a:r>
              <a:rPr lang="sr-Latn-RS" dirty="0"/>
              <a:t> posebno oduzme </a:t>
            </a:r>
            <a:r>
              <a:rPr lang="sr-Latn-RS" i="1" dirty="0"/>
              <a:t>126,</a:t>
            </a:r>
            <a:r>
              <a:rPr lang="sr-Latn-RS" dirty="0"/>
              <a:t> pomnoži sa </a:t>
            </a:r>
            <a:r>
              <a:rPr lang="sr-Latn-RS" i="1" dirty="0"/>
              <a:t>scale</a:t>
            </a:r>
            <a:r>
              <a:rPr lang="sr-Latn-RS" dirty="0"/>
              <a:t> faktorom i onda doda 126</a:t>
            </a:r>
            <a:r>
              <a:rPr lang="sr-Latn-RS" dirty="0" smtClean="0"/>
              <a:t>. Zatim se novodobijena vrednost normalizuje u granicama od </a:t>
            </a:r>
            <a:r>
              <a:rPr lang="sr-Latn-RS" i="1" dirty="0" smtClean="0"/>
              <a:t>0</a:t>
            </a:r>
            <a:r>
              <a:rPr lang="sr-Latn-RS" dirty="0" smtClean="0"/>
              <a:t> do </a:t>
            </a:r>
            <a:r>
              <a:rPr lang="sr-Latn-RS" i="1" dirty="0" smtClean="0"/>
              <a:t>255.</a:t>
            </a:r>
          </a:p>
        </p:txBody>
      </p:sp>
    </p:spTree>
    <p:extLst>
      <p:ext uri="{BB962C8B-B14F-4D97-AF65-F5344CB8AC3E}">
        <p14:creationId xmlns:p14="http://schemas.microsoft.com/office/powerpoint/2010/main" val="12101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1" y="1959144"/>
            <a:ext cx="4271713" cy="246888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1959144"/>
            <a:ext cx="4271713" cy="2468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RS" sz="2400" b="1" dirty="0" smtClean="0"/>
              <a:t>Contrast 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 Box 330"/>
          <p:cNvSpPr txBox="1"/>
          <p:nvPr/>
        </p:nvSpPr>
        <p:spPr>
          <a:xfrm>
            <a:off x="2145665" y="4519464"/>
            <a:ext cx="2166620" cy="1384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Originalna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pre </a:t>
            </a: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primene kontrast filtera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338"/>
          <p:cNvSpPr txBox="1"/>
          <p:nvPr/>
        </p:nvSpPr>
        <p:spPr>
          <a:xfrm>
            <a:off x="7813040" y="4519464"/>
            <a:ext cx="2166620" cy="2769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 primene </a:t>
            </a: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kontrast filtera sa scale faktorom 50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b="1" dirty="0" smtClean="0"/>
              <a:t>Flip vertical 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1191"/>
          </a:xfrm>
        </p:spPr>
        <p:txBody>
          <a:bodyPr>
            <a:normAutofit/>
          </a:bodyPr>
          <a:lstStyle/>
          <a:p>
            <a:r>
              <a:rPr lang="sr-Latn-RS" dirty="0"/>
              <a:t>Flip vertical predstavlja filter koji postojeću zadatu sliku rotira oko </a:t>
            </a:r>
            <a:r>
              <a:rPr lang="sr-Latn-RS" i="1" dirty="0"/>
              <a:t>x</a:t>
            </a:r>
            <a:r>
              <a:rPr lang="sr-Latn-RS" dirty="0"/>
              <a:t> ose za 180 stepeni. </a:t>
            </a:r>
            <a:endParaRPr lang="sr-Latn-RS" dirty="0" smtClean="0"/>
          </a:p>
          <a:p>
            <a:r>
              <a:rPr lang="sr-Latn-RS" dirty="0" smtClean="0"/>
              <a:t>Tako  </a:t>
            </a:r>
            <a:r>
              <a:rPr lang="sr-Latn-RS" dirty="0"/>
              <a:t>dobijena slika je što se intenziteta komponenti </a:t>
            </a:r>
            <a:r>
              <a:rPr lang="sr-Latn-RS" i="1" dirty="0"/>
              <a:t>RGB</a:t>
            </a:r>
            <a:r>
              <a:rPr lang="sr-Latn-RS" dirty="0"/>
              <a:t> tiče nepromenjena, ali je okrenuta naopako. </a:t>
            </a:r>
            <a:endParaRPr lang="sr-Latn-RS" dirty="0" smtClean="0"/>
          </a:p>
          <a:p>
            <a:r>
              <a:rPr lang="sr-Latn-RS" dirty="0"/>
              <a:t>Filter prihvata sliku kao prvi i jedini </a:t>
            </a:r>
            <a:r>
              <a:rPr lang="sr-Latn-RS" dirty="0" smtClean="0"/>
              <a:t>argument i vrši zamenu mesta piksela na poziciji </a:t>
            </a:r>
            <a:r>
              <a:rPr lang="sr-Latn-RS" i="1" dirty="0" smtClean="0"/>
              <a:t>(i,j) </a:t>
            </a:r>
            <a:r>
              <a:rPr lang="sr-Latn-RS" dirty="0" smtClean="0"/>
              <a:t>sa odgovarajućim pikselom na poziciji </a:t>
            </a:r>
            <a:r>
              <a:rPr lang="sr-Latn-RS" i="1" dirty="0" smtClean="0"/>
              <a:t>(i, height-j-1)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2" y="4018725"/>
            <a:ext cx="2888298" cy="1669600"/>
          </a:xfrm>
          <a:prstGeom prst="rect">
            <a:avLst/>
          </a:prstGeom>
        </p:spPr>
      </p:pic>
      <p:sp>
        <p:nvSpPr>
          <p:cNvPr id="9" name="Text Box 342"/>
          <p:cNvSpPr txBox="1"/>
          <p:nvPr/>
        </p:nvSpPr>
        <p:spPr>
          <a:xfrm>
            <a:off x="2986498" y="5708300"/>
            <a:ext cx="2176145" cy="2769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Originalna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pre </a:t>
            </a: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primene flip vertical filtera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344"/>
          <p:cNvSpPr txBox="1"/>
          <p:nvPr/>
        </p:nvSpPr>
        <p:spPr>
          <a:xfrm>
            <a:off x="6272847" y="5708300"/>
            <a:ext cx="2166620" cy="1384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 </a:t>
            </a: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primene flip vertical filtera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22" y="4019004"/>
            <a:ext cx="2888298" cy="16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22" y="4022655"/>
            <a:ext cx="2888298" cy="166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b="1" dirty="0" smtClean="0"/>
              <a:t>Flip horizontal 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1191"/>
          </a:xfrm>
        </p:spPr>
        <p:txBody>
          <a:bodyPr>
            <a:normAutofit/>
          </a:bodyPr>
          <a:lstStyle/>
          <a:p>
            <a:r>
              <a:rPr lang="sr-Latn-RS" dirty="0"/>
              <a:t>Flip </a:t>
            </a:r>
            <a:r>
              <a:rPr lang="sr-Latn-RS" dirty="0" smtClean="0"/>
              <a:t>horizontal predstavlja </a:t>
            </a:r>
            <a:r>
              <a:rPr lang="sr-Latn-RS" dirty="0"/>
              <a:t>filter koji postojeću zadatu sliku rotira oko </a:t>
            </a:r>
            <a:r>
              <a:rPr lang="sr-Latn-RS" i="1" dirty="0" smtClean="0"/>
              <a:t>y </a:t>
            </a:r>
            <a:r>
              <a:rPr lang="sr-Latn-RS" dirty="0" smtClean="0"/>
              <a:t>ose </a:t>
            </a:r>
            <a:r>
              <a:rPr lang="sr-Latn-RS" dirty="0"/>
              <a:t>za 180 stepeni. </a:t>
            </a:r>
            <a:endParaRPr lang="sr-Latn-RS" dirty="0" smtClean="0"/>
          </a:p>
          <a:p>
            <a:r>
              <a:rPr lang="sr-Latn-RS" dirty="0" smtClean="0"/>
              <a:t>Tako  </a:t>
            </a:r>
            <a:r>
              <a:rPr lang="sr-Latn-RS" dirty="0"/>
              <a:t>dobijena slika je što se intenziteta komponenti </a:t>
            </a:r>
            <a:r>
              <a:rPr lang="sr-Latn-RS" i="1" dirty="0"/>
              <a:t>RGB</a:t>
            </a:r>
            <a:r>
              <a:rPr lang="sr-Latn-RS" dirty="0"/>
              <a:t> tiče nepromenjena, ali je dobijen efekat ogledala. </a:t>
            </a:r>
            <a:endParaRPr lang="sr-Latn-RS" dirty="0" smtClean="0"/>
          </a:p>
          <a:p>
            <a:r>
              <a:rPr lang="sr-Latn-RS" dirty="0" smtClean="0"/>
              <a:t>Filter </a:t>
            </a:r>
            <a:r>
              <a:rPr lang="sr-Latn-RS" dirty="0"/>
              <a:t>prihvata sliku kao prvi i jedini </a:t>
            </a:r>
            <a:r>
              <a:rPr lang="sr-Latn-RS" dirty="0" smtClean="0"/>
              <a:t>argument i vrši zamenu mesta piksela na poziciji </a:t>
            </a:r>
            <a:r>
              <a:rPr lang="sr-Latn-RS" i="1" dirty="0" smtClean="0"/>
              <a:t>(i,j) </a:t>
            </a:r>
            <a:r>
              <a:rPr lang="sr-Latn-RS" dirty="0" smtClean="0"/>
              <a:t>sa odgovarajućim pikselom na poziciji </a:t>
            </a:r>
            <a:r>
              <a:rPr lang="sr-Latn-RS" i="1" dirty="0" smtClean="0"/>
              <a:t>(width-i-1, j)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2" y="4018725"/>
            <a:ext cx="2888298" cy="1669600"/>
          </a:xfrm>
          <a:prstGeom prst="rect">
            <a:avLst/>
          </a:prstGeom>
        </p:spPr>
      </p:pic>
      <p:sp>
        <p:nvSpPr>
          <p:cNvPr id="9" name="Text Box 342"/>
          <p:cNvSpPr txBox="1"/>
          <p:nvPr/>
        </p:nvSpPr>
        <p:spPr>
          <a:xfrm>
            <a:off x="2986498" y="5708300"/>
            <a:ext cx="2176145" cy="2769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Originalna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pre </a:t>
            </a: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primene flip vertical filtera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344"/>
          <p:cNvSpPr txBox="1"/>
          <p:nvPr/>
        </p:nvSpPr>
        <p:spPr>
          <a:xfrm>
            <a:off x="6272847" y="5708300"/>
            <a:ext cx="2166620" cy="1384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 </a:t>
            </a: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primene </a:t>
            </a:r>
            <a:r>
              <a:rPr lang="sr-Latn-RS" sz="900" b="1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 horizontal filtera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b="1" dirty="0" err="1"/>
              <a:t>Uvod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/>
              <a:t>Obrada slike predstavlja postupak promene sadr</a:t>
            </a:r>
            <a:r>
              <a:rPr lang="sr-Latn-RS" dirty="0"/>
              <a:t>žaja ili detalja neke slike po određenim definisanim i kontrolisanim koracima</a:t>
            </a:r>
            <a:r>
              <a:rPr lang="sr-Latn-RS" dirty="0" smtClean="0"/>
              <a:t>.</a:t>
            </a:r>
            <a:endParaRPr lang="en-US" dirty="0" smtClean="0"/>
          </a:p>
          <a:p>
            <a:r>
              <a:rPr lang="sr-Cyrl-RS" dirty="0"/>
              <a:t>Obrada slika na </a:t>
            </a:r>
            <a:r>
              <a:rPr lang="sr-Latn-RS" dirty="0"/>
              <a:t>mobilnim uređajima krenula je sa razvojem kamera i uređaja u boji, a svoj vrhunac dostiže razvojem </a:t>
            </a:r>
            <a:r>
              <a:rPr lang="sr-Latn-RS" i="1" dirty="0" smtClean="0"/>
              <a:t>smartphonova</a:t>
            </a:r>
            <a:r>
              <a:rPr lang="sr-Latn-RS" dirty="0" smtClean="0"/>
              <a:t>. </a:t>
            </a:r>
            <a:endParaRPr lang="en-US" dirty="0" smtClean="0"/>
          </a:p>
          <a:p>
            <a:r>
              <a:rPr lang="sr-Latn-RS" dirty="0"/>
              <a:t>Aplikacija Obrada slika na Android operativnom sistemu napravljena je sa ciljem davanja funkcionalnosti ili proširenja mogućnosti obrade </a:t>
            </a:r>
            <a:r>
              <a:rPr lang="sr-Latn-RS" dirty="0" smtClean="0"/>
              <a:t>slika</a:t>
            </a:r>
            <a:r>
              <a:rPr lang="en-US" dirty="0" smtClean="0"/>
              <a:t> </a:t>
            </a:r>
            <a:r>
              <a:rPr lang="sr-Latn-RS" dirty="0" smtClean="0"/>
              <a:t>za različite verzije Osa.</a:t>
            </a:r>
          </a:p>
          <a:p>
            <a:r>
              <a:rPr lang="sr-Latn-RS" dirty="0" smtClean="0"/>
              <a:t>Prvi </a:t>
            </a:r>
            <a:r>
              <a:rPr lang="sr-Latn-RS" dirty="0"/>
              <a:t>deo </a:t>
            </a:r>
            <a:r>
              <a:rPr lang="sr-Latn-RS" dirty="0" smtClean="0"/>
              <a:t>rada predstavlja </a:t>
            </a:r>
            <a:r>
              <a:rPr lang="sr-Latn-RS" dirty="0"/>
              <a:t>aplikativnu obradu slika na osnovu filtera za njihovu obradu</a:t>
            </a:r>
            <a:r>
              <a:rPr lang="sr-Latn-RS" dirty="0" smtClean="0"/>
              <a:t>. Pri čemu su predstavljene tri grupe filtera i to: unarni, binarni i konvolucioni.</a:t>
            </a:r>
          </a:p>
          <a:p>
            <a:r>
              <a:rPr lang="sr-Latn-RS" dirty="0"/>
              <a:t>Drugi deo rada predstavlja implementaciju algoritma i prikaz </a:t>
            </a:r>
            <a:r>
              <a:rPr lang="sr-Latn-RS" dirty="0" smtClean="0"/>
              <a:t>histogram nad učitanom slikom ili u realnom vremenu.</a:t>
            </a:r>
          </a:p>
          <a:p>
            <a:r>
              <a:rPr lang="sr-Latn-RS" dirty="0"/>
              <a:t>Treći deo rada predstavlja analizu performansi svakog od filtera, grafičku statistiku i procenu vremena izvršenja u zavisnosti od parametra potrebnog za izvršenje tog filtera.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b="1" dirty="0" err="1"/>
              <a:t>Postavka</a:t>
            </a:r>
            <a:r>
              <a:rPr lang="en-US" sz="2400" b="1" dirty="0"/>
              <a:t> </a:t>
            </a:r>
            <a:r>
              <a:rPr lang="en-US" sz="2400" b="1" dirty="0" err="1"/>
              <a:t>problema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implementirati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Android </a:t>
            </a:r>
            <a:r>
              <a:rPr lang="en-US" dirty="0" err="1"/>
              <a:t>operativnim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sr-Latn-RS" dirty="0" smtClean="0"/>
              <a:t>izuzetnu vremensku složenost koja se kreće</a:t>
            </a:r>
            <a:r>
              <a:rPr lang="en-US" dirty="0" smtClean="0"/>
              <a:t> </a:t>
            </a:r>
            <a:r>
              <a:rPr lang="en-US" dirty="0"/>
              <a:t>od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do </a:t>
            </a:r>
            <a:r>
              <a:rPr lang="en-US" i="1" dirty="0"/>
              <a:t>O(n</a:t>
            </a:r>
            <a:r>
              <a:rPr lang="en-US" i="1" baseline="30000" dirty="0"/>
              <a:t>4</a:t>
            </a:r>
            <a:r>
              <a:rPr lang="en-US" i="1" dirty="0" smtClean="0"/>
              <a:t>)</a:t>
            </a:r>
            <a:r>
              <a:rPr lang="sr-Latn-RS" i="1" dirty="0" smtClean="0"/>
              <a:t> </a:t>
            </a:r>
            <a:r>
              <a:rPr lang="sr-Latn-RS" dirty="0" smtClean="0"/>
              <a:t>u zavisnosti od algoritma.</a:t>
            </a:r>
          </a:p>
          <a:p>
            <a:r>
              <a:rPr lang="sr-Latn-RS" dirty="0" smtClean="0"/>
              <a:t>S obzitom na veličinu i rezoluciju slika možda je potrebno izvršiti operacije skaliranja kako bi se izbeglo prekoračenje memorije – Memory overflow</a:t>
            </a:r>
          </a:p>
          <a:p>
            <a:r>
              <a:rPr lang="sr-Latn-RS" dirty="0" smtClean="0"/>
              <a:t>Izbor tehnike implementacione tehnologije: Java vs native C/C++</a:t>
            </a:r>
          </a:p>
          <a:p>
            <a:r>
              <a:rPr lang="sr-Latn-RS" dirty="0" smtClean="0"/>
              <a:t>Implementacija filtera sa velikom složenošću tipično </a:t>
            </a:r>
            <a:r>
              <a:rPr lang="en-US" i="1" dirty="0"/>
              <a:t>O(n</a:t>
            </a:r>
            <a:r>
              <a:rPr lang="en-US" i="1" baseline="30000" dirty="0"/>
              <a:t>4</a:t>
            </a:r>
            <a:r>
              <a:rPr lang="en-US" i="1" dirty="0"/>
              <a:t>)</a:t>
            </a:r>
            <a:r>
              <a:rPr lang="sr-Latn-RS" i="1" dirty="0"/>
              <a:t> </a:t>
            </a:r>
            <a:r>
              <a:rPr lang="sr-Latn-RS" dirty="0" smtClean="0"/>
              <a:t>i </a:t>
            </a:r>
            <a:r>
              <a:rPr lang="sr-Latn-RS" i="1" dirty="0" smtClean="0"/>
              <a:t>scale</a:t>
            </a:r>
            <a:r>
              <a:rPr lang="sr-Latn-RS" dirty="0" smtClean="0"/>
              <a:t> parametar kod konvolucionih filtera, sa detaljnom analizom performanse </a:t>
            </a:r>
            <a:r>
              <a:rPr lang="sr-Latn-RS" i="1" dirty="0" smtClean="0"/>
              <a:t>Gaussian blura</a:t>
            </a:r>
            <a:r>
              <a:rPr lang="sr-Latn-RS" dirty="0" smtClean="0"/>
              <a:t> (Gausovog blura).</a:t>
            </a:r>
          </a:p>
        </p:txBody>
      </p:sp>
    </p:spTree>
    <p:extLst>
      <p:ext uri="{BB962C8B-B14F-4D97-AF65-F5344CB8AC3E}">
        <p14:creationId xmlns:p14="http://schemas.microsoft.com/office/powerpoint/2010/main" val="30195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RS" sz="2400" b="1" dirty="0" smtClean="0"/>
              <a:t>Filteri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Primena filtera nad slikom predstavlja proces gde se </a:t>
            </a:r>
            <a:r>
              <a:rPr lang="sr-Latn-RS" dirty="0" smtClean="0"/>
              <a:t>nad pikselom, </a:t>
            </a:r>
            <a:r>
              <a:rPr lang="sr-Latn-RS" dirty="0"/>
              <a:t>dakle </a:t>
            </a:r>
            <a:r>
              <a:rPr lang="sr-Latn-RS" dirty="0" smtClean="0"/>
              <a:t>njegove</a:t>
            </a:r>
            <a:r>
              <a:rPr lang="sr-Latn-RS" i="1" dirty="0" smtClean="0"/>
              <a:t> RGB</a:t>
            </a:r>
            <a:r>
              <a:rPr lang="sr-Latn-RS" dirty="0" smtClean="0"/>
              <a:t> </a:t>
            </a:r>
            <a:r>
              <a:rPr lang="sr-Latn-RS" dirty="0"/>
              <a:t>vrednosti, primenjuje matematička funkcija da bi se proizvela odgovarajuća alternativna verzija slike</a:t>
            </a:r>
            <a:r>
              <a:rPr lang="sr-Latn-RS" dirty="0" smtClean="0"/>
              <a:t>.</a:t>
            </a:r>
          </a:p>
          <a:p>
            <a:r>
              <a:rPr lang="sr-Latn-RS" dirty="0"/>
              <a:t>Filter </a:t>
            </a:r>
            <a:r>
              <a:rPr lang="sr-Latn-RS" dirty="0" smtClean="0"/>
              <a:t>dakle predstavlja </a:t>
            </a:r>
            <a:r>
              <a:rPr lang="sr-Latn-RS" dirty="0"/>
              <a:t>funkciju </a:t>
            </a:r>
            <a:r>
              <a:rPr lang="sr-Latn-RS" dirty="0" smtClean="0"/>
              <a:t>koja preslikava element skupa </a:t>
            </a:r>
            <a:r>
              <a:rPr lang="sr-Latn-RS" i="1" dirty="0" smtClean="0"/>
              <a:t>I </a:t>
            </a:r>
            <a:r>
              <a:rPr lang="sr-Latn-RS" dirty="0" smtClean="0"/>
              <a:t>u neki drugi element skupa </a:t>
            </a:r>
            <a:r>
              <a:rPr lang="sr-Latn-RS" i="1" dirty="0" smtClean="0"/>
              <a:t>I</a:t>
            </a:r>
            <a:r>
              <a:rPr lang="sr-Latn-RS" dirty="0" smtClean="0"/>
              <a:t>, pri čemu je </a:t>
            </a:r>
            <a:r>
              <a:rPr lang="sr-Latn-RS" i="1" dirty="0" smtClean="0"/>
              <a:t>I </a:t>
            </a:r>
            <a:r>
              <a:rPr lang="sr-Latn-RS" dirty="0" smtClean="0"/>
              <a:t>skup slika. </a:t>
            </a:r>
          </a:p>
          <a:p>
            <a:endParaRPr lang="sr-Latn-RS" dirty="0"/>
          </a:p>
          <a:p>
            <a:r>
              <a:rPr lang="sr-Latn-RS" dirty="0" smtClean="0"/>
              <a:t>Što se implementacionog dela tiče, filteri </a:t>
            </a:r>
            <a:r>
              <a:rPr lang="sr-Latn-RS" dirty="0"/>
              <a:t>predstavljaju programske operacije </a:t>
            </a:r>
            <a:r>
              <a:rPr lang="sr-Latn-RS" dirty="0" smtClean="0"/>
              <a:t>(metode) koje </a:t>
            </a:r>
            <a:r>
              <a:rPr lang="sr-Latn-RS" dirty="0"/>
              <a:t>nam omogućuju </a:t>
            </a:r>
            <a:r>
              <a:rPr lang="sr-Latn-RS" dirty="0" smtClean="0"/>
              <a:t>iteraciju kroz sadržaj slike tj. </a:t>
            </a:r>
            <a:r>
              <a:rPr lang="sr-Latn-RS" dirty="0"/>
              <a:t>k</a:t>
            </a:r>
            <a:r>
              <a:rPr lang="sr-Latn-RS" dirty="0" smtClean="0"/>
              <a:t>roz piksele i njihovu manipulaciju.</a:t>
            </a:r>
          </a:p>
          <a:p>
            <a:r>
              <a:rPr lang="sr-Latn-RS" dirty="0" smtClean="0"/>
              <a:t>Predstavljene su tri kategorije filtera: unarni, binarni, konvolucioni.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94" y="3237973"/>
            <a:ext cx="882986" cy="2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RS" sz="2400" b="1" dirty="0" smtClean="0"/>
              <a:t>Unarni filteri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85987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Filteri koji kao ulazni parametar zahtevaju samo jednu sliku nad kojom se filter primenjuje, i kao rezultat vraćaju novu sliku nakon njegove primene. </a:t>
            </a:r>
          </a:p>
          <a:p>
            <a:r>
              <a:rPr lang="sr-Latn-RS" dirty="0" smtClean="0"/>
              <a:t>Osim toga unarni filteri mogu imati i dodatne argumente koji predstavljaju intenzitet (stepen) primene filtera nad slikom.</a:t>
            </a:r>
          </a:p>
          <a:p>
            <a:r>
              <a:rPr lang="sr-Latn-RS" dirty="0" smtClean="0"/>
              <a:t>U samoj aplikaciji implementirani su sledeći unarni filter:</a:t>
            </a:r>
          </a:p>
          <a:p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7280" y="3631721"/>
            <a:ext cx="10058400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Invert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Black &amp; white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Brightness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Contrast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Flip </a:t>
            </a:r>
            <a:r>
              <a:rPr lang="sr-Latn-RS" sz="2000" dirty="0" smtClean="0"/>
              <a:t>vertical</a:t>
            </a:r>
            <a:endParaRPr lang="sr-Latn-RS" sz="2000" dirty="0"/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Flip horizontal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Grayscale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Gamma correction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Color filter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Saturation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Hue</a:t>
            </a:r>
          </a:p>
          <a:p>
            <a:pPr marL="742950" lvl="1" indent="-285750">
              <a:buClr>
                <a:schemeClr val="accent3">
                  <a:lumMod val="40000"/>
                  <a:lumOff val="60000"/>
                </a:schemeClr>
              </a:buClr>
              <a:buFont typeface="Courier New" panose="02070309020205020404" pitchFamily="49" charset="0"/>
              <a:buChar char="o"/>
            </a:pPr>
            <a:r>
              <a:rPr lang="sr-Latn-RS" sz="2000" dirty="0"/>
              <a:t>Shading filter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643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RS" sz="2400" b="1" dirty="0" smtClean="0"/>
              <a:t>Invert 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24181"/>
          </a:xfrm>
        </p:spPr>
        <p:txBody>
          <a:bodyPr>
            <a:normAutofit/>
          </a:bodyPr>
          <a:lstStyle/>
          <a:p>
            <a:r>
              <a:rPr lang="en-US" dirty="0"/>
              <a:t>Invert filter,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pod </a:t>
            </a:r>
            <a:r>
              <a:rPr lang="en-US" dirty="0" err="1"/>
              <a:t>imenom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, filter je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originalnu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 u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inverznu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invertuje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piksela</a:t>
            </a:r>
            <a:r>
              <a:rPr lang="en-US" dirty="0"/>
              <a:t>. </a:t>
            </a:r>
            <a:endParaRPr lang="sr-Latn-RS" dirty="0" smtClean="0"/>
          </a:p>
          <a:p>
            <a:pPr algn="ctr"/>
            <a:r>
              <a:rPr lang="en-US" i="1" dirty="0" err="1"/>
              <a:t>nova_vrednost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R, G, B</a:t>
            </a:r>
            <a:r>
              <a:rPr lang="en-US" dirty="0"/>
              <a:t>) = 0xFF – </a:t>
            </a:r>
            <a:r>
              <a:rPr lang="en-US" i="1" dirty="0" err="1"/>
              <a:t>trenutna_vrednost</a:t>
            </a:r>
            <a:r>
              <a:rPr lang="en-US" dirty="0"/>
              <a:t>(</a:t>
            </a:r>
            <a:r>
              <a:rPr lang="en-US" i="1" dirty="0"/>
              <a:t>R, G, B</a:t>
            </a:r>
            <a:r>
              <a:rPr lang="en-US" dirty="0"/>
              <a:t>)	</a:t>
            </a:r>
            <a:endParaRPr lang="sr-Latn-RS" dirty="0" smtClean="0"/>
          </a:p>
          <a:p>
            <a:pPr algn="ctr"/>
            <a:endParaRPr lang="sr-Latn-R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97" y="3150235"/>
            <a:ext cx="1417955" cy="25196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47" y="3150235"/>
            <a:ext cx="1417955" cy="2519680"/>
          </a:xfrm>
          <a:prstGeom prst="rect">
            <a:avLst/>
          </a:prstGeom>
        </p:spPr>
      </p:pic>
      <p:sp>
        <p:nvSpPr>
          <p:cNvPr id="7" name="Text Box 7"/>
          <p:cNvSpPr txBox="1"/>
          <p:nvPr/>
        </p:nvSpPr>
        <p:spPr>
          <a:xfrm>
            <a:off x="3434397" y="5669915"/>
            <a:ext cx="1699578" cy="17145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Originalna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pre invert filtera 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6796722" y="5669915"/>
            <a:ext cx="1724025" cy="152400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nakon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invert filtera 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RS" sz="2400" b="1" dirty="0" smtClean="0"/>
              <a:t>Black and white 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1191"/>
          </a:xfrm>
        </p:spPr>
        <p:txBody>
          <a:bodyPr>
            <a:normAutofit/>
          </a:bodyPr>
          <a:lstStyle/>
          <a:p>
            <a:r>
              <a:rPr lang="sr-Latn-RS" dirty="0"/>
              <a:t>Black and white predstavlja filter koji za </a:t>
            </a:r>
            <a:r>
              <a:rPr lang="sr-Latn-RS" dirty="0" smtClean="0"/>
              <a:t>sliku </a:t>
            </a:r>
            <a:r>
              <a:rPr lang="sr-Latn-RS" dirty="0"/>
              <a:t>koja se zadaje, kao i </a:t>
            </a:r>
            <a:r>
              <a:rPr lang="sr-Latn-RS" i="1" dirty="0"/>
              <a:t>scale</a:t>
            </a:r>
            <a:r>
              <a:rPr lang="sr-Latn-RS" dirty="0"/>
              <a:t> parametar koji predstavlja intenzitet, vraća sliku čiji pikseli mogu imati samo crnu ili belu boju. tj. vrednosti komponenti </a:t>
            </a:r>
            <a:r>
              <a:rPr lang="sr-Latn-RS" i="1" dirty="0"/>
              <a:t>RGB</a:t>
            </a:r>
            <a:r>
              <a:rPr lang="sr-Latn-RS" dirty="0"/>
              <a:t> za sve piksele mogu biti ili </a:t>
            </a:r>
            <a:r>
              <a:rPr lang="sr-Latn-RS" i="1" dirty="0"/>
              <a:t>0,0,0</a:t>
            </a:r>
            <a:r>
              <a:rPr lang="sr-Latn-RS" dirty="0"/>
              <a:t> ili </a:t>
            </a:r>
            <a:r>
              <a:rPr lang="sr-Latn-RS" i="1" dirty="0"/>
              <a:t>255,255,255</a:t>
            </a:r>
            <a:r>
              <a:rPr lang="sr-Latn-RS" dirty="0"/>
              <a:t>. </a:t>
            </a:r>
            <a:endParaRPr lang="sr-Latn-RS" dirty="0" smtClean="0"/>
          </a:p>
          <a:p>
            <a:r>
              <a:rPr lang="sr-Latn-RS" dirty="0"/>
              <a:t>Filter </a:t>
            </a:r>
            <a:r>
              <a:rPr lang="sr-Latn-RS" dirty="0" smtClean="0"/>
              <a:t>računa </a:t>
            </a:r>
            <a:r>
              <a:rPr lang="sr-Latn-RS" dirty="0"/>
              <a:t>prag na osnovu </a:t>
            </a:r>
            <a:r>
              <a:rPr lang="sr-Latn-RS" i="1" dirty="0"/>
              <a:t>scale</a:t>
            </a:r>
            <a:r>
              <a:rPr lang="sr-Latn-RS" dirty="0"/>
              <a:t> parametra po </a:t>
            </a:r>
            <a:r>
              <a:rPr lang="sr-Latn-RS" dirty="0" smtClean="0"/>
              <a:t>formuli:</a:t>
            </a:r>
          </a:p>
          <a:p>
            <a:endParaRPr lang="sr-Latn-RS" i="1" dirty="0"/>
          </a:p>
          <a:p>
            <a:r>
              <a:rPr lang="sr-Latn-RS" dirty="0"/>
              <a:t>Zatim se vrši obilazak matrice i za svaki piksel određuje </a:t>
            </a:r>
            <a:r>
              <a:rPr lang="sr-Latn-RS" dirty="0" smtClean="0"/>
              <a:t>njegovo </a:t>
            </a:r>
            <a:r>
              <a:rPr lang="sr-Latn-RS" dirty="0"/>
              <a:t>osvetljenje </a:t>
            </a:r>
            <a:endParaRPr lang="sr-Latn-RS" dirty="0" smtClean="0"/>
          </a:p>
          <a:p>
            <a:endParaRPr lang="sr-Latn-RS" dirty="0"/>
          </a:p>
          <a:p>
            <a:r>
              <a:rPr lang="sr-Latn-RS" dirty="0"/>
              <a:t>Nakon toga se na osnovu osvetljenosti piksela i praga računa njegova nova vrednost i to ako je </a:t>
            </a:r>
            <a:r>
              <a:rPr lang="sr-Latn-RS" i="1" dirty="0"/>
              <a:t>newValue &gt; t </a:t>
            </a:r>
            <a:r>
              <a:rPr lang="sr-Latn-RS" dirty="0"/>
              <a:t>uzima se </a:t>
            </a:r>
            <a:r>
              <a:rPr lang="sr-Latn-RS" i="1" dirty="0"/>
              <a:t>255</a:t>
            </a:r>
            <a:r>
              <a:rPr lang="sr-Latn-RS" dirty="0"/>
              <a:t>, ako je </a:t>
            </a:r>
            <a:r>
              <a:rPr lang="sr-Latn-RS" i="1" dirty="0"/>
              <a:t>newValue &lt; t </a:t>
            </a:r>
            <a:r>
              <a:rPr lang="sr-Latn-RS" dirty="0"/>
              <a:t>uzima se </a:t>
            </a:r>
            <a:r>
              <a:rPr lang="sr-Latn-RS" i="1" dirty="0"/>
              <a:t>0</a:t>
            </a:r>
            <a:r>
              <a:rPr lang="sr-Latn-RS" dirty="0"/>
              <a:t>, ako je </a:t>
            </a:r>
            <a:r>
              <a:rPr lang="sr-Latn-RS" i="1" dirty="0"/>
              <a:t>t &gt; 127.5 </a:t>
            </a:r>
            <a:r>
              <a:rPr lang="sr-Latn-RS" dirty="0"/>
              <a:t>uzima se </a:t>
            </a:r>
            <a:r>
              <a:rPr lang="sr-Latn-RS" i="1" dirty="0"/>
              <a:t>255</a:t>
            </a:r>
            <a:r>
              <a:rPr lang="sr-Latn-RS" dirty="0"/>
              <a:t>, ako je </a:t>
            </a:r>
            <a:r>
              <a:rPr lang="sr-Latn-RS" i="1" dirty="0"/>
              <a:t>t &lt; 127.5</a:t>
            </a:r>
            <a:r>
              <a:rPr lang="sr-Latn-RS" dirty="0"/>
              <a:t> uzima se </a:t>
            </a:r>
            <a:r>
              <a:rPr lang="sr-Latn-RS" i="1" dirty="0"/>
              <a:t>0</a:t>
            </a:r>
            <a:r>
              <a:rPr lang="sr-Latn-RS" dirty="0"/>
              <a:t> i na kraju ako nije ni jedan od prethodnih uslova uzima se </a:t>
            </a:r>
            <a:r>
              <a:rPr lang="sr-Latn-RS" i="1" dirty="0"/>
              <a:t>255</a:t>
            </a:r>
            <a:r>
              <a:rPr lang="sr-Latn-RS" i="1" dirty="0" smtClean="0"/>
              <a:t>. </a:t>
            </a:r>
            <a:r>
              <a:rPr lang="sr-Latn-RS" dirty="0" smtClean="0"/>
              <a:t>Ta se vrednost postavlja za svaku od tri </a:t>
            </a:r>
            <a:r>
              <a:rPr lang="sr-Latn-RS" i="1" dirty="0" smtClean="0"/>
              <a:t>RGB </a:t>
            </a:r>
            <a:r>
              <a:rPr lang="sr-Latn-RS" dirty="0" smtClean="0"/>
              <a:t>komponente slike.</a:t>
            </a:r>
            <a:endParaRPr lang="sr-Latn-R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96" y="3305188"/>
            <a:ext cx="2000168" cy="318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73" y="4321917"/>
            <a:ext cx="6358463" cy="2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RS" sz="2400" b="1" dirty="0"/>
              <a:t>Black and white 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962150"/>
            <a:ext cx="4265295" cy="246587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2" y="1959144"/>
            <a:ext cx="4270248" cy="2468880"/>
          </a:xfrm>
          <a:prstGeom prst="rect">
            <a:avLst/>
          </a:prstGeom>
        </p:spPr>
      </p:pic>
      <p:sp>
        <p:nvSpPr>
          <p:cNvPr id="8" name="Text Box 330"/>
          <p:cNvSpPr txBox="1"/>
          <p:nvPr/>
        </p:nvSpPr>
        <p:spPr>
          <a:xfrm>
            <a:off x="2021840" y="4519464"/>
            <a:ext cx="2166620" cy="1384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Originalna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pre black&amp;white filtera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338"/>
          <p:cNvSpPr txBox="1"/>
          <p:nvPr/>
        </p:nvSpPr>
        <p:spPr>
          <a:xfrm>
            <a:off x="7813040" y="4519464"/>
            <a:ext cx="2166620" cy="2769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 primene black and white fitera sa faktorom 50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2400" b="1" dirty="0" smtClean="0"/>
              <a:t>Brightness</a:t>
            </a:r>
            <a:r>
              <a:rPr lang="sr-Latn-RS" sz="2400" b="1" dirty="0"/>
              <a:t> </a:t>
            </a:r>
            <a:r>
              <a:rPr lang="sr-Latn-RS" sz="2400" b="1" dirty="0" smtClean="0"/>
              <a:t>filter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1191"/>
          </a:xfrm>
        </p:spPr>
        <p:txBody>
          <a:bodyPr>
            <a:normAutofit/>
          </a:bodyPr>
          <a:lstStyle/>
          <a:p>
            <a:r>
              <a:rPr lang="sr-Latn-RS" dirty="0"/>
              <a:t>Brightness predstavlja filter koji postojeću zadatu sliku osvetljuje ili potamnjuje na osnovu zadatog </a:t>
            </a:r>
            <a:r>
              <a:rPr lang="sr-Latn-RS" i="1" dirty="0"/>
              <a:t>scale</a:t>
            </a:r>
            <a:r>
              <a:rPr lang="sr-Latn-RS" dirty="0"/>
              <a:t> parametra koji predstavlja intenzitet. </a:t>
            </a:r>
            <a:endParaRPr lang="sr-Latn-RS" dirty="0" smtClean="0"/>
          </a:p>
          <a:p>
            <a:r>
              <a:rPr lang="sr-Latn-RS" dirty="0" smtClean="0"/>
              <a:t>Svaka od vrednosti kompnente </a:t>
            </a:r>
            <a:r>
              <a:rPr lang="sr-Latn-RS" i="1" dirty="0" smtClean="0"/>
              <a:t>RGB </a:t>
            </a:r>
            <a:r>
              <a:rPr lang="sr-Latn-RS" dirty="0" smtClean="0"/>
              <a:t>povećava se za navedeni </a:t>
            </a:r>
            <a:r>
              <a:rPr lang="sr-Latn-RS" i="1" dirty="0" smtClean="0"/>
              <a:t>scale</a:t>
            </a:r>
            <a:r>
              <a:rPr lang="sr-Latn-RS" dirty="0" smtClean="0"/>
              <a:t> faktor koji može biti pozitivan ili negativan broj između </a:t>
            </a:r>
            <a:r>
              <a:rPr lang="sr-Latn-RS" i="1" dirty="0" smtClean="0"/>
              <a:t>-255 </a:t>
            </a:r>
            <a:r>
              <a:rPr lang="sr-Latn-RS" dirty="0" smtClean="0"/>
              <a:t>i </a:t>
            </a:r>
            <a:r>
              <a:rPr lang="sr-Latn-RS" i="1" dirty="0" smtClean="0"/>
              <a:t>255</a:t>
            </a:r>
            <a:r>
              <a:rPr lang="sr-Latn-RS" dirty="0" smtClean="0"/>
              <a:t>. </a:t>
            </a:r>
          </a:p>
          <a:p>
            <a:r>
              <a:rPr lang="sr-Latn-RS" dirty="0" smtClean="0"/>
              <a:t>U slučaju prekoračenja neke od granica (donje ili gornje) postavlja se minimalna ili maksimalna dozvoljena vrednost respektivno odnosno 0 ili 255.</a:t>
            </a:r>
            <a:endParaRPr lang="sr-Latn-RS" i="1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55" y="4019233"/>
            <a:ext cx="2888298" cy="166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47" y="4014973"/>
            <a:ext cx="2889504" cy="16738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5" y="4014973"/>
            <a:ext cx="2889504" cy="1673352"/>
          </a:xfrm>
          <a:prstGeom prst="rect">
            <a:avLst/>
          </a:prstGeom>
        </p:spPr>
      </p:pic>
      <p:sp>
        <p:nvSpPr>
          <p:cNvPr id="9" name="Text Box 342"/>
          <p:cNvSpPr txBox="1"/>
          <p:nvPr/>
        </p:nvSpPr>
        <p:spPr>
          <a:xfrm>
            <a:off x="1436052" y="5688325"/>
            <a:ext cx="2176145" cy="2769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Originalna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pre primene brightness filtera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343"/>
          <p:cNvSpPr txBox="1"/>
          <p:nvPr/>
        </p:nvSpPr>
        <p:spPr>
          <a:xfrm>
            <a:off x="4825364" y="5688325"/>
            <a:ext cx="2171700" cy="2769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 primene brightness filtera sa scale faktorom 85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344"/>
          <p:cNvSpPr txBox="1"/>
          <p:nvPr/>
        </p:nvSpPr>
        <p:spPr>
          <a:xfrm>
            <a:off x="8101647" y="5688325"/>
            <a:ext cx="2166620" cy="2769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900" b="1" dirty="0" smtClean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Slika </a:t>
            </a:r>
            <a:r>
              <a:rPr lang="sr-Latn-RS" sz="9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 primene brightness filtera sa scale faktorom -114</a:t>
            </a:r>
            <a:endParaRPr lang="en-US" sz="9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900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Retrospect</vt:lpstr>
      <vt:lpstr>Equation.DSMT4</vt:lpstr>
      <vt:lpstr>UNIVERZITET U BEOGRADU ELEKTROTEHNIČKI FAKULTET   OBRADA SLIKA NA ANDROID OPERATIVNOM SISTEMU  </vt:lpstr>
      <vt:lpstr>Uvod </vt:lpstr>
      <vt:lpstr>Postavka problema </vt:lpstr>
      <vt:lpstr>Filteri </vt:lpstr>
      <vt:lpstr>Unarni filteri </vt:lpstr>
      <vt:lpstr>Invert filter </vt:lpstr>
      <vt:lpstr>Black and white filter </vt:lpstr>
      <vt:lpstr>Black and white filter </vt:lpstr>
      <vt:lpstr>Brightness filter </vt:lpstr>
      <vt:lpstr>Contrast filter </vt:lpstr>
      <vt:lpstr>Contrast filter </vt:lpstr>
      <vt:lpstr>Flip vertical filter </vt:lpstr>
      <vt:lpstr>Flip horizontal filter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mladenovic</dc:creator>
  <cp:lastModifiedBy>milan mladenovic</cp:lastModifiedBy>
  <cp:revision>32</cp:revision>
  <dcterms:created xsi:type="dcterms:W3CDTF">2014-07-06T14:17:43Z</dcterms:created>
  <dcterms:modified xsi:type="dcterms:W3CDTF">2014-07-06T15:45:01Z</dcterms:modified>
</cp:coreProperties>
</file>