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287631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49937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152673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397888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C7E74-80E8-45E6-B073-FB21420B831D}"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97187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3C7E74-80E8-45E6-B073-FB21420B831D}"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409968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3C7E74-80E8-45E6-B073-FB21420B831D}" type="datetimeFigureOut">
              <a:rPr lang="en-US" smtClean="0"/>
              <a:t>3/20/2022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311038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3C7E74-80E8-45E6-B073-FB21420B831D}" type="datetimeFigureOut">
              <a:rPr lang="en-US" smtClean="0"/>
              <a:t>3/20/2022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114148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C7E74-80E8-45E6-B073-FB21420B831D}" type="datetimeFigureOut">
              <a:rPr lang="en-US" smtClean="0"/>
              <a:t>3/20/2022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321706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3C7E74-80E8-45E6-B073-FB21420B831D}"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65775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3C7E74-80E8-45E6-B073-FB21420B831D}"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DEE0A-EE7C-41CB-869E-B664AF6790EB}" type="slidenum">
              <a:rPr lang="en-US" smtClean="0"/>
              <a:t>‹#›</a:t>
            </a:fld>
            <a:endParaRPr lang="en-US"/>
          </a:p>
        </p:txBody>
      </p:sp>
    </p:spTree>
    <p:extLst>
      <p:ext uri="{BB962C8B-B14F-4D97-AF65-F5344CB8AC3E}">
        <p14:creationId xmlns:p14="http://schemas.microsoft.com/office/powerpoint/2010/main" val="77549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C7E74-80E8-45E6-B073-FB21420B831D}" type="datetimeFigureOut">
              <a:rPr lang="en-US" smtClean="0"/>
              <a:t>3/20/2022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DEE0A-EE7C-41CB-869E-B664AF6790EB}" type="slidenum">
              <a:rPr lang="en-US" smtClean="0"/>
              <a:t>‹#›</a:t>
            </a:fld>
            <a:endParaRPr lang="en-US"/>
          </a:p>
        </p:txBody>
      </p:sp>
    </p:spTree>
    <p:extLst>
      <p:ext uri="{BB962C8B-B14F-4D97-AF65-F5344CB8AC3E}">
        <p14:creationId xmlns:p14="http://schemas.microsoft.com/office/powerpoint/2010/main" val="1565041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3669" y="-636768"/>
            <a:ext cx="9144000" cy="2387600"/>
          </a:xfrm>
        </p:spPr>
        <p:txBody>
          <a:bodyPr>
            <a:normAutofit/>
          </a:bodyPr>
          <a:lstStyle/>
          <a:p>
            <a:r>
              <a:rPr lang="en-US" sz="5400" dirty="0" smtClean="0">
                <a:latin typeface="Times New Roman" panose="02020603050405020304" pitchFamily="18" charset="0"/>
                <a:ea typeface="Tahoma" panose="020B0604030504040204" pitchFamily="34" charset="0"/>
                <a:cs typeface="Times New Roman" panose="02020603050405020304" pitchFamily="18" charset="0"/>
              </a:rPr>
              <a:t>Mid</a:t>
            </a:r>
            <a:r>
              <a:rPr lang="en-US" sz="5400" dirty="0" smtClean="0">
                <a:latin typeface="Times New Roman" panose="02020603050405020304" pitchFamily="18" charset="0"/>
                <a:ea typeface="Tahoma" panose="020B0604030504040204" pitchFamily="34" charset="0"/>
                <a:cs typeface="Times New Roman" panose="02020603050405020304" pitchFamily="18" charset="0"/>
              </a:rPr>
              <a:t>-Semester </a:t>
            </a:r>
            <a:r>
              <a:rPr lang="en-US" sz="5400" dirty="0" smtClean="0">
                <a:latin typeface="Times New Roman" panose="02020603050405020304" pitchFamily="18" charset="0"/>
                <a:ea typeface="Tahoma" panose="020B0604030504040204" pitchFamily="34" charset="0"/>
                <a:cs typeface="Times New Roman" panose="02020603050405020304" pitchFamily="18" charset="0"/>
              </a:rPr>
              <a:t>Dissertation</a:t>
            </a:r>
            <a:br>
              <a:rPr lang="en-US" sz="5400" dirty="0" smtClean="0">
                <a:latin typeface="Times New Roman" panose="02020603050405020304" pitchFamily="18" charset="0"/>
                <a:ea typeface="Tahoma" panose="020B0604030504040204" pitchFamily="34" charset="0"/>
                <a:cs typeface="Times New Roman" panose="02020603050405020304" pitchFamily="18" charset="0"/>
              </a:rPr>
            </a:br>
            <a:r>
              <a:rPr lang="en-US" sz="5400" dirty="0" smtClean="0">
                <a:latin typeface="Times New Roman" panose="02020603050405020304" pitchFamily="18" charset="0"/>
                <a:ea typeface="Tahoma" panose="020B0604030504040204" pitchFamily="34" charset="0"/>
                <a:cs typeface="Times New Roman" panose="02020603050405020304" pitchFamily="18" charset="0"/>
              </a:rPr>
              <a:t>Evaluation 2021-22</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1593669" y="1816781"/>
            <a:ext cx="9144000" cy="1655762"/>
          </a:xfrm>
        </p:spPr>
        <p:txBody>
          <a:bodyPr/>
          <a:lstStyle/>
          <a:p>
            <a:r>
              <a:rPr lang="en-US" dirty="0" smtClean="0">
                <a:latin typeface="Times New Roman" panose="02020603050405020304" pitchFamily="18" charset="0"/>
                <a:cs typeface="Times New Roman" panose="02020603050405020304" pitchFamily="18" charset="0"/>
              </a:rPr>
              <a:t>Presented By: Anindya Ghosal</a:t>
            </a:r>
          </a:p>
          <a:p>
            <a:r>
              <a:rPr lang="en-US" dirty="0" smtClean="0">
                <a:latin typeface="Times New Roman" panose="02020603050405020304" pitchFamily="18" charset="0"/>
                <a:cs typeface="Times New Roman" panose="02020603050405020304" pitchFamily="18" charset="0"/>
              </a:rPr>
              <a:t>Roll No: 2020PSP3007</a:t>
            </a:r>
          </a:p>
          <a:p>
            <a:r>
              <a:rPr lang="en-US" dirty="0" smtClean="0">
                <a:latin typeface="Times New Roman" panose="02020603050405020304" pitchFamily="18" charset="0"/>
                <a:cs typeface="Times New Roman" panose="02020603050405020304" pitchFamily="18" charset="0"/>
              </a:rPr>
              <a:t>Branch: </a:t>
            </a: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(Signal Processing)</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31177" y="3239589"/>
            <a:ext cx="612212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Supervisor: Prof. Jyotsna Singh</a:t>
            </a:r>
            <a:endParaRPr lang="en-US" sz="2400" dirty="0">
              <a:latin typeface="Times New Roman" panose="02020603050405020304" pitchFamily="18" charset="0"/>
              <a:cs typeface="Times New Roman" panose="02020603050405020304" pitchFamily="18" charset="0"/>
            </a:endParaRPr>
          </a:p>
        </p:txBody>
      </p:sp>
      <p:pic>
        <p:nvPicPr>
          <p:cNvPr id="6" name="image1.jpeg"/>
          <p:cNvPicPr/>
          <p:nvPr/>
        </p:nvPicPr>
        <p:blipFill>
          <a:blip r:embed="rId2" cstate="print"/>
          <a:stretch>
            <a:fillRect/>
          </a:stretch>
        </p:blipFill>
        <p:spPr>
          <a:xfrm>
            <a:off x="5155067" y="3701254"/>
            <a:ext cx="1672454" cy="1637100"/>
          </a:xfrm>
          <a:prstGeom prst="rect">
            <a:avLst/>
          </a:prstGeom>
        </p:spPr>
      </p:pic>
      <p:sp>
        <p:nvSpPr>
          <p:cNvPr id="7" name="TextBox 6"/>
          <p:cNvSpPr txBox="1"/>
          <p:nvPr/>
        </p:nvSpPr>
        <p:spPr>
          <a:xfrm>
            <a:off x="3605349" y="5338354"/>
            <a:ext cx="477189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Division of Electronics &amp; Communication Engineering NETAJI SUBHAS UNIVERSITY OFTECHNOLOGY</a:t>
            </a:r>
          </a:p>
          <a:p>
            <a:pPr algn="ctr"/>
            <a:r>
              <a:rPr lang="en-US" sz="2000" dirty="0">
                <a:latin typeface="Times New Roman" panose="02020603050405020304" pitchFamily="18" charset="0"/>
                <a:cs typeface="Times New Roman" panose="02020603050405020304" pitchFamily="18" charset="0"/>
              </a:rPr>
              <a:t>(Formerly NSIT) NEW DELHI-110078</a:t>
            </a:r>
          </a:p>
        </p:txBody>
      </p:sp>
    </p:spTree>
    <p:extLst>
      <p:ext uri="{BB962C8B-B14F-4D97-AF65-F5344CB8AC3E}">
        <p14:creationId xmlns:p14="http://schemas.microsoft.com/office/powerpoint/2010/main" val="1543663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323" y="0"/>
            <a:ext cx="5143501"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5" y="0"/>
            <a:ext cx="5143500" cy="6858000"/>
          </a:xfrm>
          <a:prstGeom prst="rect">
            <a:avLst/>
          </a:prstGeom>
        </p:spPr>
      </p:pic>
    </p:spTree>
    <p:extLst>
      <p:ext uri="{BB962C8B-B14F-4D97-AF65-F5344CB8AC3E}">
        <p14:creationId xmlns:p14="http://schemas.microsoft.com/office/powerpoint/2010/main" val="288376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471748"/>
            <a:ext cx="6061167" cy="40367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166" y="1425350"/>
            <a:ext cx="6130834" cy="4083135"/>
          </a:xfrm>
          <a:prstGeom prst="rect">
            <a:avLst/>
          </a:prstGeom>
        </p:spPr>
      </p:pic>
      <p:sp>
        <p:nvSpPr>
          <p:cNvPr id="6" name="TextBox 5"/>
          <p:cNvSpPr txBox="1"/>
          <p:nvPr/>
        </p:nvSpPr>
        <p:spPr>
          <a:xfrm>
            <a:off x="2586446" y="6026331"/>
            <a:ext cx="7471954" cy="369332"/>
          </a:xfrm>
          <a:prstGeom prst="rect">
            <a:avLst/>
          </a:prstGeom>
          <a:noFill/>
        </p:spPr>
        <p:txBody>
          <a:bodyPr wrap="square" rtlCol="0">
            <a:spAutoFit/>
          </a:bodyPr>
          <a:lstStyle/>
          <a:p>
            <a:r>
              <a:rPr lang="en-US" dirty="0" smtClean="0"/>
              <a:t>	Bounding Box Generation when threshold set at 0.7</a:t>
            </a:r>
            <a:endParaRPr lang="en-US" dirty="0"/>
          </a:p>
        </p:txBody>
      </p:sp>
    </p:spTree>
    <p:extLst>
      <p:ext uri="{BB962C8B-B14F-4D97-AF65-F5344CB8AC3E}">
        <p14:creationId xmlns:p14="http://schemas.microsoft.com/office/powerpoint/2010/main" val="129599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2315845"/>
            <a:ext cx="10515600" cy="1325563"/>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Dissertation Topic :</a:t>
            </a:r>
            <a:r>
              <a:rPr lang="en-US" sz="3600" dirty="0">
                <a:latin typeface="Times New Roman" panose="02020603050405020304" pitchFamily="18" charset="0"/>
                <a:cs typeface="Times New Roman" panose="02020603050405020304" pitchFamily="18" charset="0"/>
              </a:rPr>
              <a:t>Bounding Box Refinement Agent for Overlapping </a:t>
            </a:r>
            <a:r>
              <a:rPr lang="en-US" sz="3600" dirty="0" smtClean="0">
                <a:latin typeface="Times New Roman" panose="02020603050405020304" pitchFamily="18" charset="0"/>
                <a:cs typeface="Times New Roman" panose="02020603050405020304" pitchFamily="18" charset="0"/>
              </a:rPr>
              <a:t>Objects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156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5435"/>
            <a:ext cx="10515600" cy="1325563"/>
          </a:xfrm>
        </p:spPr>
        <p:txBody>
          <a:bodyPr/>
          <a:lstStyle/>
          <a:p>
            <a:r>
              <a:rPr lang="en-US" dirty="0" smtClean="0"/>
              <a:t>CNN as Feature Extractor</a:t>
            </a:r>
            <a:endParaRPr lang="en-US" dirty="0"/>
          </a:p>
        </p:txBody>
      </p:sp>
      <p:sp>
        <p:nvSpPr>
          <p:cNvPr id="3" name="Content Placeholder 2"/>
          <p:cNvSpPr>
            <a:spLocks noGrp="1"/>
          </p:cNvSpPr>
          <p:nvPr>
            <p:ph idx="1"/>
          </p:nvPr>
        </p:nvSpPr>
        <p:spPr>
          <a:xfrm>
            <a:off x="0" y="632550"/>
            <a:ext cx="12192000" cy="6225449"/>
          </a:xfrm>
        </p:spPr>
        <p:txBody>
          <a:bodyPr>
            <a:normAutofit/>
          </a:bodyPr>
          <a:lstStyle/>
          <a:p>
            <a:pPr algn="just"/>
            <a:r>
              <a:rPr lang="en-US" sz="1800" dirty="0"/>
              <a:t>A </a:t>
            </a:r>
            <a:r>
              <a:rPr lang="en-US" sz="1800" b="1" dirty="0"/>
              <a:t>Convolutional Neural Network (</a:t>
            </a:r>
            <a:r>
              <a:rPr lang="en-US" sz="1800" b="1" dirty="0" err="1"/>
              <a:t>ConvNet</a:t>
            </a:r>
            <a:r>
              <a:rPr lang="en-US" sz="1800" b="1" dirty="0"/>
              <a:t>/CNN)</a:t>
            </a:r>
            <a:r>
              <a:rPr lang="en-US" sz="1800" dirty="0"/>
              <a:t> is a Deep Learning algorithm which can take in an input image, assign importance (learnable weights and biases) to various aspects/objects in the image and be able to differentiate one from the other. The pre-processing required in a </a:t>
            </a:r>
            <a:r>
              <a:rPr lang="en-US" sz="1800" dirty="0" err="1"/>
              <a:t>ConvNet</a:t>
            </a:r>
            <a:r>
              <a:rPr lang="en-US" sz="1800" dirty="0"/>
              <a:t> is much lower as compared to other classification algorithms. While in primitive methods filters are hand-engineered, with enough training, </a:t>
            </a:r>
            <a:r>
              <a:rPr lang="en-US" sz="1800" dirty="0" err="1"/>
              <a:t>ConvNets</a:t>
            </a:r>
            <a:r>
              <a:rPr lang="en-US" sz="1800" dirty="0"/>
              <a:t> have the ability to learn these filters/characteristics.</a:t>
            </a:r>
          </a:p>
          <a:p>
            <a:pPr algn="just"/>
            <a:r>
              <a:rPr lang="en-US" sz="1800" dirty="0"/>
              <a:t>The architecture of a </a:t>
            </a:r>
            <a:r>
              <a:rPr lang="en-US" sz="1800" dirty="0" err="1"/>
              <a:t>ConvNet</a:t>
            </a:r>
            <a:r>
              <a:rPr lang="en-US" sz="1800" dirty="0"/>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p>
          <a:p>
            <a:pPr algn="just"/>
            <a:r>
              <a:rPr lang="en-US" sz="1800" dirty="0" smtClean="0"/>
              <a:t>CNNs </a:t>
            </a:r>
            <a:r>
              <a:rPr lang="en-US" sz="1800" dirty="0"/>
              <a:t>are highly layered structural neural networks, most of which have the same basic </a:t>
            </a:r>
            <a:r>
              <a:rPr lang="en-US" sz="1800" dirty="0" smtClean="0"/>
              <a:t>function layers </a:t>
            </a:r>
            <a:r>
              <a:rPr lang="en-US" sz="1800" dirty="0"/>
              <a:t>including convolution layers, pooling layers and a classification layer. LeNet-5 was proposed </a:t>
            </a:r>
            <a:r>
              <a:rPr lang="en-US" sz="1800" dirty="0" smtClean="0"/>
              <a:t>as the </a:t>
            </a:r>
            <a:r>
              <a:rPr lang="en-US" sz="1800" dirty="0"/>
              <a:t>first modern Convolutional Neural Network of practical use </a:t>
            </a:r>
            <a:r>
              <a:rPr lang="en-US" sz="1800" dirty="0" smtClean="0"/>
              <a:t>Basically</a:t>
            </a:r>
            <a:r>
              <a:rPr lang="en-US" sz="1800" dirty="0"/>
              <a:t>, CNNs differ from </a:t>
            </a:r>
            <a:r>
              <a:rPr lang="en-US" sz="1800" dirty="0" smtClean="0"/>
              <a:t>each other </a:t>
            </a:r>
            <a:r>
              <a:rPr lang="en-US" sz="1800" dirty="0"/>
              <a:t>by how these fundamental layers are installed and packaged and also the method of training </a:t>
            </a:r>
            <a:r>
              <a:rPr lang="en-US" sz="1800" dirty="0" smtClean="0"/>
              <a:t>the network</a:t>
            </a:r>
            <a:r>
              <a:rPr lang="en-US" sz="1800" dirty="0"/>
              <a:t>.</a:t>
            </a:r>
          </a:p>
        </p:txBody>
      </p:sp>
      <p:pic>
        <p:nvPicPr>
          <p:cNvPr id="4" name="Picture 3"/>
          <p:cNvPicPr>
            <a:picLocks noChangeAspect="1"/>
          </p:cNvPicPr>
          <p:nvPr/>
        </p:nvPicPr>
        <p:blipFill>
          <a:blip r:embed="rId2"/>
          <a:stretch>
            <a:fillRect/>
          </a:stretch>
        </p:blipFill>
        <p:spPr>
          <a:xfrm>
            <a:off x="2474829" y="4157708"/>
            <a:ext cx="7505194" cy="1956297"/>
          </a:xfrm>
          <a:prstGeom prst="rect">
            <a:avLst/>
          </a:prstGeom>
        </p:spPr>
      </p:pic>
    </p:spTree>
    <p:extLst>
      <p:ext uri="{BB962C8B-B14F-4D97-AF65-F5344CB8AC3E}">
        <p14:creationId xmlns:p14="http://schemas.microsoft.com/office/powerpoint/2010/main" val="134802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548"/>
            <a:ext cx="10515600" cy="1325563"/>
          </a:xfrm>
        </p:spPr>
        <p:txBody>
          <a:bodyPr/>
          <a:lstStyle/>
          <a:p>
            <a:r>
              <a:rPr lang="en-US" dirty="0" smtClean="0"/>
              <a:t>Object Detection V/s Object Classification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374" y="835206"/>
            <a:ext cx="2628900" cy="17430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7128" y="675356"/>
            <a:ext cx="6217010" cy="2515553"/>
          </a:xfrm>
          <a:prstGeom prst="rect">
            <a:avLst/>
          </a:prstGeom>
        </p:spPr>
      </p:pic>
      <p:sp>
        <p:nvSpPr>
          <p:cNvPr id="7" name="TextBox 6"/>
          <p:cNvSpPr txBox="1"/>
          <p:nvPr/>
        </p:nvSpPr>
        <p:spPr>
          <a:xfrm>
            <a:off x="2426086" y="2821577"/>
            <a:ext cx="2325188" cy="369332"/>
          </a:xfrm>
          <a:prstGeom prst="rect">
            <a:avLst/>
          </a:prstGeom>
          <a:noFill/>
        </p:spPr>
        <p:txBody>
          <a:bodyPr wrap="square" rtlCol="0">
            <a:spAutoFit/>
          </a:bodyPr>
          <a:lstStyle/>
          <a:p>
            <a:r>
              <a:rPr lang="en-US" b="1" dirty="0" smtClean="0"/>
              <a:t>Image Classification</a:t>
            </a:r>
            <a:endParaRPr lang="en-US" b="1" dirty="0"/>
          </a:p>
        </p:txBody>
      </p:sp>
      <p:sp>
        <p:nvSpPr>
          <p:cNvPr id="8" name="TextBox 7"/>
          <p:cNvSpPr txBox="1"/>
          <p:nvPr/>
        </p:nvSpPr>
        <p:spPr>
          <a:xfrm>
            <a:off x="313508" y="3190909"/>
            <a:ext cx="11416938"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From the image we quickly recognized that it’s </a:t>
            </a:r>
            <a:r>
              <a:rPr lang="en-US" sz="2000" dirty="0"/>
              <a:t>a dog. </a:t>
            </a:r>
            <a:r>
              <a:rPr lang="en-US" sz="2000" dirty="0" smtClean="0"/>
              <a:t>Taking </a:t>
            </a:r>
            <a:r>
              <a:rPr lang="en-US" sz="2000" dirty="0"/>
              <a:t>a step back and </a:t>
            </a:r>
            <a:r>
              <a:rPr lang="en-US" sz="2000" dirty="0" smtClean="0"/>
              <a:t>understanding </a:t>
            </a:r>
            <a:r>
              <a:rPr lang="en-US" sz="2000" dirty="0"/>
              <a:t>how </a:t>
            </a:r>
            <a:r>
              <a:rPr lang="en-US" sz="2000" dirty="0" smtClean="0"/>
              <a:t>we </a:t>
            </a:r>
            <a:r>
              <a:rPr lang="en-US" sz="2000" dirty="0"/>
              <a:t>came to this conclusion. </a:t>
            </a:r>
            <a:r>
              <a:rPr lang="en-US" sz="2000" dirty="0" smtClean="0"/>
              <a:t>When shown </a:t>
            </a:r>
            <a:r>
              <a:rPr lang="en-US" sz="2000" dirty="0"/>
              <a:t>an image and </a:t>
            </a:r>
            <a:r>
              <a:rPr lang="en-US" sz="2000" dirty="0" smtClean="0"/>
              <a:t>we classified </a:t>
            </a:r>
            <a:r>
              <a:rPr lang="en-US" sz="2000" dirty="0"/>
              <a:t>the class it belonged to (a dog, in this instance). And that, in a nutshell, is what </a:t>
            </a:r>
            <a:r>
              <a:rPr lang="en-US" sz="2000" b="1" u="sng" dirty="0"/>
              <a:t>Image Classification</a:t>
            </a:r>
            <a:r>
              <a:rPr lang="en-US" sz="2000" dirty="0"/>
              <a:t> is all about</a:t>
            </a:r>
            <a:r>
              <a:rPr lang="en-US" sz="2000" dirty="0" smtClean="0"/>
              <a:t>.</a:t>
            </a:r>
          </a:p>
          <a:p>
            <a:pPr marL="285750" indent="-285750">
              <a:buFont typeface="Arial" panose="020B0604020202020204" pitchFamily="34" charset="0"/>
              <a:buChar char="•"/>
            </a:pPr>
            <a:r>
              <a:rPr lang="en-US" sz="2000" dirty="0" smtClean="0"/>
              <a:t>Now let’s suppose we want to know the location of any particular object in the image, how are we going to do that? That’s </a:t>
            </a:r>
            <a:r>
              <a:rPr lang="en-US" sz="2000" dirty="0"/>
              <a:t>where </a:t>
            </a:r>
            <a:r>
              <a:rPr lang="en-US" sz="2000" b="1" u="sng" dirty="0"/>
              <a:t>Image Localization</a:t>
            </a:r>
            <a:r>
              <a:rPr lang="en-US" sz="2000" dirty="0"/>
              <a:t> comes into the picture. It helps us to identify the location of a single object in the given image</a:t>
            </a:r>
            <a:r>
              <a:rPr lang="en-US" sz="2000" dirty="0" smtClean="0"/>
              <a:t>.</a:t>
            </a:r>
            <a:r>
              <a:rPr lang="en-US" sz="2000" dirty="0"/>
              <a:t> </a:t>
            </a:r>
            <a:endParaRPr lang="en-US" sz="2000" dirty="0" smtClean="0"/>
          </a:p>
          <a:p>
            <a:pPr marL="285750" indent="-285750">
              <a:buFont typeface="Arial" panose="020B0604020202020204" pitchFamily="34" charset="0"/>
              <a:buChar char="•"/>
            </a:pPr>
            <a:r>
              <a:rPr lang="en-US" sz="2000" dirty="0" smtClean="0"/>
              <a:t>In </a:t>
            </a:r>
            <a:r>
              <a:rPr lang="en-US" sz="2000" dirty="0"/>
              <a:t>case we have multiple objects present, we then rely on the concept of </a:t>
            </a:r>
            <a:r>
              <a:rPr lang="en-US" sz="2000" b="1" u="sng" dirty="0"/>
              <a:t>Object Detection</a:t>
            </a:r>
            <a:r>
              <a:rPr lang="en-US" sz="2000" dirty="0"/>
              <a:t>. We can predict the location along with the class for each object using </a:t>
            </a:r>
            <a:r>
              <a:rPr lang="en-US" sz="2000" dirty="0" smtClean="0"/>
              <a:t>Object Detection.</a:t>
            </a:r>
          </a:p>
          <a:p>
            <a:pPr marL="285750" indent="-285750">
              <a:buFont typeface="Arial" panose="020B0604020202020204" pitchFamily="34" charset="0"/>
              <a:buChar char="•"/>
            </a:pPr>
            <a:r>
              <a:rPr lang="en-US" sz="2000" dirty="0" smtClean="0">
                <a:solidFill>
                  <a:srgbClr val="FF0000"/>
                </a:solidFill>
              </a:rPr>
              <a:t>Image </a:t>
            </a:r>
            <a:r>
              <a:rPr lang="en-US" sz="2000" dirty="0">
                <a:solidFill>
                  <a:srgbClr val="FF0000"/>
                </a:solidFill>
              </a:rPr>
              <a:t>Classification helps us to classify what is contained in an image. Image Localization will specify the location of single object in an image whereas Object Detection specifies the location of multiple objects in the image.</a:t>
            </a:r>
          </a:p>
        </p:txBody>
      </p:sp>
    </p:spTree>
    <p:extLst>
      <p:ext uri="{BB962C8B-B14F-4D97-AF65-F5344CB8AC3E}">
        <p14:creationId xmlns:p14="http://schemas.microsoft.com/office/powerpoint/2010/main" val="145695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355"/>
            <a:ext cx="10515600" cy="1325563"/>
          </a:xfrm>
        </p:spPr>
        <p:txBody>
          <a:bodyPr>
            <a:normAutofit/>
          </a:bodyPr>
          <a:lstStyle/>
          <a:p>
            <a:r>
              <a:rPr lang="en-US" sz="4000" b="1" dirty="0" smtClean="0"/>
              <a:t>RCNN family of Object Detectors</a:t>
            </a:r>
            <a:endParaRPr lang="en-US" sz="4000" b="1" dirty="0"/>
          </a:p>
        </p:txBody>
      </p:sp>
      <p:sp>
        <p:nvSpPr>
          <p:cNvPr id="3" name="Content Placeholder 2"/>
          <p:cNvSpPr>
            <a:spLocks noGrp="1"/>
          </p:cNvSpPr>
          <p:nvPr>
            <p:ph idx="1"/>
          </p:nvPr>
        </p:nvSpPr>
        <p:spPr>
          <a:xfrm>
            <a:off x="0" y="545464"/>
            <a:ext cx="12192000" cy="6312535"/>
          </a:xfrm>
        </p:spPr>
        <p:txBody>
          <a:bodyPr>
            <a:normAutofit/>
          </a:bodyPr>
          <a:lstStyle/>
          <a:p>
            <a:pPr algn="just"/>
            <a:r>
              <a:rPr lang="en-US" sz="2000" dirty="0"/>
              <a:t>To bypass the problem of selecting a huge number of regions, </a:t>
            </a:r>
            <a:r>
              <a:rPr lang="en-US" sz="2000" b="1" dirty="0"/>
              <a:t>Ross </a:t>
            </a:r>
            <a:r>
              <a:rPr lang="en-US" sz="2000" b="1" dirty="0" err="1" smtClean="0"/>
              <a:t>Girshick</a:t>
            </a:r>
            <a:r>
              <a:rPr lang="en-US" sz="2000" b="1" dirty="0" smtClean="0"/>
              <a:t> </a:t>
            </a:r>
            <a:r>
              <a:rPr lang="en-US" sz="2000" dirty="0"/>
              <a:t>proposed a method where we use selective search to extract just 2000 regions from the image and he called them region proposals. Therefore, now, instead of trying to classify a huge number of regions, you can just work with 2000 regions. These 2000 region proposals are generated using the selective search algorithm which is written below</a:t>
            </a:r>
            <a:r>
              <a:rPr lang="en-US" sz="2000" dirty="0" smtClean="0"/>
              <a:t>.</a:t>
            </a:r>
          </a:p>
          <a:p>
            <a:pPr algn="just"/>
            <a:r>
              <a:rPr lang="en-US" sz="1800" dirty="0" smtClean="0"/>
              <a:t>RCNN used a selective search algorithm: Selective search algorithm follows this flow: </a:t>
            </a:r>
          </a:p>
          <a:p>
            <a:pPr lvl="1" algn="just"/>
            <a:r>
              <a:rPr lang="en-US" sz="1600" dirty="0" smtClean="0"/>
              <a:t>Generating initial sub-segmentation, we generate many candidate regions </a:t>
            </a:r>
          </a:p>
          <a:p>
            <a:pPr lvl="1" algn="just"/>
            <a:r>
              <a:rPr lang="en-US" sz="1600" dirty="0" smtClean="0"/>
              <a:t>Use greedy algorithm to recursively combine similar regions into larger ones </a:t>
            </a:r>
          </a:p>
          <a:p>
            <a:pPr lvl="1" algn="just"/>
            <a:r>
              <a:rPr lang="en-US" sz="1600" dirty="0" smtClean="0"/>
              <a:t>Use the generated regions to produce the final candidates region proposals</a:t>
            </a:r>
          </a:p>
          <a:p>
            <a:pPr algn="just"/>
            <a:endParaRPr lang="en-US" sz="1600" dirty="0"/>
          </a:p>
          <a:p>
            <a:pPr algn="just"/>
            <a:endParaRPr lang="en-US" sz="1600" dirty="0" smtClean="0"/>
          </a:p>
          <a:p>
            <a:pPr algn="just"/>
            <a:endParaRPr lang="en-US" sz="1600" dirty="0"/>
          </a:p>
          <a:p>
            <a:pPr algn="just"/>
            <a:endParaRPr lang="en-US" sz="1600" dirty="0" smtClean="0"/>
          </a:p>
          <a:p>
            <a:pPr algn="just"/>
            <a:r>
              <a:rPr lang="en-US" sz="1900" dirty="0" smtClean="0"/>
              <a:t>These </a:t>
            </a:r>
            <a:r>
              <a:rPr lang="en-US" sz="1900" dirty="0"/>
              <a:t>2000 candidate region proposals are warped into a square and fed into a convolutional neural network that produces a 4096-dimensional feature vector as output. The CNN acts as a feature extractor and the output dense layer consists of the features extracted from the image and the extracted features are fed into an </a:t>
            </a:r>
            <a:r>
              <a:rPr lang="en-US" sz="1900" b="1" u="sng" dirty="0"/>
              <a:t>SVM</a:t>
            </a:r>
            <a:r>
              <a:rPr lang="en-US" sz="1900" dirty="0"/>
              <a:t> to classify the presence of the object within that candidate region proposal. In addition to predicting the presence of an object within the region proposals, the algorithm also predicts four values which are offset values to increase the precision of the bounding box. For example, given a region proposal, the algorithm would have predicted the presence of a person but the face of that person within that region proposal could’ve been cut in half. Therefore, the offset values help in adjusting the bounding box of the region proposal.</a:t>
            </a:r>
            <a:endParaRPr lang="en-US" sz="19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709" y="2134157"/>
            <a:ext cx="5029291" cy="1863078"/>
          </a:xfrm>
          <a:prstGeom prst="rect">
            <a:avLst/>
          </a:prstGeom>
        </p:spPr>
      </p:pic>
    </p:spTree>
    <p:extLst>
      <p:ext uri="{BB962C8B-B14F-4D97-AF65-F5344CB8AC3E}">
        <p14:creationId xmlns:p14="http://schemas.microsoft.com/office/powerpoint/2010/main" val="196942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US" sz="2000" b="1" dirty="0"/>
              <a:t>Problems with R-CNN</a:t>
            </a:r>
          </a:p>
          <a:p>
            <a:pPr lvl="1"/>
            <a:r>
              <a:rPr lang="en-US" sz="2000" dirty="0"/>
              <a:t>It still takes a huge amount of time to train the network as you would have to classify 2000 region proposals per image.</a:t>
            </a:r>
          </a:p>
          <a:p>
            <a:pPr lvl="1"/>
            <a:r>
              <a:rPr lang="en-US" sz="2000" dirty="0"/>
              <a:t>It cannot be implemented real time as it takes around 47 seconds for each test image.</a:t>
            </a:r>
          </a:p>
          <a:p>
            <a:pPr lvl="1"/>
            <a:r>
              <a:rPr lang="en-US" sz="2000" dirty="0"/>
              <a:t>The selective search algorithm is a fixed algorithm. Therefore, no learning is happening at that stage. This could lead to the generation of bad candidate region proposals</a:t>
            </a:r>
            <a:r>
              <a:rPr lang="en-US" sz="2000" dirty="0" smtClean="0"/>
              <a:t>.</a:t>
            </a:r>
          </a:p>
          <a:p>
            <a:r>
              <a:rPr lang="en-US" sz="2000" b="1" dirty="0" smtClean="0"/>
              <a:t>Fast R-CNN:</a:t>
            </a:r>
          </a:p>
          <a:p>
            <a:endParaRPr lang="en-US" sz="2000" b="1" dirty="0"/>
          </a:p>
          <a:p>
            <a:endParaRPr lang="en-US" sz="2000" b="1" dirty="0" smtClean="0"/>
          </a:p>
          <a:p>
            <a:endParaRPr lang="en-US" sz="2000" b="1" dirty="0"/>
          </a:p>
          <a:p>
            <a:endParaRPr lang="en-US" sz="2000" b="1" dirty="0" smtClean="0"/>
          </a:p>
          <a:p>
            <a:endParaRPr lang="en-US" sz="2000" b="1" dirty="0" smtClean="0"/>
          </a:p>
          <a:p>
            <a:pPr algn="just"/>
            <a:r>
              <a:rPr lang="en-US" sz="2000" dirty="0"/>
              <a:t>The same author of the previous paper(R-CNN) solved some of the drawbacks of R-CNN to build a faster object detection algorithm and it was called Fast R-CNN. The approach is similar to the R-CNN algorithm. But, instead of feeding the region proposals to the CNN, we feed the input image to the CNN to generate a convolutional feature map. From the convolutional feature map, we identify the region of proposals and warp them into squares and by using a </a:t>
            </a:r>
            <a:r>
              <a:rPr lang="en-US" sz="2000" dirty="0" err="1"/>
              <a:t>RoI</a:t>
            </a:r>
            <a:r>
              <a:rPr lang="en-US" sz="2000" dirty="0"/>
              <a:t> pooling layer we reshape them into a fixed size so that it can be fed into a fully connected layer. From the </a:t>
            </a:r>
            <a:r>
              <a:rPr lang="en-US" sz="2000" dirty="0" err="1"/>
              <a:t>RoI</a:t>
            </a:r>
            <a:r>
              <a:rPr lang="en-US" sz="2000" dirty="0"/>
              <a:t> feature vector, we use a </a:t>
            </a:r>
            <a:r>
              <a:rPr lang="en-US" sz="2000" dirty="0" err="1"/>
              <a:t>softmax</a:t>
            </a:r>
            <a:r>
              <a:rPr lang="en-US" sz="2000" dirty="0"/>
              <a:t> layer to predict the class of the proposed region and also the offset values for the bounding box.</a:t>
            </a:r>
          </a:p>
          <a:p>
            <a:pPr algn="just"/>
            <a:r>
              <a:rPr lang="en-US" sz="2000" dirty="0"/>
              <a:t>The reason “Fast R-CNN” is faster than R-CNN is because </a:t>
            </a:r>
            <a:r>
              <a:rPr lang="en-US" sz="2000" dirty="0" smtClean="0"/>
              <a:t>one doesn’t </a:t>
            </a:r>
            <a:r>
              <a:rPr lang="en-US" sz="2000" dirty="0"/>
              <a:t>have to feed 2000 region proposals to the convolutional neural network every time. Instead, the convolution operation is done only once per image and a feature map is generated from it</a:t>
            </a:r>
            <a:r>
              <a:rPr lang="en-US" sz="2000" dirty="0" smtClean="0"/>
              <a:t>.</a:t>
            </a:r>
          </a:p>
          <a:p>
            <a:pPr marL="0" indent="0" algn="just">
              <a:buNone/>
            </a:pPr>
            <a:endParaRPr lang="en-US" sz="2000" dirty="0"/>
          </a:p>
          <a:p>
            <a:endParaRPr lang="en-US" sz="2000" b="1" dirty="0"/>
          </a:p>
          <a:p>
            <a:endParaRPr lang="en-US" dirty="0"/>
          </a:p>
        </p:txBody>
      </p:sp>
      <p:pic>
        <p:nvPicPr>
          <p:cNvPr id="1028" name="Picture 4" descr="https://miro.medium.com/max/1400/1*0pMP3aY8blSpva5tvWbnK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907" y="1654559"/>
            <a:ext cx="5840095" cy="237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6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3178"/>
            <a:ext cx="10515600" cy="1325563"/>
          </a:xfrm>
        </p:spPr>
        <p:txBody>
          <a:bodyPr>
            <a:normAutofit/>
          </a:bodyPr>
          <a:lstStyle/>
          <a:p>
            <a:r>
              <a:rPr lang="en-US" sz="3200" b="1" dirty="0" smtClean="0"/>
              <a:t>Faster R-CNN</a:t>
            </a:r>
            <a:endParaRPr lang="en-US" sz="3200" b="1" dirty="0"/>
          </a:p>
        </p:txBody>
      </p:sp>
      <p:sp>
        <p:nvSpPr>
          <p:cNvPr id="3" name="Content Placeholder 2"/>
          <p:cNvSpPr>
            <a:spLocks noGrp="1"/>
          </p:cNvSpPr>
          <p:nvPr>
            <p:ph idx="1"/>
          </p:nvPr>
        </p:nvSpPr>
        <p:spPr>
          <a:xfrm>
            <a:off x="5533701" y="106361"/>
            <a:ext cx="6658299" cy="5915615"/>
          </a:xfrm>
        </p:spPr>
        <p:txBody>
          <a:bodyPr>
            <a:noAutofit/>
          </a:bodyPr>
          <a:lstStyle/>
          <a:p>
            <a:r>
              <a:rPr lang="en-US" sz="2400" dirty="0" smtClean="0"/>
              <a:t>R-CNN and Fast R-CNN both used a selective search algorithm which in turn very computationally expensive and consumed quite a lot of time.</a:t>
            </a:r>
          </a:p>
          <a:p>
            <a:r>
              <a:rPr lang="en-US" sz="2400" dirty="0"/>
              <a:t>Therefore, </a:t>
            </a:r>
            <a:r>
              <a:rPr lang="en-US" sz="2400" u="sng" dirty="0" err="1"/>
              <a:t>Shaoqing</a:t>
            </a:r>
            <a:r>
              <a:rPr lang="en-US" sz="2400" u="sng" dirty="0"/>
              <a:t> </a:t>
            </a:r>
            <a:r>
              <a:rPr lang="en-US" sz="2400" u="sng" dirty="0" smtClean="0"/>
              <a:t>Ren</a:t>
            </a:r>
            <a:r>
              <a:rPr lang="en-US" sz="2400" dirty="0" smtClean="0"/>
              <a:t> along with Ross </a:t>
            </a:r>
            <a:r>
              <a:rPr lang="en-US" sz="2400" dirty="0" err="1" smtClean="0"/>
              <a:t>Girshick</a:t>
            </a:r>
            <a:r>
              <a:rPr lang="en-US" sz="2400" dirty="0" smtClean="0"/>
              <a:t> and others </a:t>
            </a:r>
            <a:r>
              <a:rPr lang="en-US" sz="2400" dirty="0"/>
              <a:t>came up with an object detection algorithm that eliminates the selective search algorithm and lets the network learn the region proposals.</a:t>
            </a:r>
          </a:p>
          <a:p>
            <a:r>
              <a:rPr lang="en-US" sz="2400" dirty="0"/>
              <a:t>Similar to Fast R-CNN, the image is provided as an input to a convolutional network which provides a convolutional feature map. Instead of using selective search algorithm on the feature map to identify the region proposals, a separate network is used to predict the region proposals. The predicted region proposals are then reshaped using a </a:t>
            </a:r>
            <a:r>
              <a:rPr lang="en-US" sz="2400" dirty="0" err="1"/>
              <a:t>RoI</a:t>
            </a:r>
            <a:r>
              <a:rPr lang="en-US" sz="2400" dirty="0"/>
              <a:t> pooling layer which is then used to classify the image within the proposed region and predict the offset values for the bounding boxes.</a:t>
            </a:r>
          </a:p>
          <a:p>
            <a:pPr marL="0" indent="0">
              <a:buNone/>
            </a:pPr>
            <a:r>
              <a:rPr lang="en-US" sz="2400" dirty="0" smtClean="0">
                <a:effectLst/>
              </a:rPr>
              <a:t/>
            </a:r>
            <a:br>
              <a:rPr lang="en-US" sz="2400" dirty="0" smtClean="0">
                <a:effectLst/>
              </a:rPr>
            </a:br>
            <a:endParaRPr lang="en-US" sz="2400" dirty="0"/>
          </a:p>
        </p:txBody>
      </p:sp>
      <p:pic>
        <p:nvPicPr>
          <p:cNvPr id="2050" name="Picture 2" descr="https://miro.medium.com/max/1400/1*pSnVmJCyQIRKHDPt3cfnX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01" y="864008"/>
            <a:ext cx="4981899" cy="502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84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6395"/>
            <a:ext cx="10515600" cy="1325563"/>
          </a:xfrm>
        </p:spPr>
        <p:txBody>
          <a:bodyPr/>
          <a:lstStyle/>
          <a:p>
            <a:r>
              <a:rPr lang="en-US" b="1" dirty="0" smtClean="0"/>
              <a:t>Model Architecture</a:t>
            </a:r>
            <a:endParaRPr lang="en-US" b="1"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57518" y="959168"/>
            <a:ext cx="2761441" cy="5700184"/>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589" y="546872"/>
            <a:ext cx="2458139" cy="6054744"/>
          </a:xfrm>
          <a:prstGeom prst="rect">
            <a:avLst/>
          </a:prstGeom>
        </p:spPr>
      </p:pic>
      <p:cxnSp>
        <p:nvCxnSpPr>
          <p:cNvPr id="14" name="Straight Connector 13"/>
          <p:cNvCxnSpPr>
            <a:stCxn id="8" idx="2"/>
          </p:cNvCxnSpPr>
          <p:nvPr/>
        </p:nvCxnSpPr>
        <p:spPr>
          <a:xfrm>
            <a:off x="1410659" y="6601616"/>
            <a:ext cx="1498004"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2908663" y="635726"/>
            <a:ext cx="0" cy="596589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2908663" y="635726"/>
            <a:ext cx="2534194"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5438239" y="638719"/>
            <a:ext cx="8840" cy="320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219406" y="1489166"/>
            <a:ext cx="4650377"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change between the original VGG-16 and the modified version used here is instead of choosing 2 Fully Connected Layers of 4096 neurons, they were reduced to 1024 neurons and an extra Fully Connected layer was added to the network. So in total it the modified network had 4 </a:t>
            </a:r>
            <a:r>
              <a:rPr lang="en-US" smtClean="0"/>
              <a:t>Fully connected layers. </a:t>
            </a:r>
            <a:endParaRPr lang="en-US" dirty="0" smtClean="0"/>
          </a:p>
          <a:p>
            <a:pPr marL="285750" indent="-285750">
              <a:buFont typeface="Arial" panose="020B0604020202020204" pitchFamily="34" charset="0"/>
              <a:buChar char="•"/>
            </a:pPr>
            <a:r>
              <a:rPr lang="en-US" dirty="0" smtClean="0"/>
              <a:t>The </a:t>
            </a:r>
            <a:r>
              <a:rPr lang="en-US" dirty="0" err="1" smtClean="0"/>
              <a:t>mAP</a:t>
            </a:r>
            <a:r>
              <a:rPr lang="en-US" dirty="0" smtClean="0"/>
              <a:t> value came out at around 63% which is definitely less that the original mentioned as 69.9% and the reason can be attributed to lower feature map size. </a:t>
            </a:r>
          </a:p>
          <a:p>
            <a:pPr marL="285750" indent="-285750">
              <a:buFont typeface="Arial" panose="020B0604020202020204" pitchFamily="34" charset="0"/>
              <a:buChar char="•"/>
            </a:pPr>
            <a:r>
              <a:rPr lang="en-US" dirty="0" smtClean="0">
                <a:solidFill>
                  <a:srgbClr val="FF0000"/>
                </a:solidFill>
              </a:rPr>
              <a:t>The main point of implementation gave a very good result with the AP of “Person” Class in PASCAL VOC 2007 is 69.93%</a:t>
            </a:r>
            <a:endParaRPr lang="en-US" dirty="0">
              <a:solidFill>
                <a:srgbClr val="FF0000"/>
              </a:solidFill>
            </a:endParaRPr>
          </a:p>
        </p:txBody>
      </p:sp>
    </p:spTree>
    <p:extLst>
      <p:ext uri="{BB962C8B-B14F-4D97-AF65-F5344CB8AC3E}">
        <p14:creationId xmlns:p14="http://schemas.microsoft.com/office/powerpoint/2010/main" val="341788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23" y="144870"/>
            <a:ext cx="4747224" cy="28778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919" y="144869"/>
            <a:ext cx="4747224" cy="2877803"/>
          </a:xfrm>
          <a:prstGeom prst="rect">
            <a:avLst/>
          </a:prstGeom>
        </p:spPr>
      </p:pic>
      <p:sp>
        <p:nvSpPr>
          <p:cNvPr id="6" name="TextBox 5"/>
          <p:cNvSpPr txBox="1"/>
          <p:nvPr/>
        </p:nvSpPr>
        <p:spPr>
          <a:xfrm>
            <a:off x="1166948" y="3128341"/>
            <a:ext cx="4519749" cy="369332"/>
          </a:xfrm>
          <a:prstGeom prst="rect">
            <a:avLst/>
          </a:prstGeom>
          <a:noFill/>
        </p:spPr>
        <p:txBody>
          <a:bodyPr wrap="square" rtlCol="0">
            <a:spAutoFit/>
          </a:bodyPr>
          <a:lstStyle/>
          <a:p>
            <a:r>
              <a:rPr lang="en-US" dirty="0" err="1" smtClean="0"/>
              <a:t>Pretrained</a:t>
            </a:r>
            <a:r>
              <a:rPr lang="en-US" dirty="0" smtClean="0"/>
              <a:t>, 3 FC Layers, 8 Epochs</a:t>
            </a:r>
            <a:endParaRPr lang="en-US" dirty="0"/>
          </a:p>
        </p:txBody>
      </p:sp>
      <p:sp>
        <p:nvSpPr>
          <p:cNvPr id="7" name="TextBox 6"/>
          <p:cNvSpPr txBox="1"/>
          <p:nvPr/>
        </p:nvSpPr>
        <p:spPr>
          <a:xfrm>
            <a:off x="7170780" y="3128341"/>
            <a:ext cx="4519749" cy="369332"/>
          </a:xfrm>
          <a:prstGeom prst="rect">
            <a:avLst/>
          </a:prstGeom>
          <a:noFill/>
        </p:spPr>
        <p:txBody>
          <a:bodyPr wrap="square" rtlCol="0">
            <a:spAutoFit/>
          </a:bodyPr>
          <a:lstStyle/>
          <a:p>
            <a:r>
              <a:rPr lang="en-US" dirty="0" err="1" smtClean="0"/>
              <a:t>Pretrained</a:t>
            </a:r>
            <a:r>
              <a:rPr lang="en-US" dirty="0" smtClean="0"/>
              <a:t>, 6 FC Layers, 8 Epochs</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4229" y="3540816"/>
            <a:ext cx="5319440" cy="3224685"/>
          </a:xfrm>
          <a:prstGeom prst="rect">
            <a:avLst/>
          </a:prstGeom>
        </p:spPr>
      </p:pic>
      <p:sp>
        <p:nvSpPr>
          <p:cNvPr id="9" name="TextBox 8"/>
          <p:cNvSpPr txBox="1"/>
          <p:nvPr/>
        </p:nvSpPr>
        <p:spPr>
          <a:xfrm>
            <a:off x="7780379" y="5318622"/>
            <a:ext cx="3662683" cy="369332"/>
          </a:xfrm>
          <a:prstGeom prst="rect">
            <a:avLst/>
          </a:prstGeom>
          <a:noFill/>
        </p:spPr>
        <p:txBody>
          <a:bodyPr wrap="square" rtlCol="0">
            <a:spAutoFit/>
          </a:bodyPr>
          <a:lstStyle/>
          <a:p>
            <a:r>
              <a:rPr lang="en-US" dirty="0" err="1" smtClean="0"/>
              <a:t>Pretrained</a:t>
            </a:r>
            <a:r>
              <a:rPr lang="en-US" dirty="0" smtClean="0"/>
              <a:t>, 3 FC Layers, 12 Epochs</a:t>
            </a:r>
            <a:endParaRPr lang="en-US" dirty="0"/>
          </a:p>
        </p:txBody>
      </p:sp>
      <p:sp>
        <p:nvSpPr>
          <p:cNvPr id="10" name="TextBox 9"/>
          <p:cNvSpPr txBox="1"/>
          <p:nvPr/>
        </p:nvSpPr>
        <p:spPr>
          <a:xfrm>
            <a:off x="7881257" y="6000206"/>
            <a:ext cx="4014652" cy="646331"/>
          </a:xfrm>
          <a:prstGeom prst="rect">
            <a:avLst/>
          </a:prstGeom>
          <a:noFill/>
        </p:spPr>
        <p:txBody>
          <a:bodyPr wrap="square" rtlCol="0">
            <a:spAutoFit/>
          </a:bodyPr>
          <a:lstStyle/>
          <a:p>
            <a:r>
              <a:rPr lang="en-US" dirty="0" smtClean="0"/>
              <a:t>Total Loss Plots ~ Consisting of </a:t>
            </a:r>
            <a:r>
              <a:rPr lang="en-US" dirty="0" err="1" smtClean="0"/>
              <a:t>RoI</a:t>
            </a:r>
            <a:r>
              <a:rPr lang="en-US" dirty="0" smtClean="0"/>
              <a:t> </a:t>
            </a:r>
            <a:r>
              <a:rPr lang="en-US" dirty="0" err="1" smtClean="0"/>
              <a:t>Bbox</a:t>
            </a:r>
            <a:r>
              <a:rPr lang="en-US" dirty="0" smtClean="0"/>
              <a:t> </a:t>
            </a:r>
            <a:r>
              <a:rPr lang="en-US" dirty="0"/>
              <a:t>+</a:t>
            </a:r>
            <a:r>
              <a:rPr lang="en-US" dirty="0" smtClean="0"/>
              <a:t>Class Loss+ RPN </a:t>
            </a:r>
            <a:r>
              <a:rPr lang="en-US" dirty="0" err="1" smtClean="0"/>
              <a:t>Bbox</a:t>
            </a:r>
            <a:r>
              <a:rPr lang="en-US" dirty="0" smtClean="0"/>
              <a:t> + Class Loss</a:t>
            </a:r>
            <a:endParaRPr lang="en-US" dirty="0"/>
          </a:p>
        </p:txBody>
      </p:sp>
    </p:spTree>
    <p:extLst>
      <p:ext uri="{BB962C8B-B14F-4D97-AF65-F5344CB8AC3E}">
        <p14:creationId xmlns:p14="http://schemas.microsoft.com/office/powerpoint/2010/main" val="2173142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1316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Tahoma</vt:lpstr>
      <vt:lpstr>Times New Roman</vt:lpstr>
      <vt:lpstr>Office Theme</vt:lpstr>
      <vt:lpstr>Mid-Semester Dissertation Evaluation 2021-22</vt:lpstr>
      <vt:lpstr>  Dissertation Topic :Bounding Box Refinement Agent for Overlapping Objects</vt:lpstr>
      <vt:lpstr>CNN as Feature Extractor</vt:lpstr>
      <vt:lpstr>Object Detection V/s Object Classification</vt:lpstr>
      <vt:lpstr>RCNN family of Object Detectors</vt:lpstr>
      <vt:lpstr>PowerPoint Presentation</vt:lpstr>
      <vt:lpstr>Faster R-CNN</vt:lpstr>
      <vt:lpstr>Model Architecture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Mid-Semester Dissertation Evaluation 2021-22</dc:title>
  <dc:creator>Anindya Ghosal</dc:creator>
  <cp:lastModifiedBy>Anindya Ghosal</cp:lastModifiedBy>
  <cp:revision>21</cp:revision>
  <dcterms:created xsi:type="dcterms:W3CDTF">2022-03-20T05:19:07Z</dcterms:created>
  <dcterms:modified xsi:type="dcterms:W3CDTF">2022-03-20T13:14:25Z</dcterms:modified>
</cp:coreProperties>
</file>