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61" r:id="rId4"/>
    <p:sldId id="262" r:id="rId5"/>
    <p:sldId id="263" r:id="rId6"/>
    <p:sldId id="264" r:id="rId7"/>
    <p:sldId id="265" r:id="rId8"/>
    <p:sldId id="267" r:id="rId9"/>
    <p:sldId id="292" r:id="rId10"/>
    <p:sldId id="268" r:id="rId11"/>
    <p:sldId id="269" r:id="rId12"/>
    <p:sldId id="271" r:id="rId13"/>
    <p:sldId id="272" r:id="rId14"/>
    <p:sldId id="299" r:id="rId15"/>
    <p:sldId id="321" r:id="rId16"/>
    <p:sldId id="322" r:id="rId17"/>
    <p:sldId id="276" r:id="rId18"/>
    <p:sldId id="277" r:id="rId19"/>
    <p:sldId id="270" r:id="rId20"/>
    <p:sldId id="324" r:id="rId21"/>
    <p:sldId id="300" r:id="rId22"/>
    <p:sldId id="301" r:id="rId23"/>
    <p:sldId id="317" r:id="rId24"/>
    <p:sldId id="309" r:id="rId25"/>
    <p:sldId id="325" r:id="rId26"/>
    <p:sldId id="310" r:id="rId27"/>
    <p:sldId id="315" r:id="rId28"/>
    <p:sldId id="316" r:id="rId29"/>
    <p:sldId id="285" r:id="rId30"/>
    <p:sldId id="287" r:id="rId31"/>
    <p:sldId id="323" r:id="rId32"/>
    <p:sldId id="312" r:id="rId33"/>
    <p:sldId id="286" r:id="rId34"/>
    <p:sldId id="326" r:id="rId35"/>
    <p:sldId id="294" r:id="rId36"/>
    <p:sldId id="329" r:id="rId37"/>
    <p:sldId id="298" r:id="rId38"/>
    <p:sldId id="327" r:id="rId39"/>
    <p:sldId id="328" r:id="rId40"/>
    <p:sldId id="314" r:id="rId41"/>
    <p:sldId id="289" r:id="rId42"/>
    <p:sldId id="318" r:id="rId43"/>
    <p:sldId id="273" r:id="rId44"/>
    <p:sldId id="319" r:id="rId45"/>
    <p:sldId id="320" r:id="rId46"/>
    <p:sldId id="25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lete Work" id="{1AE5CECB-BF59-42D1-9B05-25FBBC74890B}">
          <p14:sldIdLst>
            <p14:sldId id="291"/>
            <p14:sldId id="257"/>
            <p14:sldId id="261"/>
            <p14:sldId id="262"/>
            <p14:sldId id="263"/>
            <p14:sldId id="264"/>
            <p14:sldId id="265"/>
            <p14:sldId id="267"/>
            <p14:sldId id="292"/>
            <p14:sldId id="268"/>
            <p14:sldId id="269"/>
            <p14:sldId id="271"/>
            <p14:sldId id="272"/>
            <p14:sldId id="299"/>
            <p14:sldId id="321"/>
            <p14:sldId id="322"/>
            <p14:sldId id="276"/>
            <p14:sldId id="277"/>
            <p14:sldId id="270"/>
            <p14:sldId id="324"/>
            <p14:sldId id="300"/>
            <p14:sldId id="301"/>
            <p14:sldId id="317"/>
            <p14:sldId id="309"/>
            <p14:sldId id="325"/>
            <p14:sldId id="310"/>
            <p14:sldId id="315"/>
            <p14:sldId id="316"/>
            <p14:sldId id="285"/>
            <p14:sldId id="287"/>
            <p14:sldId id="323"/>
            <p14:sldId id="312"/>
            <p14:sldId id="286"/>
            <p14:sldId id="326"/>
            <p14:sldId id="294"/>
            <p14:sldId id="329"/>
            <p14:sldId id="298"/>
            <p14:sldId id="327"/>
            <p14:sldId id="328"/>
            <p14:sldId id="314"/>
            <p14:sldId id="289"/>
          </p14:sldIdLst>
        </p14:section>
        <p14:section name="Backup Slides" id="{B11F20E3-9DE3-47C0-9969-1B2DE0C78D44}">
          <p14:sldIdLst>
            <p14:sldId id="318"/>
            <p14:sldId id="273"/>
            <p14:sldId id="319"/>
            <p14:sldId id="320"/>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Ghosal" initials="AG" lastIdx="1" clrIdx="0">
    <p:extLst>
      <p:ext uri="{19B8F6BF-5375-455C-9EA6-DF929625EA0E}">
        <p15:presenceInfo xmlns:p15="http://schemas.microsoft.com/office/powerpoint/2012/main" userId="a738e92175ca3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5/29/2022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i.org/10.1007/s10462-021-10061-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emf"/><Relationship Id="rId4" Type="http://schemas.openxmlformats.org/officeDocument/2006/relationships/image" Target="../media/image34.emf"/></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e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End-Semester 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Phase II </a:t>
            </a:r>
            <a:r>
              <a:rPr lang="en-US" sz="5400" dirty="0" smtClean="0">
                <a:latin typeface="Times New Roman" panose="02020603050405020304" pitchFamily="18" charset="0"/>
                <a:ea typeface="Tahoma" panose="020B0604030504040204" pitchFamily="34" charset="0"/>
                <a:cs typeface="Times New Roman" panose="02020603050405020304" pitchFamily="18" charset="0"/>
              </a:rPr>
              <a:t>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a:t>
            </a:r>
            <a:r>
              <a:rPr lang="en-US" sz="2400" dirty="0" smtClean="0">
                <a:latin typeface="Times New Roman" panose="02020603050405020304" pitchFamily="18" charset="0"/>
                <a:cs typeface="Times New Roman" panose="02020603050405020304" pitchFamily="18" charset="0"/>
              </a:rPr>
              <a:t>. (Dr.) </a:t>
            </a:r>
            <a:r>
              <a:rPr lang="en-US" sz="2400" dirty="0" smtClean="0">
                <a:latin typeface="Times New Roman" panose="02020603050405020304" pitchFamily="18" charset="0"/>
                <a:cs typeface="Times New Roman" panose="02020603050405020304" pitchFamily="18" charset="0"/>
              </a:rPr>
              <a:t>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p>
        </p:txBody>
      </p:sp>
    </p:spTree>
    <p:extLst>
      <p:ext uri="{BB962C8B-B14F-4D97-AF65-F5344CB8AC3E}">
        <p14:creationId xmlns:p14="http://schemas.microsoft.com/office/powerpoint/2010/main" val="68343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a:t>
            </a:r>
            <a:r>
              <a:rPr lang="en-US" dirty="0" smtClean="0">
                <a:latin typeface="Times New Roman" panose="02020603050405020304" pitchFamily="18" charset="0"/>
                <a:cs typeface="Times New Roman" panose="02020603050405020304" pitchFamily="18" charset="0"/>
              </a:rPr>
              <a:t>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r>
              <a:rPr lang="en-US" dirty="0" smtClean="0"/>
              <a:t>	</a:t>
            </a:r>
            <a:r>
              <a:rPr lang="en-US" b="1" dirty="0" smtClean="0">
                <a:latin typeface="Times New Roman" panose="02020603050405020304" pitchFamily="18" charset="0"/>
                <a:cs typeface="Times New Roman" panose="02020603050405020304" pitchFamily="18" charset="0"/>
              </a:rPr>
              <a:t>Agent — </a:t>
            </a:r>
            <a:r>
              <a:rPr lang="en-US" dirty="0" smtClean="0">
                <a:latin typeface="Times New Roman" panose="02020603050405020304" pitchFamily="18" charset="0"/>
                <a:cs typeface="Times New Roman" panose="02020603050405020304" pitchFamily="18" charset="0"/>
              </a:rPr>
              <a:t>The main working entity of the reinforcement learning paradigm</a:t>
            </a:r>
            <a:endParaRPr lang="en-US" dirty="0"/>
          </a:p>
        </p:txBody>
      </p:sp>
    </p:spTree>
    <p:extLst>
      <p:ext uri="{BB962C8B-B14F-4D97-AF65-F5344CB8AC3E}">
        <p14:creationId xmlns:p14="http://schemas.microsoft.com/office/powerpoint/2010/main" val="3147828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smtClean="0">
                    <a:latin typeface="Times New Roman" panose="02020603050405020304" pitchFamily="18" charset="0"/>
                    <a:cs typeface="Times New Roman" panose="02020603050405020304" pitchFamily="18" charset="0"/>
                  </a:rPr>
                  <a:t>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until the agent reaches a terminal state or a maximum time step.</a:t>
                </a:r>
              </a:p>
              <a:p>
                <a:pPr>
                  <a:lnSpc>
                    <a:spcPct val="150000"/>
                  </a:lnSpc>
                </a:pPr>
                <a:endParaRPr lang="en-US" sz="2000" i="1"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r="-279"/>
                </a:stretch>
              </a:blipFill>
            </p:spPr>
            <p:txBody>
              <a:bodyPr/>
              <a:lstStyle/>
              <a:p>
                <a:r>
                  <a:rPr lang="en-US">
                    <a:noFill/>
                  </a:rPr>
                  <a:t> </a:t>
                </a:r>
              </a:p>
            </p:txBody>
          </p:sp>
        </mc:Fallback>
      </mc:AlternateContent>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64376" y="3124200"/>
            <a:ext cx="7848600" cy="3172460"/>
          </a:xfrm>
          <a:prstGeom prst="rect">
            <a:avLst/>
          </a:prstGeom>
          <a:noFill/>
          <a:ln>
            <a:noFill/>
          </a:ln>
        </p:spPr>
      </p:pic>
    </p:spTree>
    <p:extLst>
      <p:ext uri="{BB962C8B-B14F-4D97-AF65-F5344CB8AC3E}">
        <p14:creationId xmlns:p14="http://schemas.microsoft.com/office/powerpoint/2010/main" val="323881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Q Learning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3406"/>
            <a:ext cx="10515600" cy="5053557"/>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Q-learning is a simple yet </a:t>
            </a:r>
            <a:r>
              <a:rPr lang="en-US" sz="2000" dirty="0" smtClean="0">
                <a:latin typeface="Times New Roman" panose="02020603050405020304" pitchFamily="18" charset="0"/>
                <a:cs typeface="Times New Roman" panose="02020603050405020304" pitchFamily="18" charset="0"/>
              </a:rPr>
              <a:t>very </a:t>
            </a:r>
            <a:r>
              <a:rPr lang="en-US" sz="2000" dirty="0">
                <a:latin typeface="Times New Roman" panose="02020603050405020304" pitchFamily="18" charset="0"/>
                <a:cs typeface="Times New Roman" panose="02020603050405020304" pitchFamily="18" charset="0"/>
              </a:rPr>
              <a:t>powerful algorithm to create a </a:t>
            </a:r>
            <a:r>
              <a:rPr lang="en-US" sz="2000" dirty="0" smtClean="0">
                <a:latin typeface="Times New Roman" panose="02020603050405020304" pitchFamily="18" charset="0"/>
                <a:cs typeface="Times New Roman" panose="02020603050405020304" pitchFamily="18" charset="0"/>
              </a:rPr>
              <a:t>table </a:t>
            </a:r>
            <a:r>
              <a:rPr lang="en-US" sz="2000" dirty="0">
                <a:latin typeface="Times New Roman" panose="02020603050405020304" pitchFamily="18" charset="0"/>
                <a:cs typeface="Times New Roman" panose="02020603050405020304" pitchFamily="18" charset="0"/>
              </a:rPr>
              <a:t>for our </a:t>
            </a:r>
            <a:r>
              <a:rPr lang="en-US" sz="2000" dirty="0" smtClean="0">
                <a:latin typeface="Times New Roman" panose="02020603050405020304" pitchFamily="18" charset="0"/>
                <a:cs typeface="Times New Roman" panose="02020603050405020304" pitchFamily="18" charset="0"/>
              </a:rPr>
              <a:t>reinforcement learning agent</a:t>
            </a:r>
            <a:r>
              <a:rPr lang="en-US" sz="2000" dirty="0">
                <a:latin typeface="Times New Roman" panose="02020603050405020304" pitchFamily="18" charset="0"/>
                <a:cs typeface="Times New Roman" panose="02020603050405020304" pitchFamily="18" charset="0"/>
              </a:rPr>
              <a:t>. This helps the agent figure out exactly which action to perform.</a:t>
            </a:r>
          </a:p>
          <a:p>
            <a:pPr algn="just">
              <a:lnSpc>
                <a:spcPct val="100000"/>
              </a:lnSpc>
            </a:pPr>
            <a:r>
              <a:rPr lang="en-US" sz="2000" dirty="0">
                <a:latin typeface="Times New Roman" panose="02020603050405020304" pitchFamily="18" charset="0"/>
                <a:cs typeface="Times New Roman" panose="02020603050405020304" pitchFamily="18" charset="0"/>
              </a:rPr>
              <a:t>But what if this </a:t>
            </a:r>
            <a:r>
              <a:rPr lang="en-US" sz="2000" dirty="0" smtClean="0">
                <a:latin typeface="Times New Roman" panose="02020603050405020304" pitchFamily="18" charset="0"/>
                <a:cs typeface="Times New Roman" panose="02020603050405020304" pitchFamily="18" charset="0"/>
              </a:rPr>
              <a:t>table is way </a:t>
            </a:r>
            <a:r>
              <a:rPr lang="en-US" sz="2000" dirty="0">
                <a:latin typeface="Times New Roman" panose="02020603050405020304" pitchFamily="18" charset="0"/>
                <a:cs typeface="Times New Roman" panose="02020603050405020304" pitchFamily="18" charset="0"/>
              </a:rPr>
              <a:t>too long? </a:t>
            </a:r>
            <a:r>
              <a:rPr lang="en-US" sz="2000" dirty="0" smtClean="0">
                <a:latin typeface="Times New Roman" panose="02020603050405020304" pitchFamily="18" charset="0"/>
                <a:cs typeface="Times New Roman" panose="02020603050405020304" pitchFamily="18" charset="0"/>
              </a:rPr>
              <a:t>Just give a thought on </a:t>
            </a:r>
            <a:r>
              <a:rPr lang="en-US" sz="2000" dirty="0">
                <a:latin typeface="Times New Roman" panose="02020603050405020304" pitchFamily="18" charset="0"/>
                <a:cs typeface="Times New Roman" panose="02020603050405020304" pitchFamily="18" charset="0"/>
              </a:rPr>
              <a:t>an environment with 10,000 states and 1,000 actions per state. This would create a table of 10 million cells. </a:t>
            </a:r>
            <a:endParaRPr lang="en-US" sz="2000" dirty="0" smtClean="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Well if the table has 10 million cells, good luck trying to find the best action when landing on a state.</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Now it became </a:t>
            </a:r>
            <a:r>
              <a:rPr lang="en-US" sz="2000" dirty="0">
                <a:latin typeface="Times New Roman" panose="02020603050405020304" pitchFamily="18" charset="0"/>
                <a:cs typeface="Times New Roman" panose="02020603050405020304" pitchFamily="18" charset="0"/>
              </a:rPr>
              <a:t>pretty clear that we </a:t>
            </a:r>
            <a:r>
              <a:rPr lang="en-US" sz="2000" dirty="0" smtClean="0">
                <a:latin typeface="Times New Roman" panose="02020603050405020304" pitchFamily="18" charset="0"/>
                <a:cs typeface="Times New Roman" panose="02020603050405020304" pitchFamily="18" charset="0"/>
              </a:rPr>
              <a:t>can under no way the agent can </a:t>
            </a:r>
            <a:r>
              <a:rPr lang="en-US" sz="2000" dirty="0">
                <a:latin typeface="Times New Roman" panose="02020603050405020304" pitchFamily="18" charset="0"/>
                <a:cs typeface="Times New Roman" panose="02020603050405020304" pitchFamily="18" charset="0"/>
              </a:rPr>
              <a:t>infer the Q-value of new states from already explored states. This presents two problems:</a:t>
            </a:r>
          </a:p>
          <a:p>
            <a:pPr algn="just">
              <a:lnSpc>
                <a:spcPct val="100000"/>
              </a:lnSpc>
            </a:pPr>
            <a:r>
              <a:rPr lang="en-US" sz="2000" dirty="0">
                <a:latin typeface="Times New Roman" panose="02020603050405020304" pitchFamily="18" charset="0"/>
                <a:cs typeface="Times New Roman" panose="02020603050405020304" pitchFamily="18" charset="0"/>
              </a:rPr>
              <a:t>First, the amount of memory required to save and update that table would increase as the number of states </a:t>
            </a:r>
            <a:r>
              <a:rPr lang="en-US" sz="2000" dirty="0" smtClean="0">
                <a:latin typeface="Times New Roman" panose="02020603050405020304" pitchFamily="18" charset="0"/>
                <a:cs typeface="Times New Roman" panose="02020603050405020304" pitchFamily="18" charset="0"/>
              </a:rPr>
              <a:t>increases, in other words logarithmically</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Second, the amount of time required to explore each state to create the required Q-table would be unrealistic</a:t>
            </a:r>
          </a:p>
          <a:p>
            <a:pPr algn="just">
              <a:lnSpc>
                <a:spcPct val="100000"/>
              </a:lnSpc>
            </a:pPr>
            <a:r>
              <a:rPr lang="en-US" sz="2000" dirty="0" smtClean="0">
                <a:latin typeface="Times New Roman" panose="02020603050405020304" pitchFamily="18" charset="0"/>
                <a:cs typeface="Times New Roman" panose="02020603050405020304" pitchFamily="18" charset="0"/>
              </a:rPr>
              <a:t>Now what would happen if we are able </a:t>
            </a:r>
            <a:r>
              <a:rPr lang="en-US" sz="2000" dirty="0">
                <a:latin typeface="Times New Roman" panose="02020603050405020304" pitchFamily="18" charset="0"/>
                <a:cs typeface="Times New Roman" panose="02020603050405020304" pitchFamily="18" charset="0"/>
              </a:rPr>
              <a:t>approximate these Q-values with machine learning models such as a neural network?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was the idea behind DeepMind’s algorithm </a:t>
            </a:r>
            <a:r>
              <a:rPr lang="en-US" sz="2000" dirty="0" smtClean="0">
                <a:latin typeface="Times New Roman" panose="02020603050405020304" pitchFamily="18" charset="0"/>
                <a:cs typeface="Times New Roman" panose="02020603050405020304" pitchFamily="18" charset="0"/>
              </a:rPr>
              <a:t>which dropped like a bombshell on the world opening new possibilities for reinforcement learning </a:t>
            </a:r>
            <a:r>
              <a:rPr lang="en-US" sz="2000" dirty="0" smtClean="0">
                <a:latin typeface="Times New Roman" panose="02020603050405020304" pitchFamily="18" charset="0"/>
                <a:cs typeface="Times New Roman" panose="02020603050405020304" pitchFamily="18" charset="0"/>
              </a:rPr>
              <a:t>paradigm.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71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10515600" cy="473075"/>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Q-Learning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685800"/>
                <a:ext cx="10820400" cy="5791200"/>
              </a:xfrm>
            </p:spPr>
            <p:txBody>
              <a:bodyPr>
                <a:normAutofit/>
              </a:bodyPr>
              <a:lstStyle/>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Q-learning </a:t>
                </a:r>
                <a:r>
                  <a:rPr lang="en-IN" sz="2000" dirty="0">
                    <a:latin typeface="Times New Roman" panose="02020603050405020304" pitchFamily="18" charset="0"/>
                    <a:cs typeface="Times New Roman" panose="02020603050405020304" pitchFamily="18" charset="0"/>
                  </a:rPr>
                  <a:t>as a methodology was introduced as Ph.D. thesis of Watkins in the year </a:t>
                </a:r>
                <a:r>
                  <a:rPr lang="en-IN" sz="2000" dirty="0" smtClean="0">
                    <a:latin typeface="Times New Roman" panose="02020603050405020304" pitchFamily="18" charset="0"/>
                    <a:cs typeface="Times New Roman" panose="02020603050405020304" pitchFamily="18" charset="0"/>
                  </a:rPr>
                  <a:t>1989 titled as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Learning from Delayed Rewards” . </a:t>
                </a:r>
                <a:r>
                  <a:rPr lang="en-IN" sz="2000" dirty="0">
                    <a:latin typeface="Times New Roman" panose="02020603050405020304" pitchFamily="18" charset="0"/>
                    <a:cs typeface="Times New Roman" panose="02020603050405020304" pitchFamily="18" charset="0"/>
                  </a:rPr>
                  <a:t>When first created the Q-learning algorithm created a lookup table containing every Q-value of the given function by the agent present in a given environment. The equation used to learn the Q-values is given by </a:t>
                </a:r>
                <a:r>
                  <a:rPr lang="en-IN"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dirty="0" smtClean="0"/>
              </a:p>
              <a:p>
                <a:pPr algn="just"/>
                <a:r>
                  <a:rPr lang="en-IN" sz="2000" dirty="0">
                    <a:latin typeface="Times New Roman" panose="02020603050405020304" pitchFamily="18" charset="0"/>
                    <a:cs typeface="Times New Roman" panose="02020603050405020304" pitchFamily="18" charset="0"/>
                  </a:rPr>
                  <a:t>When trying to find out the optimal values of the Q-function, the Q-learning algorithm uses the Bellman’s Equation for finding out the value of the Q-function given by the unique </a:t>
                </a:r>
                <a:r>
                  <a:rPr lang="en-IN" sz="2000" dirty="0" smtClean="0">
                    <a:latin typeface="Times New Roman" panose="02020603050405020304" pitchFamily="18" charset="0"/>
                    <a:cs typeface="Times New Roman" panose="02020603050405020304" pitchFamily="18" charset="0"/>
                  </a:rPr>
                  <a:t>solution </a:t>
                </a:r>
                <a:r>
                  <a:rPr lang="en-IN" sz="2000" i="1" dirty="0">
                    <a:latin typeface="Times New Roman" panose="02020603050405020304" pitchFamily="18" charset="0"/>
                    <a:cs typeface="Times New Roman" panose="02020603050405020304" pitchFamily="18" charset="0"/>
                  </a:rPr>
                  <a:t>Q*(s, a</a:t>
                </a:r>
                <a:r>
                  <a:rPr lang="en-IN" sz="2000" i="1" dirty="0" smtClean="0">
                    <a:latin typeface="Times New Roman" panose="02020603050405020304" pitchFamily="18" charset="0"/>
                    <a:cs typeface="Times New Roman" panose="02020603050405020304" pitchFamily="18" charset="0"/>
                  </a:rPr>
                  <a:t>):</a:t>
                </a:r>
              </a:p>
              <a:p>
                <a:pPr marL="0" indent="0">
                  <a:buNone/>
                </a:pPr>
                <a:r>
                  <a:rPr lang="en-IN" sz="2000" i="1" dirty="0" smtClean="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Q*(s, a) = (BQ*)(s, a)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Here the variable </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signifies the Bellman operator that maps any function </a:t>
                </a:r>
                <a:r>
                  <a:rPr lang="en-IN" sz="2000" i="1" dirty="0">
                    <a:latin typeface="Times New Roman" panose="02020603050405020304" pitchFamily="18" charset="0"/>
                    <a:cs typeface="Times New Roman" panose="02020603050405020304" pitchFamily="18" charset="0"/>
                  </a:rPr>
                  <a:t>F: S × A</a:t>
                </a:r>
                <a:r>
                  <a:rPr lang="en-IN" sz="2000" dirty="0">
                    <a:latin typeface="Times New Roman" panose="02020603050405020304" pitchFamily="18" charset="0"/>
                    <a:cs typeface="Times New Roman" panose="02020603050405020304" pitchFamily="18" charset="0"/>
                  </a:rPr>
                  <a:t> → R into some other function </a:t>
                </a:r>
                <a:r>
                  <a:rPr lang="en-IN" sz="2000" i="1" dirty="0">
                    <a:latin typeface="Times New Roman" panose="02020603050405020304" pitchFamily="18" charset="0"/>
                    <a:cs typeface="Times New Roman" panose="02020603050405020304" pitchFamily="18" charset="0"/>
                  </a:rPr>
                  <a:t>S × A</a:t>
                </a:r>
                <a:r>
                  <a:rPr lang="en-IN" sz="2000" dirty="0">
                    <a:latin typeface="Times New Roman" panose="02020603050405020304" pitchFamily="18" charset="0"/>
                    <a:cs typeface="Times New Roman" panose="02020603050405020304" pitchFamily="18" charset="0"/>
                  </a:rPr>
                  <a:t> → R that is given by the equation below </a:t>
                </a:r>
                <a:r>
                  <a:rPr lang="en-I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ctr">
                  <a:buNone/>
                </a:pP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d>
                      <m:dPr>
                        <m:ctrlPr>
                          <a:rPr lang="en-US" sz="2000" i="1"/>
                        </m:ctrlPr>
                      </m:dPr>
                      <m:e>
                        <m:r>
                          <a:rPr lang="en-IN" sz="2000" i="1"/>
                          <m:t>𝐵𝑄</m:t>
                        </m:r>
                      </m:e>
                    </m:d>
                    <m:d>
                      <m:dPr>
                        <m:ctrlPr>
                          <a:rPr lang="en-US" sz="2000" i="1"/>
                        </m:ctrlPr>
                      </m:dPr>
                      <m:e>
                        <m:r>
                          <a:rPr lang="en-IN" sz="2000" i="1"/>
                          <m:t>𝑠</m:t>
                        </m:r>
                        <m:r>
                          <a:rPr lang="en-IN" sz="2000" i="1"/>
                          <m:t>,</m:t>
                        </m:r>
                        <m:r>
                          <a:rPr lang="en-IN" sz="2000" i="1"/>
                          <m:t>𝑎</m:t>
                        </m:r>
                      </m:e>
                    </m:d>
                    <m:r>
                      <a:rPr lang="en-IN" sz="2000" i="1"/>
                      <m:t>= </m:t>
                    </m:r>
                    <m:nary>
                      <m:naryPr>
                        <m:chr m:val="∑"/>
                        <m:limLoc m:val="undOvr"/>
                        <m:supHide m:val="on"/>
                        <m:ctrlPr>
                          <a:rPr lang="en-US" sz="2000" i="1"/>
                        </m:ctrlPr>
                      </m:naryPr>
                      <m:sub>
                        <m:sSup>
                          <m:sSupPr>
                            <m:ctrlPr>
                              <a:rPr lang="en-US" sz="2000" i="1"/>
                            </m:ctrlPr>
                          </m:sSupPr>
                          <m:e>
                            <m:r>
                              <a:rPr lang="en-IN" sz="2000" i="1"/>
                              <m:t>𝑠</m:t>
                            </m:r>
                          </m:e>
                          <m:sup>
                            <m:r>
                              <a:rPr lang="en-IN" sz="2000" i="1"/>
                              <m:t>′</m:t>
                            </m:r>
                          </m:sup>
                        </m:sSup>
                        <m:r>
                          <a:rPr lang="en-US" sz="2000" i="1"/>
                          <m:t>𝜖</m:t>
                        </m:r>
                        <m:r>
                          <a:rPr lang="en-US" sz="2000" i="1"/>
                          <m:t> </m:t>
                        </m:r>
                        <m:r>
                          <a:rPr lang="en-US" sz="2000" i="1"/>
                          <m:t>𝑆</m:t>
                        </m:r>
                      </m:sub>
                      <m:sup/>
                      <m:e>
                        <m:r>
                          <a:rPr lang="en-IN" sz="2000" i="1"/>
                          <m:t>𝑇</m:t>
                        </m:r>
                        <m:d>
                          <m:dPr>
                            <m:ctrlPr>
                              <a:rPr lang="en-US" sz="2000" i="1"/>
                            </m:ctrlPr>
                          </m:dPr>
                          <m:e>
                            <m:r>
                              <a:rPr lang="en-IN" sz="2000" i="1"/>
                              <m:t>𝑠</m:t>
                            </m:r>
                            <m:r>
                              <a:rPr lang="en-IN" sz="2000" i="1"/>
                              <m:t>,</m:t>
                            </m:r>
                            <m:r>
                              <a:rPr lang="en-IN" sz="2000" i="1"/>
                              <m:t>𝑎</m:t>
                            </m:r>
                            <m:r>
                              <a:rPr lang="en-IN" sz="2000" i="1"/>
                              <m:t>,</m:t>
                            </m:r>
                            <m:sSup>
                              <m:sSupPr>
                                <m:ctrlPr>
                                  <a:rPr lang="en-US" sz="2000" i="1"/>
                                </m:ctrlPr>
                              </m:sSupPr>
                              <m:e>
                                <m:r>
                                  <a:rPr lang="en-IN" sz="2000" i="1"/>
                                  <m:t>𝑠</m:t>
                                </m:r>
                              </m:e>
                              <m:sup>
                                <m:r>
                                  <a:rPr lang="en-IN" sz="2000" i="1"/>
                                  <m:t>′</m:t>
                                </m:r>
                              </m:sup>
                            </m:sSup>
                          </m:e>
                        </m:d>
                        <m:d>
                          <m:dPr>
                            <m:ctrlPr>
                              <a:rPr lang="en-US" sz="2000" i="1"/>
                            </m:ctrlPr>
                          </m:dPr>
                          <m:e>
                            <m:r>
                              <a:rPr lang="en-IN" sz="2000" i="1"/>
                              <m:t>𝑅</m:t>
                            </m:r>
                            <m:d>
                              <m:dPr>
                                <m:ctrlPr>
                                  <a:rPr lang="en-US" sz="2000" i="1"/>
                                </m:ctrlPr>
                              </m:dPr>
                              <m:e>
                                <m:r>
                                  <a:rPr lang="en-IN" sz="2000" i="1"/>
                                  <m:t>𝑠</m:t>
                                </m:r>
                                <m:r>
                                  <a:rPr lang="en-IN" sz="2000" i="1"/>
                                  <m:t>,</m:t>
                                </m:r>
                                <m:r>
                                  <a:rPr lang="en-IN" sz="2000" i="1"/>
                                  <m:t>𝑎</m:t>
                                </m:r>
                                <m:r>
                                  <a:rPr lang="en-IN" sz="2000" i="1"/>
                                  <m:t>,</m:t>
                                </m:r>
                                <m:sSup>
                                  <m:sSupPr>
                                    <m:ctrlPr>
                                      <a:rPr lang="en-US" sz="2000" i="1"/>
                                    </m:ctrlPr>
                                  </m:sSupPr>
                                  <m:e>
                                    <m:r>
                                      <a:rPr lang="en-IN" sz="2000" i="1"/>
                                      <m:t>𝑠</m:t>
                                    </m:r>
                                  </m:e>
                                  <m:sup>
                                    <m:r>
                                      <a:rPr lang="en-IN" sz="2000" i="1"/>
                                      <m:t>′</m:t>
                                    </m:r>
                                  </m:sup>
                                </m:sSup>
                              </m:e>
                            </m:d>
                            <m:r>
                              <a:rPr lang="en-IN" sz="2000" i="1"/>
                              <m:t>+ </m:t>
                            </m:r>
                            <m:r>
                              <a:rPr lang="en-IN" sz="2000" i="1"/>
                              <m:t>𝛾</m:t>
                            </m:r>
                            <m:r>
                              <a:rPr lang="en-IN" sz="2000" i="1"/>
                              <m:t> </m:t>
                            </m:r>
                            <m:sSub>
                              <m:sSubPr>
                                <m:ctrlPr>
                                  <a:rPr lang="en-US" sz="2000" i="1"/>
                                </m:ctrlPr>
                              </m:sSubPr>
                              <m:e>
                                <m:r>
                                  <a:rPr lang="en-IN" sz="2000" i="1"/>
                                  <m:t>𝑚𝑎𝑥</m:t>
                                </m:r>
                              </m:e>
                              <m:sub>
                                <m:r>
                                  <a:rPr lang="en-IN" sz="2000" i="1"/>
                                  <m:t>𝑎</m:t>
                                </m:r>
                                <m:r>
                                  <a:rPr lang="en-IN" sz="2000" i="1"/>
                                  <m:t>𝜖</m:t>
                                </m:r>
                                <m:r>
                                  <a:rPr lang="en-IN" sz="2000" i="1"/>
                                  <m:t>𝐴</m:t>
                                </m:r>
                              </m:sub>
                            </m:sSub>
                            <m:r>
                              <a:rPr lang="en-IN" sz="2000" i="1"/>
                              <m:t>𝑄</m:t>
                            </m:r>
                            <m:d>
                              <m:dPr>
                                <m:ctrlPr>
                                  <a:rPr lang="en-US" sz="2000" i="1"/>
                                </m:ctrlPr>
                              </m:dPr>
                              <m:e>
                                <m:sSup>
                                  <m:sSupPr>
                                    <m:ctrlPr>
                                      <a:rPr lang="en-US" sz="2000" i="1"/>
                                    </m:ctrlPr>
                                  </m:sSupPr>
                                  <m:e>
                                    <m:r>
                                      <a:rPr lang="en-IN" sz="2000" i="1"/>
                                      <m:t>𝑠</m:t>
                                    </m:r>
                                  </m:e>
                                  <m:sup>
                                    <m:r>
                                      <a:rPr lang="en-IN" sz="2000" i="1"/>
                                      <m:t>′</m:t>
                                    </m:r>
                                  </m:sup>
                                </m:sSup>
                                <m:r>
                                  <a:rPr lang="en-IN" sz="2000" i="1"/>
                                  <m:t>, </m:t>
                                </m:r>
                                <m:sSup>
                                  <m:sSupPr>
                                    <m:ctrlPr>
                                      <a:rPr lang="en-US" sz="2000" i="1"/>
                                    </m:ctrlPr>
                                  </m:sSupPr>
                                  <m:e>
                                    <m:r>
                                      <a:rPr lang="en-IN" sz="2000" i="1"/>
                                      <m:t>𝑎</m:t>
                                    </m:r>
                                  </m:e>
                                  <m:sup>
                                    <m:r>
                                      <a:rPr lang="en-IN" sz="2000" i="1"/>
                                      <m:t>′</m:t>
                                    </m:r>
                                  </m:sup>
                                </m:sSup>
                              </m:e>
                            </m:d>
                          </m:e>
                        </m:d>
                        <m:r>
                          <a:rPr lang="en-IN" sz="2000" i="1"/>
                          <m:t> </m:t>
                        </m:r>
                      </m:e>
                    </m:nary>
                  </m:oMath>
                </a14:m>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685800"/>
                <a:ext cx="10820400" cy="5791200"/>
              </a:xfrm>
              <a:blipFill>
                <a:blip r:embed="rId2"/>
                <a:stretch>
                  <a:fillRect l="-507" r="-563"/>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362200"/>
            <a:ext cx="4953000" cy="609600"/>
          </a:xfrm>
          <a:prstGeom prst="rect">
            <a:avLst/>
          </a:prstGeom>
          <a:noFill/>
          <a:ln>
            <a:noFill/>
          </a:ln>
        </p:spPr>
      </p:pic>
    </p:spTree>
    <p:extLst>
      <p:ext uri="{BB962C8B-B14F-4D97-AF65-F5344CB8AC3E}">
        <p14:creationId xmlns:p14="http://schemas.microsoft.com/office/powerpoint/2010/main" val="212096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8915400" cy="3429000"/>
          </a:xfrm>
          <a:prstGeom prst="rect">
            <a:avLst/>
          </a:prstGeom>
          <a:noFill/>
          <a:ln>
            <a:noFill/>
          </a:ln>
        </p:spPr>
      </p:pic>
    </p:spTree>
    <p:extLst>
      <p:ext uri="{BB962C8B-B14F-4D97-AF65-F5344CB8AC3E}">
        <p14:creationId xmlns:p14="http://schemas.microsoft.com/office/powerpoint/2010/main" val="125112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Dissertation Topic </a:t>
            </a:r>
            <a:r>
              <a:rPr lang="en-US" sz="3600" dirty="0" smtClean="0">
                <a:latin typeface="Times New Roman" panose="02020603050405020304" pitchFamily="18" charset="0"/>
                <a:cs typeface="Times New Roman" panose="02020603050405020304" pitchFamily="18" charset="0"/>
              </a:rPr>
              <a:t>: Bounding </a:t>
            </a:r>
            <a:r>
              <a:rPr lang="en-US" sz="3600" dirty="0">
                <a:latin typeface="Times New Roman" panose="02020603050405020304" pitchFamily="18" charset="0"/>
                <a:cs typeface="Times New Roman" panose="02020603050405020304" pitchFamily="18" charset="0"/>
              </a:rPr>
              <a:t>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DQN in application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9086" y="914400"/>
            <a:ext cx="10515600" cy="53340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DQN as a first was introduced by authors in 2 papers namely “ Playing Atari with Deep Reinforcement Learning” in the year 2013 at NIPS and “Human-level control through deep reinforcement learning” in the year 2015 in Nature.</a:t>
            </a:r>
          </a:p>
          <a:p>
            <a:pPr algn="just"/>
            <a:r>
              <a:rPr lang="en-US" sz="2000" dirty="0" smtClean="0">
                <a:latin typeface="Times New Roman" panose="02020603050405020304" pitchFamily="18" charset="0"/>
                <a:cs typeface="Times New Roman" panose="02020603050405020304" pitchFamily="18" charset="0"/>
              </a:rPr>
              <a:t>The idea to use deep learning as a mapping paradigm which lead the researcher to the creation of the field of  deep reinforcement learning.</a:t>
            </a:r>
          </a:p>
          <a:p>
            <a:pPr algn="just"/>
            <a:r>
              <a:rPr lang="en-US" sz="2000" dirty="0" smtClean="0">
                <a:latin typeface="Times New Roman" panose="02020603050405020304" pitchFamily="18" charset="0"/>
                <a:cs typeface="Times New Roman" panose="02020603050405020304" pitchFamily="18" charset="0"/>
              </a:rPr>
              <a:t>The main reason to use deep learning was if the number of q values corresponding to an exploration problem happened and the number of action and states corresponding to the problem comes out at a magnitude of thousand or millions, it was not at all feasible to create a Q-Table for containing such a large number of parameters.</a:t>
            </a:r>
          </a:p>
          <a:p>
            <a:pPr algn="just"/>
            <a:r>
              <a:rPr lang="en-US" sz="2000" dirty="0" smtClean="0">
                <a:latin typeface="Times New Roman" panose="02020603050405020304" pitchFamily="18" charset="0"/>
                <a:cs typeface="Times New Roman" panose="02020603050405020304" pitchFamily="18" charset="0"/>
              </a:rPr>
              <a:t>So DQN was used to map the states to specific actions.</a:t>
            </a:r>
          </a:p>
          <a:p>
            <a:pPr algn="just"/>
            <a:r>
              <a:rPr lang="en-US" sz="2000" dirty="0" smtClean="0">
                <a:latin typeface="Times New Roman" panose="02020603050405020304" pitchFamily="18" charset="0"/>
                <a:cs typeface="Times New Roman" panose="02020603050405020304" pitchFamily="18" charset="0"/>
              </a:rPr>
              <a:t>The image shown here is from [4] denoting how a DQN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works.</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34200" y="3581400"/>
            <a:ext cx="5048518" cy="2872642"/>
          </a:xfrm>
          <a:prstGeom prst="rect">
            <a:avLst/>
          </a:prstGeom>
        </p:spPr>
      </p:pic>
    </p:spTree>
    <p:extLst>
      <p:ext uri="{BB962C8B-B14F-4D97-AF65-F5344CB8AC3E}">
        <p14:creationId xmlns:p14="http://schemas.microsoft.com/office/powerpoint/2010/main" val="10635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Deep Q Network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6060"/>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In deep Q-learning, we use a neural network to approximate the Q-value function. The state is given as the input and the Q-value of all </a:t>
            </a:r>
            <a:r>
              <a:rPr lang="en-US" sz="2000" dirty="0" smtClean="0">
                <a:latin typeface="Times New Roman" panose="02020603050405020304" pitchFamily="18" charset="0"/>
                <a:cs typeface="Times New Roman" panose="02020603050405020304" pitchFamily="18" charset="0"/>
              </a:rPr>
              <a:t>possible </a:t>
            </a:r>
            <a:r>
              <a:rPr lang="en-US" sz="2000" dirty="0">
                <a:latin typeface="Times New Roman" panose="02020603050405020304" pitchFamily="18" charset="0"/>
                <a:cs typeface="Times New Roman" panose="02020603050405020304" pitchFamily="18" charset="0"/>
              </a:rPr>
              <a:t>actions is generated as the output. </a:t>
            </a:r>
            <a:endParaRPr lang="en-US" sz="2000" dirty="0" smtClean="0">
              <a:latin typeface="Times New Roman" panose="02020603050405020304" pitchFamily="18" charset="0"/>
              <a:cs typeface="Times New Roman" panose="02020603050405020304" pitchFamily="18" charset="0"/>
            </a:endParaRPr>
          </a:p>
          <a:p>
            <a:pPr lvl="8"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93" y="1674342"/>
            <a:ext cx="4991727" cy="3274276"/>
          </a:xfrm>
          <a:prstGeom prst="rect">
            <a:avLst/>
          </a:prstGeom>
        </p:spPr>
      </p:pic>
      <p:sp>
        <p:nvSpPr>
          <p:cNvPr id="7" name="TextBox 6"/>
          <p:cNvSpPr txBox="1"/>
          <p:nvPr/>
        </p:nvSpPr>
        <p:spPr>
          <a:xfrm>
            <a:off x="5451565" y="1660054"/>
            <a:ext cx="656626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 </a:t>
            </a:r>
            <a:r>
              <a:rPr lang="en-US" dirty="0" smtClean="0">
                <a:latin typeface="Times New Roman" panose="02020603050405020304" pitchFamily="18" charset="0"/>
                <a:cs typeface="Times New Roman" panose="02020603050405020304" pitchFamily="18" charset="0"/>
              </a:rPr>
              <a:t>let’s understand what </a:t>
            </a:r>
            <a:r>
              <a:rPr lang="en-US" dirty="0">
                <a:latin typeface="Times New Roman" panose="02020603050405020304" pitchFamily="18" charset="0"/>
                <a:cs typeface="Times New Roman" panose="02020603050405020304" pitchFamily="18" charset="0"/>
              </a:rPr>
              <a:t>are the steps involved in reinforcement learning using deep Q-learning networks (DQNs)?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past experience is stored by the user in memory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next action is determined by the maximum output of the Q-network</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loss function here is mean squared error of the predicted Q-value and the target Q-value – </a:t>
            </a:r>
            <a:r>
              <a:rPr lang="en-US" dirty="0" smtClean="0">
                <a:latin typeface="Times New Roman" panose="02020603050405020304" pitchFamily="18" charset="0"/>
                <a:cs typeface="Times New Roman" panose="02020603050405020304" pitchFamily="18" charset="0"/>
              </a:rPr>
              <a:t>Q* so basically it becomes a </a:t>
            </a:r>
            <a:r>
              <a:rPr lang="en-US" dirty="0">
                <a:latin typeface="Times New Roman" panose="02020603050405020304" pitchFamily="18" charset="0"/>
                <a:cs typeface="Times New Roman" panose="02020603050405020304" pitchFamily="18" charset="0"/>
              </a:rPr>
              <a:t>regression problem. </a:t>
            </a:r>
            <a:endParaRPr lang="en-US" dirty="0"/>
          </a:p>
        </p:txBody>
      </p:sp>
      <p:pic>
        <p:nvPicPr>
          <p:cNvPr id="5124" name="Picture 4" descr="https://cdn.analyticsvidhya.com/wp-content/uploads/2019/04/Screenshot-2019-04-16-at-6.02.08-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68378"/>
            <a:ext cx="5611742" cy="5774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73487" y="4615543"/>
            <a:ext cx="6339840" cy="1200329"/>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The target for DQN is denoted by the green rectangle. </a:t>
            </a:r>
            <a:r>
              <a:rPr lang="en-US" dirty="0">
                <a:latin typeface="Times New Roman" panose="02020603050405020304" pitchFamily="18" charset="0"/>
                <a:cs typeface="Times New Roman" panose="02020603050405020304" pitchFamily="18" charset="0"/>
              </a:rPr>
              <a:t>We can argue that it is predicting its own value, but since R is the unbiased true reward, the network is going to update its gradient using backpropagation to finally converge</a:t>
            </a:r>
          </a:p>
        </p:txBody>
      </p:sp>
    </p:spTree>
    <p:extLst>
      <p:ext uri="{BB962C8B-B14F-4D97-AF65-F5344CB8AC3E}">
        <p14:creationId xmlns:p14="http://schemas.microsoft.com/office/powerpoint/2010/main" val="367276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497" y="-105138"/>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Biggest Challenge in Deep Reinforcement Learning</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01" y="1690688"/>
            <a:ext cx="7111329" cy="3368992"/>
          </a:xfrm>
        </p:spPr>
      </p:pic>
      <p:sp>
        <p:nvSpPr>
          <p:cNvPr id="5" name="TextBox 4"/>
          <p:cNvSpPr txBox="1"/>
          <p:nvPr/>
        </p:nvSpPr>
        <p:spPr>
          <a:xfrm>
            <a:off x="6426926" y="1402078"/>
            <a:ext cx="5590902"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see </a:t>
            </a:r>
            <a:r>
              <a:rPr lang="en-US" sz="2000" dirty="0" smtClean="0">
                <a:latin typeface="Times New Roman" panose="02020603050405020304" pitchFamily="18" charset="0"/>
                <a:cs typeface="Times New Roman" panose="02020603050405020304" pitchFamily="18" charset="0"/>
              </a:rPr>
              <a:t>in the pseudo </a:t>
            </a:r>
            <a:r>
              <a:rPr lang="en-US" sz="2000" dirty="0">
                <a:latin typeface="Times New Roman" panose="02020603050405020304" pitchFamily="18" charset="0"/>
                <a:cs typeface="Times New Roman" panose="02020603050405020304" pitchFamily="18" charset="0"/>
              </a:rPr>
              <a:t>code, the target is continuously changing with each iteration. </a:t>
            </a:r>
            <a:r>
              <a:rPr lang="en-US" sz="2000" dirty="0" smtClean="0">
                <a:latin typeface="Times New Roman" panose="02020603050405020304" pitchFamily="18" charset="0"/>
                <a:cs typeface="Times New Roman" panose="02020603050405020304" pitchFamily="18" charset="0"/>
              </a:rPr>
              <a:t>Generally in deep </a:t>
            </a:r>
            <a:r>
              <a:rPr lang="en-US" sz="2000" dirty="0">
                <a:latin typeface="Times New Roman" panose="02020603050405020304" pitchFamily="18" charset="0"/>
                <a:cs typeface="Times New Roman" panose="02020603050405020304" pitchFamily="18" charset="0"/>
              </a:rPr>
              <a:t>learning, the target variable does not change and hence the training is stable</a:t>
            </a:r>
            <a:r>
              <a:rPr lang="en-US" sz="2000" dirty="0" smtClean="0">
                <a:latin typeface="Times New Roman" panose="02020603050405020304" pitchFamily="18" charset="0"/>
                <a:cs typeface="Times New Roman" panose="02020603050405020304" pitchFamily="18" charset="0"/>
              </a:rPr>
              <a:t>, but when it comes to reinforcement learning it is just not true.</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Now what are trajectories? </a:t>
            </a:r>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s</a:t>
            </a:r>
            <a:r>
              <a:rPr lang="en-US" sz="2000" i="1" baseline="-25000" dirty="0">
                <a:latin typeface="Times New Roman" panose="02020603050405020304" pitchFamily="18" charset="0"/>
                <a:cs typeface="Times New Roman" panose="02020603050405020304" pitchFamily="18" charset="0"/>
              </a:rPr>
              <a:t>t+1</a:t>
            </a:r>
            <a:r>
              <a:rPr lang="en-US" sz="2000" dirty="0">
                <a:latin typeface="Times New Roman" panose="02020603050405020304" pitchFamily="18" charset="0"/>
                <a:cs typeface="Times New Roman" panose="02020603050405020304" pitchFamily="18" charset="0"/>
              </a:rPr>
              <a:t>) is called transition. 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roll-out. Full sequence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0</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s</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trajectory.</a:t>
            </a:r>
          </a:p>
        </p:txBody>
      </p:sp>
    </p:spTree>
    <p:extLst>
      <p:ext uri="{BB962C8B-B14F-4D97-AF65-F5344CB8AC3E}">
        <p14:creationId xmlns:p14="http://schemas.microsoft.com/office/powerpoint/2010/main" val="193106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7000" cy="473075"/>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VGG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846" y="838200"/>
            <a:ext cx="10515600" cy="54102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runner-up architecture in ILSVRC 2014 was VGG [5] by a group of researchers from University of Oxford. This architecture hired its idea from </a:t>
            </a:r>
            <a:r>
              <a:rPr lang="en-US" sz="2000" dirty="0" err="1" smtClean="0">
                <a:latin typeface="Times New Roman" panose="02020603050405020304" pitchFamily="18" charset="0"/>
                <a:cs typeface="Times New Roman" panose="02020603050405020304" pitchFamily="18" charset="0"/>
              </a:rPr>
              <a:t>AlexNet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050" name="Picture 2" descr="https://miro.medium.com/max/1400/1*lZTWFT36PXsZZK3HjZ3jF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846" y="1524000"/>
            <a:ext cx="4045669"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1600" y="1828800"/>
            <a:ext cx="67056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The input to the network is a 224x224 pixel RGB image. For the ImageNet competition, the authors cropped out the center 224x224 patch in each image to keep the input image size consistent.</a:t>
            </a: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Convolutional </a:t>
            </a:r>
            <a:r>
              <a:rPr lang="en-US" b="1" dirty="0">
                <a:latin typeface="Times New Roman" panose="02020603050405020304" pitchFamily="18" charset="0"/>
                <a:cs typeface="Times New Roman" panose="02020603050405020304" pitchFamily="18" charset="0"/>
              </a:rPr>
              <a:t>Layers. </a:t>
            </a:r>
            <a:r>
              <a:rPr lang="en-US" dirty="0">
                <a:latin typeface="Times New Roman" panose="02020603050405020304" pitchFamily="18" charset="0"/>
                <a:cs typeface="Times New Roman" panose="02020603050405020304" pitchFamily="18" charset="0"/>
              </a:rPr>
              <a:t>The convolutional layers in VGG use a very small receptive field (3x3, the smallest possible size that still captures left/right and up/down). There are also 1x1 convolution filters which act as a linear transformation of the </a:t>
            </a:r>
            <a:r>
              <a:rPr lang="en-US" dirty="0" smtClean="0">
                <a:latin typeface="Times New Roman" panose="02020603050405020304" pitchFamily="18" charset="0"/>
                <a:cs typeface="Times New Roman" panose="02020603050405020304" pitchFamily="18" charset="0"/>
              </a:rPr>
              <a:t>input. The </a:t>
            </a:r>
            <a:r>
              <a:rPr lang="en-US" dirty="0">
                <a:latin typeface="Times New Roman" panose="02020603050405020304" pitchFamily="18" charset="0"/>
                <a:cs typeface="Times New Roman" panose="02020603050405020304" pitchFamily="18" charset="0"/>
              </a:rPr>
              <a:t>convolution stride is fixed to 1 pixel so that the spatial resolution is preserved after convolution.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Fully-Connected </a:t>
            </a:r>
            <a:r>
              <a:rPr lang="en-US" b="1" dirty="0" smtClean="0">
                <a:latin typeface="Times New Roman" panose="02020603050405020304" pitchFamily="18" charset="0"/>
                <a:cs typeface="Times New Roman" panose="02020603050405020304" pitchFamily="18" charset="0"/>
              </a:rPr>
              <a:t>Layers:</a:t>
            </a:r>
            <a:r>
              <a:rPr lang="en-US" dirty="0">
                <a:latin typeface="Times New Roman" panose="02020603050405020304" pitchFamily="18" charset="0"/>
                <a:cs typeface="Times New Roman" panose="02020603050405020304" pitchFamily="18" charset="0"/>
              </a:rPr>
              <a:t> VGG has three fully-connected layers: the first two have 4096 channels each and the third has 1000 channels, 1 for each class.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Hidden </a:t>
            </a:r>
            <a:r>
              <a:rPr lang="en-US" b="1" dirty="0" smtClean="0">
                <a:latin typeface="Times New Roman" panose="02020603050405020304" pitchFamily="18" charset="0"/>
                <a:cs typeface="Times New Roman" panose="02020603050405020304" pitchFamily="18" charset="0"/>
              </a:rPr>
              <a:t>Layers: </a:t>
            </a:r>
            <a:r>
              <a:rPr lang="en-US" dirty="0" smtClean="0">
                <a:latin typeface="Times New Roman" panose="02020603050405020304" pitchFamily="18" charset="0"/>
                <a:cs typeface="Times New Roman" panose="02020603050405020304" pitchFamily="18" charset="0"/>
              </a:rPr>
              <a:t>VGG’s </a:t>
            </a:r>
            <a:r>
              <a:rPr lang="en-US" dirty="0">
                <a:latin typeface="Times New Roman" panose="02020603050405020304" pitchFamily="18" charset="0"/>
                <a:cs typeface="Times New Roman" panose="02020603050405020304" pitchFamily="18" charset="0"/>
              </a:rPr>
              <a:t>hidden layers use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huge innovation from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that cut training time). </a:t>
            </a:r>
            <a:endParaRPr lang="en-US" dirty="0"/>
          </a:p>
        </p:txBody>
      </p:sp>
    </p:spTree>
    <p:extLst>
      <p:ext uri="{BB962C8B-B14F-4D97-AF65-F5344CB8AC3E}">
        <p14:creationId xmlns:p14="http://schemas.microsoft.com/office/powerpoint/2010/main" val="1293032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ResNet-50</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8903"/>
            <a:ext cx="10515600" cy="5158060"/>
          </a:xfrm>
        </p:spPr>
        <p:txBody>
          <a:bodyPr>
            <a:normAutofit/>
          </a:bodyPr>
          <a:lstStyle/>
          <a:p>
            <a:pPr algn="just"/>
            <a:r>
              <a:rPr lang="en-US" sz="2000" dirty="0">
                <a:latin typeface="Times New Roman" panose="02020603050405020304" pitchFamily="18" charset="0"/>
                <a:cs typeface="Times New Roman" panose="02020603050405020304" pitchFamily="18" charset="0"/>
              </a:rPr>
              <a:t>ResNet50 is a variant of </a:t>
            </a:r>
            <a:r>
              <a:rPr lang="en-US" sz="2000" dirty="0" err="1" smtClean="0">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[6] </a:t>
            </a:r>
            <a:r>
              <a:rPr lang="en-US" sz="2000" dirty="0" smtClean="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has 48 Convolution layers along with 1 </a:t>
            </a:r>
            <a:r>
              <a:rPr lang="en-US" sz="2000" dirty="0" err="1">
                <a:latin typeface="Times New Roman" panose="02020603050405020304" pitchFamily="18" charset="0"/>
                <a:cs typeface="Times New Roman" panose="02020603050405020304" pitchFamily="18" charset="0"/>
              </a:rPr>
              <a:t>MaxPool</a:t>
            </a:r>
            <a:r>
              <a:rPr lang="en-US" sz="2000" dirty="0">
                <a:latin typeface="Times New Roman" panose="02020603050405020304" pitchFamily="18" charset="0"/>
                <a:cs typeface="Times New Roman" panose="02020603050405020304" pitchFamily="18" charset="0"/>
              </a:rPr>
              <a:t> and 1 Average Pool layer. It has 3.8 x 10^9 Floating points operations. It is a widely used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a:t>
            </a:r>
          </a:p>
          <a:p>
            <a:pPr algn="just" fontAlgn="base"/>
            <a:r>
              <a:rPr lang="en-US" sz="2000" dirty="0" smtClean="0">
                <a:latin typeface="Times New Roman" panose="02020603050405020304" pitchFamily="18" charset="0"/>
                <a:cs typeface="Times New Roman" panose="02020603050405020304" pitchFamily="18" charset="0"/>
              </a:rPr>
              <a:t>Deep </a:t>
            </a:r>
            <a:r>
              <a:rPr lang="en-US" sz="2000" dirty="0">
                <a:latin typeface="Times New Roman" panose="02020603050405020304" pitchFamily="18" charset="0"/>
                <a:cs typeface="Times New Roman" panose="02020603050405020304" pitchFamily="18" charset="0"/>
              </a:rPr>
              <a:t>Convolutional neural networks are really great at identifying low, mid and high level features from the images and stacking more layers generally </a:t>
            </a:r>
            <a:r>
              <a:rPr lang="en-US" sz="2000" dirty="0" smtClean="0">
                <a:latin typeface="Times New Roman" panose="02020603050405020304" pitchFamily="18" charset="0"/>
                <a:cs typeface="Times New Roman" panose="02020603050405020304" pitchFamily="18" charset="0"/>
              </a:rPr>
              <a:t>was expected to give </a:t>
            </a:r>
            <a:r>
              <a:rPr lang="en-US" sz="2000" dirty="0">
                <a:latin typeface="Times New Roman" panose="02020603050405020304" pitchFamily="18" charset="0"/>
                <a:cs typeface="Times New Roman" panose="02020603050405020304" pitchFamily="18" charset="0"/>
              </a:rPr>
              <a:t>us better accuracy so a question </a:t>
            </a:r>
            <a:r>
              <a:rPr lang="en-US" sz="2000" dirty="0" smtClean="0">
                <a:latin typeface="Times New Roman" panose="02020603050405020304" pitchFamily="18" charset="0"/>
                <a:cs typeface="Times New Roman" panose="02020603050405020304" pitchFamily="18" charset="0"/>
              </a:rPr>
              <a:t>arose </a:t>
            </a:r>
            <a:r>
              <a:rPr lang="en-US" sz="2000" dirty="0">
                <a:latin typeface="Times New Roman" panose="02020603050405020304" pitchFamily="18" charset="0"/>
                <a:cs typeface="Times New Roman" panose="02020603050405020304" pitchFamily="18" charset="0"/>
              </a:rPr>
              <a:t>that </a:t>
            </a:r>
            <a:r>
              <a:rPr lang="en-US" sz="2000" i="1" dirty="0" smtClean="0">
                <a:latin typeface="Times New Roman" panose="02020603050405020304" pitchFamily="18" charset="0"/>
                <a:cs typeface="Times New Roman" panose="02020603050405020304" pitchFamily="18" charset="0"/>
              </a:rPr>
              <a:t>stacking </a:t>
            </a:r>
            <a:r>
              <a:rPr lang="en-US" sz="2000" i="1" dirty="0">
                <a:latin typeface="Times New Roman" panose="02020603050405020304" pitchFamily="18" charset="0"/>
                <a:cs typeface="Times New Roman" panose="02020603050405020304" pitchFamily="18" charset="0"/>
              </a:rPr>
              <a:t>more </a:t>
            </a:r>
            <a:r>
              <a:rPr lang="en-US" sz="2000" i="1" dirty="0" smtClean="0">
                <a:latin typeface="Times New Roman" panose="02020603050405020304" pitchFamily="18" charset="0"/>
                <a:cs typeface="Times New Roman" panose="02020603050405020304" pitchFamily="18" charset="0"/>
              </a:rPr>
              <a:t>layers help us with getting better model performance?</a:t>
            </a:r>
            <a:endParaRPr lang="en-US" sz="2000" dirty="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The answer was not really. It rather displayed the </a:t>
            </a:r>
            <a:r>
              <a:rPr lang="en-US" sz="2000" dirty="0">
                <a:latin typeface="Times New Roman" panose="02020603050405020304" pitchFamily="18" charset="0"/>
                <a:cs typeface="Times New Roman" panose="02020603050405020304" pitchFamily="18" charset="0"/>
              </a:rPr>
              <a:t>problem of vanishing/exploding gradients </a:t>
            </a:r>
            <a:r>
              <a:rPr lang="en-US" sz="2000" dirty="0" smtClean="0">
                <a:latin typeface="Times New Roman" panose="02020603050405020304" pitchFamily="18" charset="0"/>
                <a:cs typeface="Times New Roman" panose="02020603050405020304" pitchFamily="18" charset="0"/>
              </a:rPr>
              <a:t>which were largely handled in ways like normalization </a:t>
            </a:r>
            <a:r>
              <a:rPr lang="en-US" sz="2000" dirty="0">
                <a:latin typeface="Times New Roman" panose="02020603050405020304" pitchFamily="18" charset="0"/>
                <a:cs typeface="Times New Roman" panose="02020603050405020304" pitchFamily="18" charset="0"/>
              </a:rPr>
              <a:t>and enabled networks with tens of layers to converge but when deep neural networks start to converge </a:t>
            </a:r>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problem of the accuracy getting saturated and then degrading </a:t>
            </a:r>
            <a:r>
              <a:rPr lang="en-US" sz="2000" dirty="0" smtClean="0">
                <a:latin typeface="Times New Roman" panose="02020603050405020304" pitchFamily="18" charset="0"/>
                <a:cs typeface="Times New Roman" panose="02020603050405020304" pitchFamily="18" charset="0"/>
              </a:rPr>
              <a:t>rapidly showed up</a:t>
            </a:r>
          </a:p>
          <a:p>
            <a:pPr algn="just" fontAlgn="base"/>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was not caused by </a:t>
            </a:r>
            <a:r>
              <a:rPr lang="en-US" sz="2000" dirty="0" smtClean="0">
                <a:latin typeface="Times New Roman" panose="02020603050405020304" pitchFamily="18" charset="0"/>
                <a:cs typeface="Times New Roman" panose="02020603050405020304" pitchFamily="18" charset="0"/>
              </a:rPr>
              <a:t>overfitting </a:t>
            </a:r>
            <a:r>
              <a:rPr lang="en-US" sz="2000" dirty="0">
                <a:latin typeface="Times New Roman" panose="02020603050405020304" pitchFamily="18" charset="0"/>
                <a:cs typeface="Times New Roman" panose="02020603050405020304" pitchFamily="18" charset="0"/>
              </a:rPr>
              <a:t>and adding more layers to a suitable deep model just increased the training error.</a:t>
            </a:r>
          </a:p>
          <a:p>
            <a:pPr algn="just" fontAlgn="base"/>
            <a:r>
              <a:rPr lang="en-US" sz="2000" dirty="0">
                <a:latin typeface="Times New Roman" panose="02020603050405020304" pitchFamily="18" charset="0"/>
                <a:cs typeface="Times New Roman" panose="02020603050405020304" pitchFamily="18" charset="0"/>
              </a:rPr>
              <a:t>This problem was </a:t>
            </a:r>
            <a:r>
              <a:rPr lang="en-US" sz="2000" dirty="0" smtClean="0">
                <a:latin typeface="Times New Roman" panose="02020603050405020304" pitchFamily="18" charset="0"/>
                <a:cs typeface="Times New Roman" panose="02020603050405020304" pitchFamily="18" charset="0"/>
              </a:rPr>
              <a:t>rectified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taking a shallower model and a deep model that was constructed with the layers from the shallow model </a:t>
            </a:r>
            <a:r>
              <a:rPr lang="en-US" sz="2000" dirty="0" smtClean="0">
                <a:latin typeface="Times New Roman" panose="02020603050405020304" pitchFamily="18" charset="0"/>
                <a:cs typeface="Times New Roman" panose="02020603050405020304" pitchFamily="18" charset="0"/>
              </a:rPr>
              <a:t>and added </a:t>
            </a:r>
            <a:r>
              <a:rPr lang="en-US" sz="2000" dirty="0">
                <a:latin typeface="Times New Roman" panose="02020603050405020304" pitchFamily="18" charset="0"/>
                <a:cs typeface="Times New Roman" panose="02020603050405020304" pitchFamily="18" charset="0"/>
              </a:rPr>
              <a:t>identity layers to it and accordingly the deeper model shouldn't have produced any higher training error than its counterpart as the added layers were just the identity layers.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0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000" y="762000"/>
            <a:ext cx="8137327" cy="3699419"/>
          </a:xfrm>
          <a:prstGeom prst="rect">
            <a:avLst/>
          </a:prstGeom>
        </p:spPr>
      </p:pic>
      <p:sp>
        <p:nvSpPr>
          <p:cNvPr id="6" name="TextBox 5"/>
          <p:cNvSpPr txBox="1"/>
          <p:nvPr/>
        </p:nvSpPr>
        <p:spPr>
          <a:xfrm>
            <a:off x="381000" y="4461419"/>
            <a:ext cx="8153400" cy="369332"/>
          </a:xfrm>
          <a:prstGeom prst="rect">
            <a:avLst/>
          </a:prstGeom>
          <a:noFill/>
        </p:spPr>
        <p:txBody>
          <a:bodyPr wrap="square" rtlCol="0">
            <a:spAutoFit/>
          </a:bodyPr>
          <a:lstStyle/>
          <a:p>
            <a:pPr algn="ctr"/>
            <a:r>
              <a:rPr lang="en-US" dirty="0" smtClean="0"/>
              <a:t>Fig. Network Architecture of varied length </a:t>
            </a:r>
            <a:r>
              <a:rPr lang="en-US" dirty="0" err="1" smtClean="0"/>
              <a:t>ResNet</a:t>
            </a:r>
            <a:r>
              <a:rPr lang="en-US" dirty="0" smtClean="0"/>
              <a:t> Architectures</a:t>
            </a:r>
            <a:endParaRPr lang="en-US" dirty="0"/>
          </a:p>
        </p:txBody>
      </p:sp>
    </p:spTree>
    <p:extLst>
      <p:ext uri="{BB962C8B-B14F-4D97-AF65-F5344CB8AC3E}">
        <p14:creationId xmlns:p14="http://schemas.microsoft.com/office/powerpoint/2010/main" val="3277982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Residual Connections</a:t>
            </a:r>
            <a:endParaRPr lang="en-US"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1000" y="851574"/>
            <a:ext cx="50292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input is denoted by </a:t>
            </a:r>
            <a:r>
              <a:rPr lang="en-US" b="1" dirty="0" smtClean="0">
                <a:latin typeface="Times New Roman" panose="02020603050405020304" pitchFamily="18" charset="0"/>
                <a:cs typeface="Times New Roman" panose="02020603050405020304" pitchFamily="18" charset="0"/>
              </a:rPr>
              <a:t>x </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desired underlying mapping we want to obtain by learning is </a:t>
            </a:r>
            <a:r>
              <a:rPr lang="en-US" b="1" dirty="0" smtClean="0">
                <a:latin typeface="Times New Roman" panose="02020603050405020304" pitchFamily="18" charset="0"/>
                <a:cs typeface="Times New Roman" panose="02020603050405020304" pitchFamily="18" charset="0"/>
              </a:rPr>
              <a:t>f(x) </a:t>
            </a:r>
            <a:r>
              <a:rPr lang="en-US" dirty="0" smtClean="0">
                <a:latin typeface="Times New Roman" panose="02020603050405020304" pitchFamily="18" charset="0"/>
                <a:cs typeface="Times New Roman" panose="02020603050405020304" pitchFamily="18" charset="0"/>
              </a:rPr>
              <a:t>to be used as input for the activation function for the next input going layer.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 the left picture the layers within the dotted lines needs to learn the actual mapping thus taking huge amount of time.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Whereas on the right the portion within the dotted line just need to learn the residual mapping i.e. </a:t>
            </a:r>
            <a:r>
              <a:rPr lang="en-US" b="1" dirty="0" smtClean="0">
                <a:latin typeface="Times New Roman" panose="02020603050405020304" pitchFamily="18" charset="0"/>
                <a:cs typeface="Times New Roman" panose="02020603050405020304" pitchFamily="18" charset="0"/>
              </a:rPr>
              <a:t>f(x)-x </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 identity mapping </a:t>
            </a:r>
            <a:r>
              <a:rPr lang="en-US" b="1" dirty="0" smtClean="0">
                <a:latin typeface="Times New Roman" panose="02020603050405020304" pitchFamily="18" charset="0"/>
                <a:cs typeface="Times New Roman" panose="02020603050405020304" pitchFamily="18" charset="0"/>
              </a:rPr>
              <a:t>f(x)=x </a:t>
            </a:r>
            <a:r>
              <a:rPr lang="en-US" dirty="0" smtClean="0">
                <a:latin typeface="Times New Roman" panose="02020603050405020304" pitchFamily="18" charset="0"/>
                <a:cs typeface="Times New Roman" panose="02020603050405020304" pitchFamily="18" charset="0"/>
              </a:rPr>
              <a:t> is what we desire then adjusting the weights for the block would be easier because we are trying to make the difference zero thus helping the layer learn quickly</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081430"/>
            <a:ext cx="5988504" cy="2895600"/>
          </a:xfrm>
          <a:prstGeom prst="rect">
            <a:avLst/>
          </a:prstGeom>
        </p:spPr>
      </p:pic>
    </p:spTree>
    <p:extLst>
      <p:ext uri="{BB962C8B-B14F-4D97-AF65-F5344CB8AC3E}">
        <p14:creationId xmlns:p14="http://schemas.microsoft.com/office/powerpoint/2010/main" val="607236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515600" cy="547688"/>
          </a:xfrm>
        </p:spPr>
        <p:txBody>
          <a:bodyPr>
            <a:noAutofit/>
          </a:bodyPr>
          <a:lstStyle/>
          <a:p>
            <a:r>
              <a:rPr lang="en-US" sz="3600" dirty="0" smtClean="0">
                <a:latin typeface="Times New Roman" panose="02020603050405020304" pitchFamily="18" charset="0"/>
                <a:cs typeface="Times New Roman" panose="02020603050405020304" pitchFamily="18" charset="0"/>
              </a:rPr>
              <a:t>Faster R-CNN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769757"/>
            <a:ext cx="10744200" cy="5700712"/>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R-CNN family of object detectors maintained and worked towards moving on from computationally expensive models towards computationally less expensive models of CNN and object detection. So in comes Faster R-CNN which uses a collection of RPN and Fast R-CNN</a:t>
            </a:r>
          </a:p>
          <a:p>
            <a:pPr algn="just"/>
            <a:r>
              <a:rPr lang="en-US" sz="2000" dirty="0" smtClean="0">
                <a:latin typeface="Times New Roman" panose="02020603050405020304" pitchFamily="18" charset="0"/>
                <a:cs typeface="Times New Roman" panose="02020603050405020304" pitchFamily="18" charset="0"/>
              </a:rPr>
              <a:t>The making of these networks is generally two folds. One of the things in these detectors are a region proposal network to generate bounding boxes, a feature generation stage, a classification layer to classify object detected and a regression layer to make the bounding box more precise.</a:t>
            </a:r>
          </a:p>
          <a:p>
            <a:pPr algn="just"/>
            <a:r>
              <a:rPr lang="en-US" sz="2000" dirty="0" smtClean="0">
                <a:latin typeface="Times New Roman" panose="02020603050405020304" pitchFamily="18" charset="0"/>
                <a:cs typeface="Times New Roman" panose="02020603050405020304" pitchFamily="18" charset="0"/>
              </a:rPr>
              <a:t>The whole approach is even better computationally because it uses shared layers between the RPN and the detector. These are the 4 steps it takes:</a:t>
            </a:r>
          </a:p>
          <a:p>
            <a:pPr lvl="2" algn="just"/>
            <a:r>
              <a:rPr lang="en-US" dirty="0" smtClean="0">
                <a:latin typeface="Times New Roman" panose="02020603050405020304" pitchFamily="18" charset="0"/>
                <a:cs typeface="Times New Roman" panose="02020603050405020304" pitchFamily="18" charset="0"/>
              </a:rPr>
              <a:t>The RPN is trained independently with the backbone CNN being initialized by ImageNet weights and then fine tunes for region proposal tasks.</a:t>
            </a:r>
          </a:p>
          <a:p>
            <a:pPr lvl="2" algn="just"/>
            <a:r>
              <a:rPr lang="en-US" dirty="0" smtClean="0">
                <a:latin typeface="Times New Roman" panose="02020603050405020304" pitchFamily="18" charset="0"/>
                <a:cs typeface="Times New Roman" panose="02020603050405020304" pitchFamily="18" charset="0"/>
              </a:rPr>
              <a:t>Then the Fast R-CNN take in input from the above regions and uses ImageNet again to fine tune itself.</a:t>
            </a:r>
          </a:p>
          <a:p>
            <a:pPr lvl="2" algn="just"/>
            <a:r>
              <a:rPr lang="en-US" dirty="0" smtClean="0">
                <a:latin typeface="Times New Roman" panose="02020603050405020304" pitchFamily="18" charset="0"/>
                <a:cs typeface="Times New Roman" panose="02020603050405020304" pitchFamily="18" charset="0"/>
              </a:rPr>
              <a:t>Now the Fast R-CNN trained is used to initialize the RPN, freeze the shared convolution layers and finely tune the fully connected RPN layers unique to RPN</a:t>
            </a:r>
          </a:p>
          <a:p>
            <a:pPr lvl="2" algn="just"/>
            <a:r>
              <a:rPr lang="en-US" dirty="0" smtClean="0">
                <a:latin typeface="Times New Roman" panose="02020603050405020304" pitchFamily="18" charset="0"/>
                <a:cs typeface="Times New Roman" panose="02020603050405020304" pitchFamily="18" charset="0"/>
              </a:rPr>
              <a:t>Finally they freeze the shared convolution layers and finally tune the fully connected layers of Fast R-CNN.</a:t>
            </a:r>
            <a:endParaRPr lang="en-US" dirty="0">
              <a:latin typeface="Times New Roman" panose="02020603050405020304" pitchFamily="18" charset="0"/>
              <a:cs typeface="Times New Roman" panose="02020603050405020304" pitchFamily="18" charset="0"/>
            </a:endParaRPr>
          </a:p>
          <a:p>
            <a:pPr marL="914400" lvl="2" indent="0" algn="just">
              <a:buNone/>
            </a:pPr>
            <a:r>
              <a:rPr lang="en-US" dirty="0" smtClean="0">
                <a:latin typeface="Times New Roman" panose="02020603050405020304" pitchFamily="18" charset="0"/>
                <a:cs typeface="Times New Roman" panose="02020603050405020304" pitchFamily="18" charset="0"/>
              </a:rPr>
              <a:t>The above is the implementation methodology of Faster R-CNN [7]</a:t>
            </a:r>
          </a:p>
        </p:txBody>
      </p:sp>
    </p:spTree>
    <p:extLst>
      <p:ext uri="{BB962C8B-B14F-4D97-AF65-F5344CB8AC3E}">
        <p14:creationId xmlns:p14="http://schemas.microsoft.com/office/powerpoint/2010/main" val="11011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646865"/>
            <a:ext cx="11201400" cy="321113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RPN takes in input image fed into the backbone convolutional neural network. The resizing done is short side not less that 600px and longer one not more than 1000px.</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feature map sizes from the backbone network is quite less and stride signifies that. Generally stride signifies that.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Every output feature map puts on anchors on the input image for every location on the output feature map from backbone networks. The anchors are 128</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256</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512</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and aspect ratio of 1:1, 1:2, 2:1 giving 9 possible anchors.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First, a 3 x 3 convolution with 512 units is applied to the backbone feature map as shown </a:t>
            </a:r>
            <a:r>
              <a:rPr lang="en-US" sz="1600" dirty="0" smtClean="0">
                <a:latin typeface="Times New Roman" panose="02020603050405020304" pitchFamily="18" charset="0"/>
                <a:cs typeface="Times New Roman" panose="02020603050405020304" pitchFamily="18" charset="0"/>
              </a:rPr>
              <a:t>in figure, </a:t>
            </a:r>
            <a:r>
              <a:rPr lang="en-US" sz="1600" dirty="0">
                <a:latin typeface="Times New Roman" panose="02020603050405020304" pitchFamily="18" charset="0"/>
                <a:cs typeface="Times New Roman" panose="02020603050405020304" pitchFamily="18" charset="0"/>
              </a:rPr>
              <a:t>to give a 512-d feature map for every location. This is followed by two sibling layers: a 1 x 1 convolution layer with 18 units for object classification, and a 1 x 1 convolution with 36 units for bounding box </a:t>
            </a:r>
            <a:r>
              <a:rPr lang="en-US" sz="1600" dirty="0" smtClean="0">
                <a:latin typeface="Times New Roman" panose="02020603050405020304" pitchFamily="18" charset="0"/>
                <a:cs typeface="Times New Roman" panose="02020603050405020304" pitchFamily="18" charset="0"/>
              </a:rPr>
              <a:t>regression.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18 units </a:t>
            </a:r>
            <a:r>
              <a:rPr lang="en-US" sz="1600" dirty="0">
                <a:latin typeface="Times New Roman" panose="02020603050405020304" pitchFamily="18" charset="0"/>
                <a:cs typeface="Times New Roman" panose="02020603050405020304" pitchFamily="18" charset="0"/>
              </a:rPr>
              <a:t>output is used to give probabilities of whether or not each point in the backbone feature </a:t>
            </a:r>
            <a:r>
              <a:rPr lang="en-US" sz="1600" b="1" dirty="0" smtClean="0">
                <a:latin typeface="Times New Roman" panose="02020603050405020304" pitchFamily="18" charset="0"/>
                <a:cs typeface="Times New Roman" panose="02020603050405020304" pitchFamily="18" charset="0"/>
              </a:rPr>
              <a:t>contains </a:t>
            </a:r>
            <a:r>
              <a:rPr lang="en-US" sz="1600" b="1" dirty="0">
                <a:latin typeface="Times New Roman" panose="02020603050405020304" pitchFamily="18" charset="0"/>
                <a:cs typeface="Times New Roman" panose="02020603050405020304" pitchFamily="18" charset="0"/>
              </a:rPr>
              <a:t>an object</a:t>
            </a:r>
            <a:r>
              <a:rPr lang="en-US" sz="1600" dirty="0">
                <a:latin typeface="Times New Roman" panose="02020603050405020304" pitchFamily="18" charset="0"/>
                <a:cs typeface="Times New Roman" panose="02020603050405020304" pitchFamily="18" charset="0"/>
              </a:rPr>
              <a:t> within all 9 of the anchors at that </a:t>
            </a:r>
            <a:r>
              <a:rPr lang="en-US" sz="1600" dirty="0" smtClean="0">
                <a:latin typeface="Times New Roman" panose="02020603050405020304" pitchFamily="18" charset="0"/>
                <a:cs typeface="Times New Roman" panose="02020603050405020304" pitchFamily="18" charset="0"/>
              </a:rPr>
              <a:t>point.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36 units </a:t>
            </a:r>
            <a:r>
              <a:rPr lang="en-US" sz="1600" dirty="0">
                <a:latin typeface="Times New Roman" panose="02020603050405020304" pitchFamily="18" charset="0"/>
                <a:cs typeface="Times New Roman" panose="02020603050405020304" pitchFamily="18" charset="0"/>
              </a:rPr>
              <a:t>output is used to give the 4 regression coefficients of each of the 9 anchors </a:t>
            </a:r>
            <a:r>
              <a:rPr lang="en-US" sz="1600" dirty="0" smtClean="0">
                <a:latin typeface="Times New Roman" panose="02020603050405020304" pitchFamily="18" charset="0"/>
                <a:cs typeface="Times New Roman" panose="02020603050405020304" pitchFamily="18" charset="0"/>
              </a:rPr>
              <a:t>&amp; </a:t>
            </a:r>
            <a:r>
              <a:rPr lang="en-US" sz="1600" dirty="0">
                <a:latin typeface="Times New Roman" panose="02020603050405020304" pitchFamily="18" charset="0"/>
                <a:cs typeface="Times New Roman" panose="02020603050405020304" pitchFamily="18" charset="0"/>
              </a:rPr>
              <a:t>are used to improve the coordinates of the anchors that contain objects.</a:t>
            </a:r>
          </a:p>
          <a:p>
            <a:pPr marL="285750" indent="-285750" algn="just">
              <a:buFont typeface="Arial" panose="020B0604020202020204" pitchFamily="34" charset="0"/>
              <a:buChar char="•"/>
            </a:pPr>
            <a:endParaRPr lang="en-US" sz="1600" baseline="30000" dirty="0">
              <a:latin typeface="Times New Roman" panose="02020603050405020304" pitchFamily="18" charset="0"/>
              <a:cs typeface="Times New Roman" panose="02020603050405020304" pitchFamily="18" charset="0"/>
            </a:endParaRPr>
          </a:p>
        </p:txBody>
      </p:sp>
      <p:pic>
        <p:nvPicPr>
          <p:cNvPr id="1028" name="Picture 4" descr="https://miro.medium.com/max/1400/1*Fg7DVdvF449PfX5Fd6oO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7639050" cy="346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54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954"/>
            <a:ext cx="10515600" cy="4801009"/>
          </a:xfrm>
        </p:spPr>
        <p:txBody>
          <a:bodyPr>
            <a:normAutofit/>
          </a:bodyPr>
          <a:lstStyle/>
          <a:p>
            <a:pPr algn="just"/>
            <a:r>
              <a:rPr lang="en-US" sz="1900" dirty="0" smtClean="0">
                <a:latin typeface="Times New Roman" panose="02020603050405020304" pitchFamily="18" charset="0"/>
                <a:cs typeface="Times New Roman" panose="02020603050405020304" pitchFamily="18" charset="0"/>
              </a:rPr>
              <a:t>All the existing literature just tends to create bounding boxes around the image but no approach has been taken to actually improve those bounding boxes. Bounding boxes might be very important in a industrial setting or even medical field. Incorrect bounding boxes might hamper the goal that we are trying to </a:t>
            </a:r>
            <a:r>
              <a:rPr lang="en-US" sz="1900" dirty="0" smtClean="0">
                <a:latin typeface="Times New Roman" panose="02020603050405020304" pitchFamily="18" charset="0"/>
                <a:cs typeface="Times New Roman" panose="02020603050405020304" pitchFamily="18" charset="0"/>
              </a:rPr>
              <a:t>reach.</a:t>
            </a:r>
          </a:p>
          <a:p>
            <a:pPr algn="just"/>
            <a:r>
              <a:rPr lang="en-US" sz="1900" dirty="0" smtClean="0">
                <a:latin typeface="Times New Roman" panose="02020603050405020304" pitchFamily="18" charset="0"/>
                <a:cs typeface="Times New Roman" panose="02020603050405020304" pitchFamily="18" charset="0"/>
              </a:rPr>
              <a:t>It might happen that in a business setting a particular object detection algorithm is already running. It is generally not feasible and recommended to scrap off the complete algorithm, retrain the complete algorithm on a new object and then use it on the new dataset.</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So my main </a:t>
            </a:r>
            <a:r>
              <a:rPr lang="en-US" sz="1900" dirty="0" smtClean="0">
                <a:latin typeface="Times New Roman" panose="02020603050405020304" pitchFamily="18" charset="0"/>
                <a:cs typeface="Times New Roman" panose="02020603050405020304" pitchFamily="18" charset="0"/>
              </a:rPr>
              <a:t>literature [3] </a:t>
            </a:r>
            <a:r>
              <a:rPr lang="en-US" sz="1900" dirty="0" smtClean="0">
                <a:latin typeface="Times New Roman" panose="02020603050405020304" pitchFamily="18" charset="0"/>
                <a:cs typeface="Times New Roman" panose="02020603050405020304" pitchFamily="18" charset="0"/>
              </a:rPr>
              <a:t>tends to solve that problem </a:t>
            </a:r>
            <a:r>
              <a:rPr lang="en-US" sz="1900" dirty="0" smtClean="0">
                <a:latin typeface="Times New Roman" panose="02020603050405020304" pitchFamily="18" charset="0"/>
                <a:cs typeface="Times New Roman" panose="02020603050405020304" pitchFamily="18" charset="0"/>
              </a:rPr>
              <a:t>of correcting </a:t>
            </a:r>
            <a:r>
              <a:rPr lang="en-US" sz="1900" dirty="0" smtClean="0">
                <a:latin typeface="Times New Roman" panose="02020603050405020304" pitchFamily="18" charset="0"/>
                <a:cs typeface="Times New Roman" panose="02020603050405020304" pitchFamily="18" charset="0"/>
              </a:rPr>
              <a:t>the bounding boxes </a:t>
            </a:r>
            <a:r>
              <a:rPr lang="en-US" sz="1900" dirty="0" smtClean="0">
                <a:latin typeface="Times New Roman" panose="02020603050405020304" pitchFamily="18" charset="0"/>
                <a:cs typeface="Times New Roman" panose="02020603050405020304" pitchFamily="18" charset="0"/>
              </a:rPr>
              <a:t>by </a:t>
            </a:r>
            <a:r>
              <a:rPr lang="en-US" sz="1900" dirty="0" smtClean="0">
                <a:latin typeface="Times New Roman" panose="02020603050405020304" pitchFamily="18" charset="0"/>
                <a:cs typeface="Times New Roman" panose="02020603050405020304" pitchFamily="18" charset="0"/>
              </a:rPr>
              <a:t>using a DRL agent </a:t>
            </a:r>
            <a:r>
              <a:rPr lang="en-US" sz="1900" dirty="0" smtClean="0">
                <a:latin typeface="Times New Roman" panose="02020603050405020304" pitchFamily="18" charset="0"/>
                <a:cs typeface="Times New Roman" panose="02020603050405020304" pitchFamily="18" charset="0"/>
              </a:rPr>
              <a:t>save time, effort, and money to re-annotate </a:t>
            </a:r>
            <a:r>
              <a:rPr lang="en-US" sz="1900" dirty="0" smtClean="0">
                <a:latin typeface="Times New Roman" panose="02020603050405020304" pitchFamily="18" charset="0"/>
                <a:cs typeface="Times New Roman" panose="02020603050405020304" pitchFamily="18" charset="0"/>
              </a:rPr>
              <a:t>the </a:t>
            </a:r>
            <a:r>
              <a:rPr lang="en-US" sz="1900" dirty="0" smtClean="0">
                <a:latin typeface="Times New Roman" panose="02020603050405020304" pitchFamily="18" charset="0"/>
                <a:cs typeface="Times New Roman" panose="02020603050405020304" pitchFamily="18" charset="0"/>
              </a:rPr>
              <a:t>images, train the images from scratch and then deploy the object detection model.</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criteria used for evaluating the ability of the agent to actually correct those bounding boxes is </a:t>
            </a:r>
            <a:r>
              <a:rPr lang="en-US" sz="1900" dirty="0" smtClean="0">
                <a:latin typeface="Times New Roman" panose="02020603050405020304" pitchFamily="18" charset="0"/>
                <a:cs typeface="Times New Roman" panose="02020603050405020304" pitchFamily="18" charset="0"/>
              </a:rPr>
              <a:t>Average precision.</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12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3440" y="990600"/>
            <a:ext cx="10787743" cy="5334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For work done, the following progress was done as mentioned in the said paper.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initial paper is trained on a private dataset. So a workaround that is done my replacing the initial private dataset by just one class </a:t>
            </a:r>
            <a:r>
              <a:rPr lang="en-US" sz="2400" dirty="0" smtClean="0">
                <a:latin typeface="Times New Roman" panose="02020603050405020304" pitchFamily="18" charset="0"/>
                <a:cs typeface="Times New Roman" panose="02020603050405020304" pitchFamily="18" charset="0"/>
              </a:rPr>
              <a:t>with overlapping objects in the image from </a:t>
            </a:r>
            <a:r>
              <a:rPr lang="en-US" sz="2400" dirty="0" smtClean="0">
                <a:latin typeface="Times New Roman" panose="02020603050405020304" pitchFamily="18" charset="0"/>
                <a:cs typeface="Times New Roman" panose="02020603050405020304" pitchFamily="18" charset="0"/>
              </a:rPr>
              <a:t>the PACAL VOC 2007 </a:t>
            </a:r>
            <a:r>
              <a:rPr lang="en-US" sz="2400" dirty="0" smtClean="0">
                <a:latin typeface="Times New Roman" panose="02020603050405020304" pitchFamily="18" charset="0"/>
                <a:cs typeface="Times New Roman" panose="02020603050405020304" pitchFamily="18" charset="0"/>
              </a:rPr>
              <a:t>dataset.</a:t>
            </a:r>
          </a:p>
          <a:p>
            <a:r>
              <a:rPr lang="en-US" sz="2400" dirty="0" smtClean="0">
                <a:latin typeface="Times New Roman" panose="02020603050405020304" pitchFamily="18" charset="0"/>
                <a:cs typeface="Times New Roman" panose="02020603050405020304" pitchFamily="18" charset="0"/>
              </a:rPr>
              <a:t>200 </a:t>
            </a:r>
            <a:r>
              <a:rPr lang="en-US" sz="2400" dirty="0" smtClean="0">
                <a:latin typeface="Times New Roman" panose="02020603050405020304" pitchFamily="18" charset="0"/>
                <a:cs typeface="Times New Roman" panose="02020603050405020304" pitchFamily="18" charset="0"/>
              </a:rPr>
              <a:t>images of </a:t>
            </a:r>
            <a:r>
              <a:rPr lang="en-US" sz="2400" dirty="0" smtClean="0">
                <a:latin typeface="Times New Roman" panose="02020603050405020304" pitchFamily="18" charset="0"/>
                <a:cs typeface="Times New Roman" panose="02020603050405020304" pitchFamily="18" charset="0"/>
              </a:rPr>
              <a:t>“Person” class were </a:t>
            </a:r>
            <a:r>
              <a:rPr lang="en-US" sz="2400" dirty="0" smtClean="0">
                <a:latin typeface="Times New Roman" panose="02020603050405020304" pitchFamily="18" charset="0"/>
                <a:cs typeface="Times New Roman" panose="02020603050405020304" pitchFamily="18" charset="0"/>
              </a:rPr>
              <a:t>chosen at random. </a:t>
            </a:r>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initial annotations were provided in the PASCAL dataset and </a:t>
            </a:r>
            <a:r>
              <a:rPr lang="en-US" sz="2400" dirty="0" smtClean="0">
                <a:latin typeface="Times New Roman" panose="02020603050405020304" pitchFamily="18" charset="0"/>
                <a:cs typeface="Times New Roman" panose="02020603050405020304" pitchFamily="18" charset="0"/>
              </a:rPr>
              <a:t>the Faster R-CNN detection was used to produce the annotation for the detection methodology.</a:t>
            </a:r>
          </a:p>
          <a:p>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DQN is a simple </a:t>
            </a:r>
            <a:r>
              <a:rPr lang="en-US" sz="2400" dirty="0" smtClean="0">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layer fully connected architecture containing </a:t>
            </a:r>
            <a:r>
              <a:rPr lang="en-US" sz="2400" dirty="0" smtClean="0">
                <a:latin typeface="Times New Roman" panose="02020603050405020304" pitchFamily="18" charset="0"/>
                <a:cs typeface="Times New Roman" panose="02020603050405020304" pitchFamily="18" charset="0"/>
              </a:rPr>
              <a:t>2000 </a:t>
            </a:r>
            <a:r>
              <a:rPr lang="en-US" sz="2400" dirty="0" smtClean="0">
                <a:latin typeface="Times New Roman" panose="02020603050405020304" pitchFamily="18" charset="0"/>
                <a:cs typeface="Times New Roman" panose="02020603050405020304" pitchFamily="18" charset="0"/>
              </a:rPr>
              <a:t>nodes </a:t>
            </a:r>
            <a:r>
              <a:rPr lang="en-US" sz="2400" dirty="0" smtClean="0">
                <a:latin typeface="Times New Roman" panose="02020603050405020304" pitchFamily="18" charset="0"/>
                <a:cs typeface="Times New Roman" panose="02020603050405020304" pitchFamily="18" charset="0"/>
              </a:rPr>
              <a:t>each for the </a:t>
            </a:r>
            <a:r>
              <a:rPr lang="en-US" sz="2400" dirty="0" smtClean="0">
                <a:latin typeface="Times New Roman" panose="02020603050405020304" pitchFamily="18" charset="0"/>
                <a:cs typeface="Times New Roman" panose="02020603050405020304" pitchFamily="18" charset="0"/>
              </a:rPr>
              <a:t>first 2 layers and 500 nodes each for the other too layers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 9 node output layer for 9 actions namely up, down, left, right, wider, taller, fatter, thinner and stop</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The work done in this is an extension of a future work mentioned by the authors in paper [3].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97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a:bodyPr>
          <a:lstStyle/>
          <a:p>
            <a:r>
              <a:rPr lang="en-US" sz="3600" dirty="0" smtClean="0">
                <a:latin typeface="Times New Roman" panose="02020603050405020304" pitchFamily="18" charset="0"/>
                <a:cs typeface="Times New Roman" panose="02020603050405020304" pitchFamily="18" charset="0"/>
              </a:rPr>
              <a:t>Contribution done towards the existing 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3000"/>
            <a:ext cx="10515600" cy="5105400"/>
          </a:xfrm>
        </p:spPr>
        <p:txBody>
          <a:bodyPr>
            <a:norm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modified version of Faster R-CNN was used as the object detection algorithm because of OOM error that kept on appearing when running on the machine.</a:t>
            </a:r>
          </a:p>
          <a:p>
            <a:pPr algn="just"/>
            <a:r>
              <a:rPr lang="en-US" sz="2400" dirty="0" smtClean="0">
                <a:latin typeface="Times New Roman" panose="02020603050405020304" pitchFamily="18" charset="0"/>
                <a:cs typeface="Times New Roman" panose="02020603050405020304" pitchFamily="18" charset="0"/>
              </a:rPr>
              <a:t>So instead of the fully connected layers as 4096 in the original VGG architecture was changed to 1024 units but the number of layers where increased to 3 and for regularization dropout with 0.50 was used.</a:t>
            </a:r>
          </a:p>
          <a:p>
            <a:pPr algn="just"/>
            <a:r>
              <a:rPr lang="en-US" sz="2400" dirty="0" smtClean="0">
                <a:latin typeface="Times New Roman" panose="02020603050405020304" pitchFamily="18" charset="0"/>
                <a:cs typeface="Times New Roman" panose="02020603050405020304" pitchFamily="18" charset="0"/>
              </a:rPr>
              <a:t>For the DQN network the reward movement and the reward trigger was changed. An extremely high negative reward was imposed for the DQN agent so that having the better bounding box it should not get degraded. </a:t>
            </a:r>
          </a:p>
          <a:p>
            <a:pPr algn="just"/>
            <a:r>
              <a:rPr lang="en-US" sz="2400" dirty="0" smtClean="0">
                <a:latin typeface="Times New Roman" panose="02020603050405020304" pitchFamily="18" charset="0"/>
                <a:cs typeface="Times New Roman" panose="02020603050405020304" pitchFamily="18" charset="0"/>
              </a:rPr>
              <a:t>The DQN agent was changed into a 4 layer fully connected network with 2000 neuron each for the first 2 layers and 500 neurons each for the last 2 layers and penultimate layer of 9 action states.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152400"/>
            <a:ext cx="9220200" cy="6740307"/>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Load feature extraction method (ResNet-50)</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Initialize DQN agent</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Load image names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Load the ground truth and skewed boxes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Based on ground truth skim through the images </a:t>
            </a:r>
          </a:p>
          <a:p>
            <a:pPr algn="ctr"/>
            <a:r>
              <a:rPr lang="en-US" dirty="0" smtClean="0">
                <a:latin typeface="Times New Roman" panose="02020603050405020304" pitchFamily="18" charset="0"/>
                <a:cs typeface="Times New Roman" panose="02020603050405020304" pitchFamily="18" charset="0"/>
              </a:rPr>
              <a:t>and find the objects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Based on that calculate the initial </a:t>
            </a:r>
            <a:r>
              <a:rPr lang="en-US" dirty="0" err="1" smtClean="0">
                <a:latin typeface="Times New Roman" panose="02020603050405020304" pitchFamily="18" charset="0"/>
                <a:cs typeface="Times New Roman" panose="02020603050405020304" pitchFamily="18" charset="0"/>
              </a:rPr>
              <a:t>IoU</a:t>
            </a: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Create a history vector taking all the actions (0 if it is the first image)</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Then start adjusting the skewed annotations based on the ground truth</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Run till terminal action (10 steps/image)</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Update history and state vector</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Make the agent remember</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Save the model weights</a:t>
            </a:r>
            <a:endParaRPr lang="en-US"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6096000" y="457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96000" y="10668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96000" y="1600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0" y="2133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29718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3505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6000" y="4038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6000" y="4648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96000" y="5181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09063" y="5715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09063" y="62484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03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646673496"/>
              </p:ext>
            </p:extLst>
          </p:nvPr>
        </p:nvGraphicFramePr>
        <p:xfrm>
          <a:off x="2209800" y="1219200"/>
          <a:ext cx="7924800" cy="2978975"/>
        </p:xfrm>
        <a:graphic>
          <a:graphicData uri="http://schemas.openxmlformats.org/drawingml/2006/table">
            <a:tbl>
              <a:tblPr firstRow="1" firstCol="1" bandRow="1">
                <a:tableStyleId>{5C22544A-7EE6-4342-B048-85BDC9FD1C3A}</a:tableStyleId>
              </a:tblPr>
              <a:tblGrid>
                <a:gridCol w="1646220">
                  <a:extLst>
                    <a:ext uri="{9D8B030D-6E8A-4147-A177-3AD203B41FA5}">
                      <a16:colId xmlns:a16="http://schemas.microsoft.com/office/drawing/2014/main" val="921533122"/>
                    </a:ext>
                  </a:extLst>
                </a:gridCol>
                <a:gridCol w="2316180">
                  <a:extLst>
                    <a:ext uri="{9D8B030D-6E8A-4147-A177-3AD203B41FA5}">
                      <a16:colId xmlns:a16="http://schemas.microsoft.com/office/drawing/2014/main" val="1391651688"/>
                    </a:ext>
                  </a:extLst>
                </a:gridCol>
                <a:gridCol w="1607215">
                  <a:extLst>
                    <a:ext uri="{9D8B030D-6E8A-4147-A177-3AD203B41FA5}">
                      <a16:colId xmlns:a16="http://schemas.microsoft.com/office/drawing/2014/main" val="3299242049"/>
                    </a:ext>
                  </a:extLst>
                </a:gridCol>
                <a:gridCol w="2355185">
                  <a:extLst>
                    <a:ext uri="{9D8B030D-6E8A-4147-A177-3AD203B41FA5}">
                      <a16:colId xmlns:a16="http://schemas.microsoft.com/office/drawing/2014/main" val="2457988350"/>
                    </a:ext>
                  </a:extLst>
                </a:gridCol>
              </a:tblGrid>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Action Steps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Corresponding Equation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Action Steps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Corresponding Equation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584622"/>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right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cs typeface="Times New Roman" panose="02020603050405020304" pitchFamily="18" charset="0"/>
                        </a:rPr>
                        <a:t>min</a:t>
                      </a:r>
                      <a:r>
                        <a:rPr lang="en-US" sz="1800" baseline="-250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 a</a:t>
                      </a:r>
                      <a:r>
                        <a:rPr lang="en-US" sz="1800" baseline="-25000" dirty="0">
                          <a:effectLst/>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rPr>
                        <a:t>× width</a:t>
                      </a:r>
                    </a:p>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cs typeface="Times New Roman" panose="02020603050405020304" pitchFamily="18" charset="0"/>
                        </a:rPr>
                        <a:t>max</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rPr>
                        <a:t>× width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left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63406"/>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up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down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396070"/>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fat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thin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198695"/>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wide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 </a:t>
                      </a:r>
                      <a:r>
                        <a:rPr lang="en-US" sz="1800">
                          <a:effectLst/>
                          <a:latin typeface="Times New Roman" panose="02020603050405020304" pitchFamily="18" charset="0"/>
                          <a:cs typeface="Times New Roman" panose="02020603050405020304" pitchFamily="18" charset="0"/>
                        </a:rPr>
                        <a:t>+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tall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x</a:t>
                      </a:r>
                      <a:r>
                        <a:rPr lang="en-US" sz="1800" baseline="-25000" dirty="0" err="1">
                          <a:effectLst/>
                          <a:latin typeface="Times New Roman" panose="02020603050405020304" pitchFamily="18" charset="0"/>
                          <a:cs typeface="Times New Roman" panose="02020603050405020304" pitchFamily="18" charset="0"/>
                        </a:rPr>
                        <a:t>min</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x</a:t>
                      </a:r>
                      <a:r>
                        <a:rPr lang="en-US" sz="1800" baseline="-25000" dirty="0" err="1">
                          <a:effectLst/>
                          <a:latin typeface="Times New Roman" panose="02020603050405020304" pitchFamily="18" charset="0"/>
                          <a:cs typeface="Times New Roman" panose="02020603050405020304" pitchFamily="18" charset="0"/>
                        </a:rPr>
                        <a:t>max</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cs typeface="Times New Roman" panose="02020603050405020304" pitchFamily="18" charset="0"/>
                        </a:rPr>
                        <a:t> ×  height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498523"/>
                  </a:ext>
                </a:extLst>
              </a:tr>
            </a:tbl>
          </a:graphicData>
        </a:graphic>
      </p:graphicFrame>
      <p:sp>
        <p:nvSpPr>
          <p:cNvPr id="4" name="TextBox 3"/>
          <p:cNvSpPr txBox="1"/>
          <p:nvPr/>
        </p:nvSpPr>
        <p:spPr>
          <a:xfrm>
            <a:off x="2590800" y="4724400"/>
            <a:ext cx="71628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is the percentile of bounding boxes that have been changed or modified from its present coordinates, 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/2</a:t>
            </a:r>
            <a:r>
              <a:rPr lang="en-US" baseline="-25000"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0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42744977"/>
              </p:ext>
            </p:extLst>
          </p:nvPr>
        </p:nvGraphicFramePr>
        <p:xfrm>
          <a:off x="1638300" y="2590800"/>
          <a:ext cx="8915400" cy="2667000"/>
        </p:xfrm>
        <a:graphic>
          <a:graphicData uri="http://schemas.openxmlformats.org/drawingml/2006/table">
            <a:tbl>
              <a:tblPr firstRow="1" firstCol="1" bandRow="1">
                <a:tableStyleId>{5C22544A-7EE6-4342-B048-85BDC9FD1C3A}</a:tableStyleId>
              </a:tblPr>
              <a:tblGrid>
                <a:gridCol w="4457700">
                  <a:extLst>
                    <a:ext uri="{9D8B030D-6E8A-4147-A177-3AD203B41FA5}">
                      <a16:colId xmlns:a16="http://schemas.microsoft.com/office/drawing/2014/main" val="1208805094"/>
                    </a:ext>
                  </a:extLst>
                </a:gridCol>
                <a:gridCol w="4457700">
                  <a:extLst>
                    <a:ext uri="{9D8B030D-6E8A-4147-A177-3AD203B41FA5}">
                      <a16:colId xmlns:a16="http://schemas.microsoft.com/office/drawing/2014/main" val="3140940632"/>
                    </a:ext>
                  </a:extLst>
                </a:gridCol>
              </a:tblGrid>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Model Architecture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mAP (PASCAL VOC 2007)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3649192"/>
                  </a:ext>
                </a:extLst>
              </a:tr>
              <a:tr h="533400">
                <a:tc>
                  <a:txBody>
                    <a:bodyPr/>
                    <a:lstStyle/>
                    <a:p>
                      <a:pPr algn="ctr">
                        <a:lnSpc>
                          <a:spcPct val="107000"/>
                        </a:lnSpc>
                        <a:spcBef>
                          <a:spcPts val="1200"/>
                        </a:spcBef>
                        <a:spcAft>
                          <a:spcPts val="0"/>
                        </a:spcAft>
                      </a:pPr>
                      <a:r>
                        <a:rPr lang="en-IN" sz="2000" dirty="0">
                          <a:effectLst/>
                          <a:latin typeface="Times New Roman" panose="02020603050405020304" pitchFamily="18" charset="0"/>
                          <a:cs typeface="Times New Roman" panose="02020603050405020304" pitchFamily="18" charset="0"/>
                        </a:rPr>
                        <a:t>2 FC Layers, 1024, 8 Epochs, Shuffling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34.6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717373"/>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2 FC Layers, 1024, 8 Epochs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34.8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140447"/>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6 FC Layers, 1024, 50% Dropout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38.6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690341"/>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 FC Layers, 1024, 50% Dropout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dirty="0">
                          <a:effectLst/>
                          <a:latin typeface="Times New Roman" panose="02020603050405020304" pitchFamily="18" charset="0"/>
                          <a:cs typeface="Times New Roman" panose="02020603050405020304" pitchFamily="18" charset="0"/>
                        </a:rPr>
                        <a:t>62.4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212510"/>
                  </a:ext>
                </a:extLst>
              </a:tr>
            </a:tbl>
          </a:graphicData>
        </a:graphic>
      </p:graphicFrame>
      <p:sp>
        <p:nvSpPr>
          <p:cNvPr id="5" name="TextBox 4"/>
          <p:cNvSpPr txBox="1"/>
          <p:nvPr/>
        </p:nvSpPr>
        <p:spPr>
          <a:xfrm>
            <a:off x="1638300" y="2057400"/>
            <a:ext cx="8801100" cy="38100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Table 1. </a:t>
            </a:r>
            <a:r>
              <a:rPr lang="en-US" dirty="0" err="1" smtClean="0">
                <a:latin typeface="Times New Roman" panose="02020603050405020304" pitchFamily="18" charset="0"/>
                <a:cs typeface="Times New Roman" panose="02020603050405020304" pitchFamily="18" charset="0"/>
              </a:rPr>
              <a:t>mAP</a:t>
            </a:r>
            <a:r>
              <a:rPr lang="en-US" dirty="0" smtClean="0">
                <a:latin typeface="Times New Roman" panose="02020603050405020304" pitchFamily="18" charset="0"/>
                <a:cs typeface="Times New Roman" panose="02020603050405020304" pitchFamily="18" charset="0"/>
              </a:rPr>
              <a:t> values corresponding to modified implementation of Faster R-CNN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33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anind\Documents\Faster_RCNN_Implementation\tf2-faster-rcnn\Run_6_Using_Pretrained\total_los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04800"/>
            <a:ext cx="5334000" cy="2362200"/>
          </a:xfrm>
          <a:prstGeom prst="rect">
            <a:avLst/>
          </a:prstGeom>
          <a:noFill/>
          <a:ln>
            <a:noFill/>
          </a:ln>
        </p:spPr>
      </p:pic>
      <p:pic>
        <p:nvPicPr>
          <p:cNvPr id="7" name="Picture 6" descr="C:\Users\anind\Documents\Faster_RCNN_Implementation\tf2-faster-rcnn\Run_7_Pretrained_No_Shuffle\total_los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04800"/>
            <a:ext cx="5105400" cy="2362200"/>
          </a:xfrm>
          <a:prstGeom prst="rect">
            <a:avLst/>
          </a:prstGeom>
          <a:noFill/>
          <a:ln>
            <a:noFill/>
          </a:ln>
        </p:spPr>
      </p:pic>
      <p:pic>
        <p:nvPicPr>
          <p:cNvPr id="8" name="Picture 7" descr="C:\Users\anind\Documents\Faster_RCNN_Implementation\tf2-faster-rcnn\Run_11_pretrained_6Conv\total_loss.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352800"/>
            <a:ext cx="5486400" cy="2667000"/>
          </a:xfrm>
          <a:prstGeom prst="rect">
            <a:avLst/>
          </a:prstGeom>
          <a:noFill/>
          <a:ln>
            <a:noFill/>
          </a:ln>
        </p:spPr>
      </p:pic>
      <p:pic>
        <p:nvPicPr>
          <p:cNvPr id="9" name="Picture 8" descr="C:\Users\anind\Documents\Faster_RCNN_Implementation\tf2-faster-rcnn\Run_12_Pretrained_UnfreezeConv1Conv2_3FC\total_loss.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3352800"/>
            <a:ext cx="5105400" cy="2667000"/>
          </a:xfrm>
          <a:prstGeom prst="rect">
            <a:avLst/>
          </a:prstGeom>
          <a:noFill/>
          <a:ln>
            <a:noFill/>
          </a:ln>
        </p:spPr>
      </p:pic>
      <p:sp>
        <p:nvSpPr>
          <p:cNvPr id="11" name="TextBox 10"/>
          <p:cNvSpPr txBox="1"/>
          <p:nvPr/>
        </p:nvSpPr>
        <p:spPr>
          <a:xfrm>
            <a:off x="838200" y="2819400"/>
            <a:ext cx="5105400" cy="381000"/>
          </a:xfrm>
          <a:prstGeom prst="rect">
            <a:avLst/>
          </a:prstGeom>
          <a:noFill/>
        </p:spPr>
        <p:txBody>
          <a:bodyPr wrap="square" rtlCol="0">
            <a:spAutoFit/>
          </a:bodyPr>
          <a:lstStyle/>
          <a:p>
            <a:pPr algn="ctr"/>
            <a:r>
              <a:rPr lang="en-US" dirty="0" smtClean="0"/>
              <a:t>Fig. 1 1024 in 2 FC Layers, with shuffling 8 Epochs</a:t>
            </a:r>
            <a:endParaRPr lang="en-US" dirty="0"/>
          </a:p>
        </p:txBody>
      </p:sp>
      <p:sp>
        <p:nvSpPr>
          <p:cNvPr id="13" name="TextBox 12"/>
          <p:cNvSpPr txBox="1"/>
          <p:nvPr/>
        </p:nvSpPr>
        <p:spPr>
          <a:xfrm>
            <a:off x="6400800" y="2819400"/>
            <a:ext cx="5105400" cy="381000"/>
          </a:xfrm>
          <a:prstGeom prst="rect">
            <a:avLst/>
          </a:prstGeom>
          <a:noFill/>
        </p:spPr>
        <p:txBody>
          <a:bodyPr wrap="square" rtlCol="0">
            <a:spAutoFit/>
          </a:bodyPr>
          <a:lstStyle/>
          <a:p>
            <a:pPr algn="ctr"/>
            <a:r>
              <a:rPr lang="en-US" dirty="0" smtClean="0"/>
              <a:t>Fig. 2 1024 in 2 FC Layers, with no shuffling 8 Epochs</a:t>
            </a:r>
            <a:endParaRPr lang="en-US" dirty="0"/>
          </a:p>
        </p:txBody>
      </p:sp>
      <p:sp>
        <p:nvSpPr>
          <p:cNvPr id="14" name="TextBox 13"/>
          <p:cNvSpPr txBox="1"/>
          <p:nvPr/>
        </p:nvSpPr>
        <p:spPr>
          <a:xfrm>
            <a:off x="723900" y="6172200"/>
            <a:ext cx="5105400" cy="646331"/>
          </a:xfrm>
          <a:prstGeom prst="rect">
            <a:avLst/>
          </a:prstGeom>
          <a:noFill/>
        </p:spPr>
        <p:txBody>
          <a:bodyPr wrap="square" rtlCol="0">
            <a:spAutoFit/>
          </a:bodyPr>
          <a:lstStyle/>
          <a:p>
            <a:pPr algn="ctr"/>
            <a:r>
              <a:rPr lang="en-US" dirty="0" smtClean="0"/>
              <a:t>Fig. 3 1024 in 6 FC Layers, with shuffling 8 Epochs, dropout of 0.50</a:t>
            </a:r>
            <a:endParaRPr lang="en-US" dirty="0"/>
          </a:p>
        </p:txBody>
      </p:sp>
      <p:sp>
        <p:nvSpPr>
          <p:cNvPr id="15" name="TextBox 14"/>
          <p:cNvSpPr txBox="1"/>
          <p:nvPr/>
        </p:nvSpPr>
        <p:spPr>
          <a:xfrm>
            <a:off x="6400800" y="6067926"/>
            <a:ext cx="5105400" cy="646331"/>
          </a:xfrm>
          <a:prstGeom prst="rect">
            <a:avLst/>
          </a:prstGeom>
          <a:noFill/>
        </p:spPr>
        <p:txBody>
          <a:bodyPr wrap="square" rtlCol="0">
            <a:spAutoFit/>
          </a:bodyPr>
          <a:lstStyle/>
          <a:p>
            <a:pPr algn="ctr"/>
            <a:r>
              <a:rPr lang="en-US" dirty="0" smtClean="0"/>
              <a:t>Fig. 4 1024 in 3 FC Layers, with shuffling 12 Epochs, dropout of 0.50</a:t>
            </a:r>
            <a:endParaRPr lang="en-US" dirty="0"/>
          </a:p>
        </p:txBody>
      </p:sp>
    </p:spTree>
    <p:extLst>
      <p:ext uri="{BB962C8B-B14F-4D97-AF65-F5344CB8AC3E}">
        <p14:creationId xmlns:p14="http://schemas.microsoft.com/office/powerpoint/2010/main" val="345720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3076726"/>
            <a:ext cx="4762500" cy="3571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93072"/>
            <a:ext cx="4457700" cy="29509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50069"/>
            <a:ext cx="4191000" cy="5588000"/>
          </a:xfrm>
          <a:prstGeom prst="rect">
            <a:avLst/>
          </a:prstGeom>
        </p:spPr>
      </p:pic>
    </p:spTree>
    <p:extLst>
      <p:ext uri="{BB962C8B-B14F-4D97-AF65-F5344CB8AC3E}">
        <p14:creationId xmlns:p14="http://schemas.microsoft.com/office/powerpoint/2010/main" val="154428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1249612"/>
              </p:ext>
            </p:extLst>
          </p:nvPr>
        </p:nvGraphicFramePr>
        <p:xfrm>
          <a:off x="1981200" y="1752600"/>
          <a:ext cx="8077200" cy="3083364"/>
        </p:xfrm>
        <a:graphic>
          <a:graphicData uri="http://schemas.openxmlformats.org/drawingml/2006/table">
            <a:tbl>
              <a:tblPr firstRow="1" firstCol="1" bandRow="1">
                <a:tableStyleId>{5C22544A-7EE6-4342-B048-85BDC9FD1C3A}</a:tableStyleId>
              </a:tblPr>
              <a:tblGrid>
                <a:gridCol w="3032060">
                  <a:extLst>
                    <a:ext uri="{9D8B030D-6E8A-4147-A177-3AD203B41FA5}">
                      <a16:colId xmlns:a16="http://schemas.microsoft.com/office/drawing/2014/main" val="2351940459"/>
                    </a:ext>
                  </a:extLst>
                </a:gridCol>
                <a:gridCol w="2522570">
                  <a:extLst>
                    <a:ext uri="{9D8B030D-6E8A-4147-A177-3AD203B41FA5}">
                      <a16:colId xmlns:a16="http://schemas.microsoft.com/office/drawing/2014/main" val="942143567"/>
                    </a:ext>
                  </a:extLst>
                </a:gridCol>
                <a:gridCol w="2522570">
                  <a:extLst>
                    <a:ext uri="{9D8B030D-6E8A-4147-A177-3AD203B41FA5}">
                      <a16:colId xmlns:a16="http://schemas.microsoft.com/office/drawing/2014/main" val="896049582"/>
                    </a:ext>
                  </a:extLst>
                </a:gridCol>
              </a:tblGrid>
              <a:tr h="498319">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Model Architecture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Initial AP@50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Final AP@50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5577387"/>
                  </a:ext>
                </a:extLst>
              </a:tr>
              <a:tr h="498319">
                <a:tc>
                  <a:txBody>
                    <a:bodyPr/>
                    <a:lstStyle/>
                    <a:p>
                      <a:pPr algn="ctr">
                        <a:lnSpc>
                          <a:spcPct val="107000"/>
                        </a:lnSpc>
                        <a:spcBef>
                          <a:spcPts val="1200"/>
                        </a:spcBef>
                        <a:spcAft>
                          <a:spcPts val="0"/>
                        </a:spcAft>
                      </a:pPr>
                      <a:r>
                        <a:rPr lang="en-IN" sz="2400" dirty="0">
                          <a:effectLst/>
                          <a:latin typeface="Times New Roman" panose="02020603050405020304" pitchFamily="18" charset="0"/>
                          <a:cs typeface="Times New Roman" panose="02020603050405020304" pitchFamily="18" charset="0"/>
                        </a:rPr>
                        <a:t>VGG19, 50 Epoch, IoU@50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70.12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583832"/>
                  </a:ext>
                </a:extLst>
              </a:tr>
              <a:tr h="498319">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VGG19, 50 Epoch, IoU@80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65.23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30597"/>
                  </a:ext>
                </a:extLst>
              </a:tr>
              <a:tr h="1019643">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ResNet50, 80 Epoch, IoU@50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dirty="0">
                          <a:effectLst/>
                          <a:latin typeface="Times New Roman" panose="02020603050405020304" pitchFamily="18" charset="0"/>
                          <a:cs typeface="Times New Roman" panose="02020603050405020304" pitchFamily="18" charset="0"/>
                        </a:rPr>
                        <a:t>72.22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649378"/>
                  </a:ext>
                </a:extLst>
              </a:tr>
            </a:tbl>
          </a:graphicData>
        </a:graphic>
      </p:graphicFrame>
      <p:sp>
        <p:nvSpPr>
          <p:cNvPr id="5" name="TextBox 4"/>
          <p:cNvSpPr txBox="1"/>
          <p:nvPr/>
        </p:nvSpPr>
        <p:spPr>
          <a:xfrm>
            <a:off x="2209800" y="914400"/>
            <a:ext cx="74676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Table 2. AP values corresponding to DQN agent </a:t>
            </a:r>
            <a:r>
              <a:rPr lang="en-IN" sz="2400" dirty="0" smtClean="0">
                <a:latin typeface="Times New Roman" panose="02020603050405020304" pitchFamily="18" charset="0"/>
                <a:cs typeface="Times New Roman" panose="02020603050405020304" pitchFamily="18" charset="0"/>
              </a:rPr>
              <a:t>refinement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41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nind\Documents\Dissertation Codes\bar\output\200Train50Epoch\1\q_plot_4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0"/>
            <a:ext cx="4572000" cy="2895600"/>
          </a:xfrm>
          <a:prstGeom prst="rect">
            <a:avLst/>
          </a:prstGeom>
          <a:noFill/>
          <a:ln>
            <a:noFill/>
          </a:ln>
        </p:spPr>
      </p:pic>
      <p:pic>
        <p:nvPicPr>
          <p:cNvPr id="5" name="Picture 4" descr="C:\Users\anind\Documents\Dissertation Codes\bar\output\200Train50Epoch\2\q_plot_49.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0"/>
            <a:ext cx="4876800" cy="2895600"/>
          </a:xfrm>
          <a:prstGeom prst="rect">
            <a:avLst/>
          </a:prstGeom>
          <a:noFill/>
          <a:ln>
            <a:noFill/>
          </a:ln>
        </p:spPr>
      </p:pic>
      <p:pic>
        <p:nvPicPr>
          <p:cNvPr id="6" name="Picture 5" descr="C:\Users\anind\Documents\Dissertation Codes\bar\output\200Train50Epoch\5(best\q_plot_79.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3429000"/>
            <a:ext cx="4706754" cy="2743200"/>
          </a:xfrm>
          <a:prstGeom prst="rect">
            <a:avLst/>
          </a:prstGeom>
          <a:noFill/>
          <a:ln>
            <a:noFill/>
          </a:ln>
        </p:spPr>
      </p:pic>
      <p:sp>
        <p:nvSpPr>
          <p:cNvPr id="7" name="TextBox 6"/>
          <p:cNvSpPr txBox="1"/>
          <p:nvPr/>
        </p:nvSpPr>
        <p:spPr>
          <a:xfrm>
            <a:off x="2209800" y="2895600"/>
            <a:ext cx="3352800" cy="369332"/>
          </a:xfrm>
          <a:prstGeom prst="rect">
            <a:avLst/>
          </a:prstGeom>
          <a:noFill/>
        </p:spPr>
        <p:txBody>
          <a:bodyPr wrap="square" rtlCol="0">
            <a:spAutoFit/>
          </a:bodyPr>
          <a:lstStyle/>
          <a:p>
            <a:r>
              <a:rPr lang="en-US" dirty="0" smtClean="0"/>
              <a:t>50 Epoch , 0.50 </a:t>
            </a:r>
            <a:r>
              <a:rPr lang="en-US" dirty="0" err="1" smtClean="0"/>
              <a:t>IoU</a:t>
            </a:r>
            <a:r>
              <a:rPr lang="en-US" dirty="0"/>
              <a:t> </a:t>
            </a:r>
            <a:r>
              <a:rPr lang="en-US" dirty="0" smtClean="0"/>
              <a:t>Threshold</a:t>
            </a:r>
            <a:endParaRPr lang="en-US" dirty="0"/>
          </a:p>
        </p:txBody>
      </p:sp>
      <p:sp>
        <p:nvSpPr>
          <p:cNvPr id="8" name="TextBox 7"/>
          <p:cNvSpPr txBox="1"/>
          <p:nvPr/>
        </p:nvSpPr>
        <p:spPr>
          <a:xfrm>
            <a:off x="7543800" y="2875002"/>
            <a:ext cx="3352800" cy="369332"/>
          </a:xfrm>
          <a:prstGeom prst="rect">
            <a:avLst/>
          </a:prstGeom>
          <a:noFill/>
        </p:spPr>
        <p:txBody>
          <a:bodyPr wrap="square" rtlCol="0">
            <a:spAutoFit/>
          </a:bodyPr>
          <a:lstStyle/>
          <a:p>
            <a:r>
              <a:rPr lang="en-US" dirty="0" smtClean="0"/>
              <a:t>50 Epoch , 0.80 </a:t>
            </a:r>
            <a:r>
              <a:rPr lang="en-US" dirty="0" err="1" smtClean="0"/>
              <a:t>IoU</a:t>
            </a:r>
            <a:r>
              <a:rPr lang="en-US" dirty="0"/>
              <a:t> </a:t>
            </a:r>
            <a:r>
              <a:rPr lang="en-US" dirty="0" smtClean="0"/>
              <a:t>Threshold</a:t>
            </a:r>
            <a:endParaRPr lang="en-US" dirty="0"/>
          </a:p>
        </p:txBody>
      </p:sp>
      <p:sp>
        <p:nvSpPr>
          <p:cNvPr id="9" name="TextBox 8"/>
          <p:cNvSpPr txBox="1"/>
          <p:nvPr/>
        </p:nvSpPr>
        <p:spPr>
          <a:xfrm>
            <a:off x="4648200" y="6208295"/>
            <a:ext cx="3352800" cy="369332"/>
          </a:xfrm>
          <a:prstGeom prst="rect">
            <a:avLst/>
          </a:prstGeom>
          <a:noFill/>
        </p:spPr>
        <p:txBody>
          <a:bodyPr wrap="square" rtlCol="0">
            <a:spAutoFit/>
          </a:bodyPr>
          <a:lstStyle/>
          <a:p>
            <a:r>
              <a:rPr lang="en-US" dirty="0" smtClean="0"/>
              <a:t>80 Epoch , 0.50 </a:t>
            </a:r>
            <a:r>
              <a:rPr lang="en-US" dirty="0" err="1" smtClean="0"/>
              <a:t>IoU</a:t>
            </a:r>
            <a:r>
              <a:rPr lang="en-US" dirty="0"/>
              <a:t> </a:t>
            </a:r>
            <a:r>
              <a:rPr lang="en-US" dirty="0" smtClean="0"/>
              <a:t>Threshold</a:t>
            </a:r>
            <a:endParaRPr lang="en-US" dirty="0"/>
          </a:p>
        </p:txBody>
      </p:sp>
    </p:spTree>
    <p:extLst>
      <p:ext uri="{BB962C8B-B14F-4D97-AF65-F5344CB8AC3E}">
        <p14:creationId xmlns:p14="http://schemas.microsoft.com/office/powerpoint/2010/main" val="4160160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80474"/>
            <a:ext cx="4800600" cy="2971800"/>
          </a:xfrm>
          <a:prstGeom prst="rect">
            <a:avLst/>
          </a:prstGeom>
          <a:noFill/>
          <a:ln>
            <a:noFill/>
          </a:ln>
        </p:spPr>
      </p:pic>
      <p:pic>
        <p:nvPicPr>
          <p:cNvPr id="7" name="Picture 6" descr="C:\Users\anind\Documents\Faster_RCNN_Implementation\tf2-faster-rcnn\demo\results\result_00592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0474"/>
            <a:ext cx="4709160" cy="2971800"/>
          </a:xfrm>
          <a:prstGeom prst="rect">
            <a:avLst/>
          </a:prstGeom>
          <a:noFill/>
          <a:ln>
            <a:noFill/>
          </a:ln>
        </p:spPr>
      </p:pic>
      <p:pic>
        <p:nvPicPr>
          <p:cNvPr id="8" name="Picture 7" descr="D:\DE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3613666"/>
            <a:ext cx="4648200" cy="3091934"/>
          </a:xfrm>
          <a:prstGeom prst="rect">
            <a:avLst/>
          </a:prstGeom>
          <a:noFill/>
          <a:ln>
            <a:noFill/>
          </a:ln>
        </p:spPr>
      </p:pic>
      <p:sp>
        <p:nvSpPr>
          <p:cNvPr id="9" name="TextBox 8"/>
          <p:cNvSpPr txBox="1"/>
          <p:nvPr/>
        </p:nvSpPr>
        <p:spPr>
          <a:xfrm>
            <a:off x="1981200" y="3154532"/>
            <a:ext cx="2819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Ground Truth Annotations</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39000" y="3157019"/>
            <a:ext cx="42672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Faster R-CNN Detections</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924800" y="5943600"/>
            <a:ext cx="3962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Corrected Bounding Box by DQN Agent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3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Future 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262563"/>
          </a:xfrm>
        </p:spPr>
        <p:txBody>
          <a:bodyPr>
            <a:normAutofit/>
          </a:bodyPr>
          <a:lstStyle/>
          <a:p>
            <a:pPr lvl="0" algn="just"/>
            <a:endParaRPr lang="en-US" sz="2000" dirty="0" smtClean="0">
              <a:latin typeface="Times New Roman" panose="02020603050405020304" pitchFamily="18" charset="0"/>
              <a:cs typeface="Times New Roman" panose="02020603050405020304" pitchFamily="18" charset="0"/>
            </a:endParaRP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The improvement in the AP was around 4% which even though isn’t that great but may widely vary depending on the business problem and use case.</a:t>
            </a:r>
          </a:p>
          <a:p>
            <a:pPr lvl="0"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report contains dataset of </a:t>
            </a:r>
            <a:r>
              <a:rPr lang="en-US" sz="2000" dirty="0" smtClean="0">
                <a:latin typeface="Times New Roman" panose="02020603050405020304" pitchFamily="18" charset="0"/>
                <a:cs typeface="Times New Roman" panose="02020603050405020304" pitchFamily="18" charset="0"/>
              </a:rPr>
              <a:t>PASCAL. Future </a:t>
            </a:r>
            <a:r>
              <a:rPr lang="en-US" sz="2000" dirty="0">
                <a:latin typeface="Times New Roman" panose="02020603050405020304" pitchFamily="18" charset="0"/>
                <a:cs typeface="Times New Roman" panose="02020603050405020304" pitchFamily="18" charset="0"/>
              </a:rPr>
              <a:t>work </a:t>
            </a:r>
            <a:r>
              <a:rPr lang="en-US" sz="2000" dirty="0" smtClean="0">
                <a:latin typeface="Times New Roman" panose="02020603050405020304" pitchFamily="18" charset="0"/>
                <a:cs typeface="Times New Roman" panose="02020603050405020304" pitchFamily="18" charset="0"/>
              </a:rPr>
              <a:t>can be done in </a:t>
            </a:r>
            <a:r>
              <a:rPr lang="en-US" sz="2000" dirty="0" smtClean="0">
                <a:latin typeface="Times New Roman" panose="02020603050405020304" pitchFamily="18" charset="0"/>
                <a:cs typeface="Times New Roman" panose="02020603050405020304" pitchFamily="18" charset="0"/>
              </a:rPr>
              <a:t>exploring </a:t>
            </a:r>
            <a:r>
              <a:rPr lang="en-US" sz="2000" dirty="0">
                <a:latin typeface="Times New Roman" panose="02020603050405020304" pitchFamily="18" charset="0"/>
                <a:cs typeface="Times New Roman" panose="02020603050405020304" pitchFamily="18" charset="0"/>
              </a:rPr>
              <a:t>other standard datasets like COCO which is the </a:t>
            </a:r>
            <a:r>
              <a:rPr lang="en-US" sz="2000" dirty="0" smtClean="0">
                <a:latin typeface="Times New Roman" panose="02020603050405020304" pitchFamily="18" charset="0"/>
                <a:cs typeface="Times New Roman" panose="02020603050405020304" pitchFamily="18" charset="0"/>
              </a:rPr>
              <a:t>baseline </a:t>
            </a:r>
            <a:r>
              <a:rPr lang="en-US" sz="2000" dirty="0">
                <a:latin typeface="Times New Roman" panose="02020603050405020304" pitchFamily="18" charset="0"/>
                <a:cs typeface="Times New Roman" panose="02020603050405020304" pitchFamily="18" charset="0"/>
              </a:rPr>
              <a:t>dataset used and also dataset images of warehouses because of the reason being that one of the area of potential application can be found in the field of logistics because it happens more often than not that we may find a huge number of images overlapped with each other at warehouses and store items.</a:t>
            </a:r>
          </a:p>
          <a:p>
            <a:pPr lvl="0" algn="just"/>
            <a:r>
              <a:rPr lang="en-US" sz="2000" dirty="0" smtClean="0">
                <a:latin typeface="Times New Roman" panose="02020603050405020304" pitchFamily="18" charset="0"/>
                <a:cs typeface="Times New Roman" panose="02020603050405020304" pitchFamily="18" charset="0"/>
              </a:rPr>
              <a:t>The other works in this fiel</a:t>
            </a:r>
            <a:r>
              <a:rPr lang="en-US" sz="2000" dirty="0" smtClean="0">
                <a:latin typeface="Times New Roman" panose="02020603050405020304" pitchFamily="18" charset="0"/>
                <a:cs typeface="Times New Roman" panose="02020603050405020304" pitchFamily="18" charset="0"/>
              </a:rPr>
              <a:t>d can also be in the area of finding some different approach for the policy, as here only greedy epsilon policy is used.</a:t>
            </a:r>
          </a:p>
          <a:p>
            <a:pPr lvl="0" algn="just"/>
            <a:r>
              <a:rPr lang="en-US" sz="2000" dirty="0" smtClean="0">
                <a:latin typeface="Times New Roman" panose="02020603050405020304" pitchFamily="18" charset="0"/>
                <a:cs typeface="Times New Roman" panose="02020603050405020304" pitchFamily="18" charset="0"/>
              </a:rPr>
              <a:t>Here the actions taken my the DQN agent is discrete. A possible area of work can also be using a continuous form of taking the actions that are taken by the DQN agent.</a:t>
            </a:r>
          </a:p>
          <a:p>
            <a:pPr lvl="0"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1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625475"/>
          </a:xfrm>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606" y="990600"/>
            <a:ext cx="10515600" cy="5410200"/>
          </a:xfrm>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[1] Le</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Rathour</a:t>
            </a:r>
            <a:r>
              <a:rPr lang="en-US" sz="2000" dirty="0">
                <a:latin typeface="Times New Roman" panose="02020603050405020304" pitchFamily="18" charset="0"/>
                <a:cs typeface="Times New Roman" panose="02020603050405020304" pitchFamily="18" charset="0"/>
              </a:rPr>
              <a:t>, V.S., Yamazaki, K.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 Deep reinforcement learning in computer vision: a comprehensive survey. </a:t>
            </a:r>
            <a:r>
              <a:rPr lang="en-US" sz="2000" i="1" dirty="0" err="1">
                <a:latin typeface="Times New Roman" panose="02020603050405020304" pitchFamily="18" charset="0"/>
                <a:cs typeface="Times New Roman" panose="02020603050405020304" pitchFamily="18" charset="0"/>
              </a:rPr>
              <a:t>Artif</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Intell</a:t>
            </a:r>
            <a:r>
              <a:rPr lang="en-US" sz="2000" i="1" dirty="0">
                <a:latin typeface="Times New Roman" panose="02020603050405020304" pitchFamily="18" charset="0"/>
                <a:cs typeface="Times New Roman" panose="02020603050405020304" pitchFamily="18" charset="0"/>
              </a:rPr>
              <a:t> Rev</a:t>
            </a:r>
            <a:r>
              <a:rPr lang="en-US" sz="2000" dirty="0">
                <a:latin typeface="Times New Roman" panose="02020603050405020304" pitchFamily="18" charset="0"/>
                <a:cs typeface="Times New Roman" panose="02020603050405020304" pitchFamily="18" charset="0"/>
              </a:rPr>
              <a:t> (2021). </a:t>
            </a:r>
            <a:r>
              <a:rPr lang="en-US" sz="2000" dirty="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doi.org/10.1007/s10462-021-10061-9</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 Sutton</a:t>
            </a:r>
            <a:r>
              <a:rPr lang="en-US" sz="2000" dirty="0">
                <a:latin typeface="Times New Roman" panose="02020603050405020304" pitchFamily="18" charset="0"/>
                <a:cs typeface="Times New Roman" panose="02020603050405020304" pitchFamily="18" charset="0"/>
              </a:rPr>
              <a:t>, R.S. and </a:t>
            </a:r>
            <a:r>
              <a:rPr lang="en-US" sz="2000" dirty="0" err="1">
                <a:latin typeface="Times New Roman" panose="02020603050405020304" pitchFamily="18" charset="0"/>
                <a:cs typeface="Times New Roman" panose="02020603050405020304" pitchFamily="18" charset="0"/>
              </a:rPr>
              <a:t>Barto</a:t>
            </a:r>
            <a:r>
              <a:rPr lang="en-US" sz="2000" dirty="0">
                <a:latin typeface="Times New Roman" panose="02020603050405020304" pitchFamily="18" charset="0"/>
                <a:cs typeface="Times New Roman" panose="02020603050405020304" pitchFamily="18" charset="0"/>
              </a:rPr>
              <a:t>, A.G., 2018. </a:t>
            </a:r>
            <a:r>
              <a:rPr lang="en-US" sz="2000" i="1" dirty="0">
                <a:latin typeface="Times New Roman" panose="02020603050405020304" pitchFamily="18" charset="0"/>
                <a:cs typeface="Times New Roman" panose="02020603050405020304" pitchFamily="18" charset="0"/>
              </a:rPr>
              <a:t>Reinforcement learning: An introduction</a:t>
            </a:r>
            <a:r>
              <a:rPr lang="en-US" sz="2000" dirty="0">
                <a:latin typeface="Times New Roman" panose="02020603050405020304" pitchFamily="18" charset="0"/>
                <a:cs typeface="Times New Roman" panose="02020603050405020304" pitchFamily="18" charset="0"/>
              </a:rPr>
              <a:t>. MIT press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Ayle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Morgane</a:t>
            </a:r>
            <a:r>
              <a:rPr lang="en-US" sz="2000" dirty="0">
                <a:latin typeface="Times New Roman" panose="02020603050405020304" pitchFamily="18" charset="0"/>
                <a:cs typeface="Times New Roman" panose="02020603050405020304" pitchFamily="18" charset="0"/>
              </a:rPr>
              <a:t> et al. “BAR - A Reinforcement Learning Agent for Bounding-Box Automated Refinement.” </a:t>
            </a:r>
            <a:r>
              <a:rPr lang="en-US" sz="2000" i="1" dirty="0">
                <a:latin typeface="Times New Roman" panose="02020603050405020304" pitchFamily="18" charset="0"/>
                <a:cs typeface="Times New Roman" panose="02020603050405020304" pitchFamily="18" charset="0"/>
              </a:rPr>
              <a:t>AAAI</a:t>
            </a:r>
            <a:r>
              <a:rPr lang="en-US" sz="2000" dirty="0">
                <a:latin typeface="Times New Roman" panose="02020603050405020304" pitchFamily="18" charset="0"/>
                <a:cs typeface="Times New Roman" panose="02020603050405020304" pitchFamily="18" charset="0"/>
              </a:rPr>
              <a:t> (2020</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[4] </a:t>
            </a:r>
            <a:r>
              <a:rPr lang="en-US" sz="2000" dirty="0" err="1" smtClean="0">
                <a:latin typeface="Times New Roman" panose="02020603050405020304" pitchFamily="18" charset="0"/>
                <a:cs typeface="Times New Roman" panose="02020603050405020304" pitchFamily="18" charset="0"/>
              </a:rPr>
              <a:t>Mnih</a:t>
            </a:r>
            <a:r>
              <a:rPr lang="en-US" sz="2000" dirty="0">
                <a:latin typeface="Times New Roman" panose="02020603050405020304" pitchFamily="18" charset="0"/>
                <a:cs typeface="Times New Roman" panose="02020603050405020304" pitchFamily="18" charset="0"/>
              </a:rPr>
              <a:t>, V., </a:t>
            </a:r>
            <a:r>
              <a:rPr lang="en-US" sz="2000" dirty="0" err="1">
                <a:latin typeface="Times New Roman" panose="02020603050405020304" pitchFamily="18" charset="0"/>
                <a:cs typeface="Times New Roman" panose="02020603050405020304" pitchFamily="18" charset="0"/>
              </a:rPr>
              <a:t>Kavukcuoglu</a:t>
            </a:r>
            <a:r>
              <a:rPr lang="en-US" sz="2000" dirty="0">
                <a:latin typeface="Times New Roman" panose="02020603050405020304" pitchFamily="18" charset="0"/>
                <a:cs typeface="Times New Roman" panose="02020603050405020304" pitchFamily="18" charset="0"/>
              </a:rPr>
              <a:t>, K., Silver, D., </a:t>
            </a:r>
            <a:r>
              <a:rPr lang="en-US" sz="2000" dirty="0" err="1">
                <a:latin typeface="Times New Roman" panose="02020603050405020304" pitchFamily="18" charset="0"/>
                <a:cs typeface="Times New Roman" panose="02020603050405020304" pitchFamily="18" charset="0"/>
              </a:rPr>
              <a:t>Rusu</a:t>
            </a:r>
            <a:r>
              <a:rPr lang="en-US" sz="2000" dirty="0">
                <a:latin typeface="Times New Roman" panose="02020603050405020304" pitchFamily="18" charset="0"/>
                <a:cs typeface="Times New Roman" panose="02020603050405020304" pitchFamily="18" charset="0"/>
              </a:rPr>
              <a:t>, A.A., </a:t>
            </a:r>
            <a:r>
              <a:rPr lang="en-US" sz="2000" dirty="0" err="1">
                <a:latin typeface="Times New Roman" panose="02020603050405020304" pitchFamily="18" charset="0"/>
                <a:cs typeface="Times New Roman" panose="02020603050405020304" pitchFamily="18" charset="0"/>
              </a:rPr>
              <a:t>Veness</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Bellemare</a:t>
            </a:r>
            <a:r>
              <a:rPr lang="en-US" sz="2000" dirty="0">
                <a:latin typeface="Times New Roman" panose="02020603050405020304" pitchFamily="18" charset="0"/>
                <a:cs typeface="Times New Roman" panose="02020603050405020304" pitchFamily="18" charset="0"/>
              </a:rPr>
              <a:t>, M.G., Graves, A., </a:t>
            </a:r>
            <a:r>
              <a:rPr lang="en-US" sz="2000" dirty="0" err="1">
                <a:latin typeface="Times New Roman" panose="02020603050405020304" pitchFamily="18" charset="0"/>
                <a:cs typeface="Times New Roman" panose="02020603050405020304" pitchFamily="18" charset="0"/>
              </a:rPr>
              <a:t>Riedmiller</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Fidjeland</a:t>
            </a:r>
            <a:r>
              <a:rPr lang="en-US" sz="2000" dirty="0">
                <a:latin typeface="Times New Roman" panose="02020603050405020304" pitchFamily="18" charset="0"/>
                <a:cs typeface="Times New Roman" panose="02020603050405020304" pitchFamily="18" charset="0"/>
              </a:rPr>
              <a:t>, A.K., </a:t>
            </a:r>
            <a:r>
              <a:rPr lang="en-US" sz="2000" dirty="0" err="1">
                <a:latin typeface="Times New Roman" panose="02020603050405020304" pitchFamily="18" charset="0"/>
                <a:cs typeface="Times New Roman" panose="02020603050405020304" pitchFamily="18" charset="0"/>
              </a:rPr>
              <a:t>Ostrovski</a:t>
            </a:r>
            <a:r>
              <a:rPr lang="en-US" sz="2000" dirty="0">
                <a:latin typeface="Times New Roman" panose="02020603050405020304" pitchFamily="18" charset="0"/>
                <a:cs typeface="Times New Roman" panose="02020603050405020304" pitchFamily="18" charset="0"/>
              </a:rPr>
              <a:t>, G. and Petersen, S., 2015. Human-level control through deep reinforcement learning. </a:t>
            </a:r>
            <a:r>
              <a:rPr lang="en-US" sz="2000" i="1" dirty="0">
                <a:latin typeface="Times New Roman" panose="02020603050405020304" pitchFamily="18" charset="0"/>
                <a:cs typeface="Times New Roman" panose="02020603050405020304" pitchFamily="18" charset="0"/>
              </a:rPr>
              <a:t>nature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518</a:t>
            </a:r>
            <a:r>
              <a:rPr lang="en-US" sz="2000" dirty="0">
                <a:latin typeface="Times New Roman" panose="02020603050405020304" pitchFamily="18" charset="0"/>
                <a:cs typeface="Times New Roman" panose="02020603050405020304" pitchFamily="18" charset="0"/>
              </a:rPr>
              <a:t>(7540), </a:t>
            </a:r>
            <a:r>
              <a:rPr lang="en-US" sz="2000" dirty="0" smtClean="0">
                <a:latin typeface="Times New Roman" panose="02020603050405020304" pitchFamily="18" charset="0"/>
                <a:cs typeface="Times New Roman" panose="02020603050405020304" pitchFamily="18" charset="0"/>
              </a:rPr>
              <a:t>pp.529-533</a:t>
            </a:r>
          </a:p>
          <a:p>
            <a:pPr marL="0" indent="0" algn="just">
              <a:buNone/>
            </a:pPr>
            <a:r>
              <a:rPr lang="en-US" sz="2000" dirty="0" smtClean="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Simonyan</a:t>
            </a:r>
            <a:r>
              <a:rPr lang="en-US" sz="2000" dirty="0">
                <a:latin typeface="Times New Roman" panose="02020603050405020304" pitchFamily="18" charset="0"/>
                <a:cs typeface="Times New Roman" panose="02020603050405020304" pitchFamily="18" charset="0"/>
              </a:rPr>
              <a:t>, K. and Zisserman, A., 2014. Very deep convolutional networks for large-scale image recognition. </a:t>
            </a:r>
            <a:r>
              <a:rPr lang="en-US" sz="2000" i="1" dirty="0" err="1">
                <a:latin typeface="Times New Roman" panose="02020603050405020304" pitchFamily="18" charset="0"/>
                <a:cs typeface="Times New Roman" panose="02020603050405020304" pitchFamily="18" charset="0"/>
              </a:rPr>
              <a:t>arXiv</a:t>
            </a:r>
            <a:r>
              <a:rPr lang="en-US" sz="2000" i="1" dirty="0">
                <a:latin typeface="Times New Roman" panose="02020603050405020304" pitchFamily="18" charset="0"/>
                <a:cs typeface="Times New Roman" panose="02020603050405020304" pitchFamily="18" charset="0"/>
              </a:rPr>
              <a:t> preprint arXiv:1409.1556</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He, </a:t>
            </a:r>
            <a:r>
              <a:rPr lang="en-US" sz="2000" dirty="0" err="1">
                <a:latin typeface="Times New Roman" panose="02020603050405020304" pitchFamily="18" charset="0"/>
                <a:cs typeface="Times New Roman" panose="02020603050405020304" pitchFamily="18" charset="0"/>
              </a:rPr>
              <a:t>Kaiming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Xiangyu</a:t>
            </a:r>
            <a:r>
              <a:rPr lang="en-US" sz="2000" dirty="0">
                <a:latin typeface="Times New Roman" panose="02020603050405020304" pitchFamily="18" charset="0"/>
                <a:cs typeface="Times New Roman" panose="02020603050405020304" pitchFamily="18" charset="0"/>
              </a:rPr>
              <a:t> Zhang, </a:t>
            </a:r>
            <a:r>
              <a:rPr lang="en-US" sz="2000" dirty="0" err="1">
                <a:latin typeface="Times New Roman" panose="02020603050405020304" pitchFamily="18" charset="0"/>
                <a:cs typeface="Times New Roman" panose="02020603050405020304" pitchFamily="18" charset="0"/>
              </a:rPr>
              <a:t>Shaoqing</a:t>
            </a:r>
            <a:r>
              <a:rPr lang="en-US" sz="2000" dirty="0">
                <a:latin typeface="Times New Roman" panose="02020603050405020304" pitchFamily="18" charset="0"/>
                <a:cs typeface="Times New Roman" panose="02020603050405020304" pitchFamily="18" charset="0"/>
              </a:rPr>
              <a:t> Ren, and Jian Sun. "Deep residual learning for image recognition." In </a:t>
            </a:r>
            <a:r>
              <a:rPr lang="en-US" sz="2000" i="1" dirty="0">
                <a:latin typeface="Times New Roman" panose="02020603050405020304" pitchFamily="18" charset="0"/>
                <a:cs typeface="Times New Roman" panose="02020603050405020304" pitchFamily="18" charset="0"/>
              </a:rPr>
              <a:t>Proceedings of the IEEE conference on computer vision and pattern recognition</a:t>
            </a:r>
            <a:r>
              <a:rPr lang="en-US" sz="2000" dirty="0">
                <a:latin typeface="Times New Roman" panose="02020603050405020304" pitchFamily="18" charset="0"/>
                <a:cs typeface="Times New Roman" panose="02020603050405020304" pitchFamily="18" charset="0"/>
              </a:rPr>
              <a:t>, pp. 770-778. 2016</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Ren, S., He, K., </a:t>
            </a:r>
            <a:r>
              <a:rPr lang="en-US" sz="2000" dirty="0" err="1">
                <a:latin typeface="Times New Roman" panose="02020603050405020304" pitchFamily="18" charset="0"/>
                <a:cs typeface="Times New Roman" panose="02020603050405020304" pitchFamily="18" charset="0"/>
              </a:rPr>
              <a:t>Girshick</a:t>
            </a:r>
            <a:r>
              <a:rPr lang="en-US" sz="2000" dirty="0">
                <a:latin typeface="Times New Roman" panose="02020603050405020304" pitchFamily="18" charset="0"/>
                <a:cs typeface="Times New Roman" panose="02020603050405020304" pitchFamily="18" charset="0"/>
              </a:rPr>
              <a:t>, R. and Sun, J., 2015. Faster r-</a:t>
            </a:r>
            <a:r>
              <a:rPr lang="en-US" sz="2000" dirty="0" err="1">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Towards real-time object detection with region proposal networks. </a:t>
            </a:r>
            <a:r>
              <a:rPr lang="en-US" sz="2000" i="1" dirty="0">
                <a:latin typeface="Times New Roman" panose="02020603050405020304" pitchFamily="18" charset="0"/>
                <a:cs typeface="Times New Roman" panose="02020603050405020304" pitchFamily="18" charset="0"/>
              </a:rPr>
              <a:t>Advances in neural information processing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28</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258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81000"/>
                <a:ext cx="10515600" cy="5795963"/>
              </a:xfrm>
            </p:spPr>
            <p:txBody>
              <a:bodyPr/>
              <a:lstStyle/>
              <a:p>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RL framework, the </a:t>
                </a:r>
                <a:r>
                  <a:rPr lang="en-US" sz="1800" dirty="0">
                    <a:latin typeface="Times New Roman" panose="02020603050405020304" pitchFamily="18" charset="0"/>
                    <a:cs typeface="Times New Roman" panose="02020603050405020304" pitchFamily="18" charset="0"/>
                  </a:rPr>
                  <a:t>tuple </a:t>
                </a:r>
                <a:r>
                  <a:rPr lang="en-US" sz="1800" i="1"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s</a:t>
                </a:r>
                <a:r>
                  <a:rPr lang="en-US" sz="1800" i="1" baseline="-25000" dirty="0" err="1">
                    <a:latin typeface="Times New Roman" panose="02020603050405020304" pitchFamily="18" charset="0"/>
                    <a:cs typeface="Times New Roman" panose="02020603050405020304" pitchFamily="18" charset="0"/>
                  </a:rPr>
                  <a:t>t</a:t>
                </a:r>
                <a:r>
                  <a:rPr lang="en-US" sz="1800" i="1" baseline="-250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a</a:t>
                </a:r>
                <a:r>
                  <a:rPr lang="en-US" sz="1800" i="1" baseline="-25000" dirty="0">
                    <a:latin typeface="Times New Roman" panose="02020603050405020304" pitchFamily="18" charset="0"/>
                    <a:cs typeface="Times New Roman" panose="02020603050405020304" pitchFamily="18" charset="0"/>
                  </a:rPr>
                  <a:t>t </a:t>
                </a:r>
                <a:r>
                  <a:rPr lang="en-US" sz="1800" i="1" dirty="0">
                    <a:latin typeface="Times New Roman" panose="02020603050405020304" pitchFamily="18" charset="0"/>
                    <a:cs typeface="Times New Roman" panose="02020603050405020304" pitchFamily="18" charset="0"/>
                  </a:rPr>
                  <a:t>, r</a:t>
                </a:r>
                <a:r>
                  <a:rPr lang="en-US" sz="1800" i="1" baseline="-25000" dirty="0">
                    <a:latin typeface="Times New Roman" panose="02020603050405020304" pitchFamily="18" charset="0"/>
                    <a:cs typeface="Times New Roman" panose="02020603050405020304" pitchFamily="18" charset="0"/>
                  </a:rPr>
                  <a:t>t+1</a:t>
                </a:r>
                <a:r>
                  <a:rPr lang="en-US" sz="1800" i="1"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a:t>
                </a:r>
                <a:r>
                  <a:rPr lang="en-US" sz="1800" i="1" baseline="-25000" dirty="0">
                    <a:latin typeface="Times New Roman" panose="02020603050405020304" pitchFamily="18" charset="0"/>
                    <a:cs typeface="Times New Roman" panose="02020603050405020304" pitchFamily="18" charset="0"/>
                  </a:rPr>
                  <a:t>t+1</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called </a:t>
                </a:r>
                <a:r>
                  <a:rPr lang="en-US" sz="1800" i="1" dirty="0">
                    <a:latin typeface="Times New Roman" panose="02020603050405020304" pitchFamily="18" charset="0"/>
                    <a:cs typeface="Times New Roman" panose="02020603050405020304" pitchFamily="18" charset="0"/>
                  </a:rPr>
                  <a:t>transition</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Several sequential transitions are usually referred to </a:t>
                </a:r>
                <a:r>
                  <a:rPr lang="en-US" sz="1800" dirty="0">
                    <a:latin typeface="Times New Roman" panose="02020603050405020304" pitchFamily="18" charset="0"/>
                    <a:cs typeface="Times New Roman" panose="02020603050405020304" pitchFamily="18" charset="0"/>
                  </a:rPr>
                  <a:t>as </a:t>
                </a:r>
                <a:r>
                  <a:rPr lang="en-US" sz="1800" i="1" dirty="0">
                    <a:latin typeface="Times New Roman" panose="02020603050405020304" pitchFamily="18" charset="0"/>
                    <a:cs typeface="Times New Roman" panose="02020603050405020304" pitchFamily="18" charset="0"/>
                  </a:rPr>
                  <a:t>roll-out</a:t>
                </a:r>
                <a:r>
                  <a:rPr lang="en-US" sz="1800" dirty="0">
                    <a:latin typeface="Times New Roman" panose="02020603050405020304" pitchFamily="18" charset="0"/>
                    <a:cs typeface="Times New Roman" panose="02020603050405020304" pitchFamily="18" charset="0"/>
                  </a:rPr>
                  <a:t>.</a:t>
                </a:r>
                <a:r>
                  <a:rPr lang="en-US" sz="1800" dirty="0"/>
                  <a:t> </a:t>
                </a:r>
                <a:r>
                  <a:rPr lang="en-US" sz="1800" dirty="0">
                    <a:latin typeface="Times New Roman" panose="02020603050405020304" pitchFamily="18" charset="0"/>
                    <a:cs typeface="Times New Roman" panose="02020603050405020304" pitchFamily="18" charset="0"/>
                  </a:rPr>
                  <a:t>Full sequence (</a:t>
                </a:r>
                <a:r>
                  <a:rPr lang="en-US" sz="1800" dirty="0">
                    <a:latin typeface="Times New Roman" panose="02020603050405020304" pitchFamily="18" charset="0"/>
                    <a:cs typeface="Times New Roman" panose="02020603050405020304" pitchFamily="18" charset="0"/>
                  </a:rPr>
                  <a:t>s</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called a </a:t>
                </a:r>
                <a:r>
                  <a:rPr lang="en-US" sz="1800" i="1" dirty="0">
                    <a:latin typeface="Times New Roman" panose="02020603050405020304" pitchFamily="18" charset="0"/>
                    <a:cs typeface="Times New Roman" panose="02020603050405020304" pitchFamily="18" charset="0"/>
                  </a:rPr>
                  <a:t>trajectory</a:t>
                </a:r>
                <a:r>
                  <a:rPr lang="en-US" sz="1800" dirty="0">
                    <a:latin typeface="Times New Roman" panose="02020603050405020304" pitchFamily="18" charset="0"/>
                    <a:cs typeface="Times New Roman" panose="02020603050405020304" pitchFamily="18" charset="0"/>
                  </a:rPr>
                  <a:t>.</a:t>
                </a:r>
                <a:r>
                  <a:rPr lang="en-US" sz="1800" dirty="0"/>
                  <a:t> </a:t>
                </a:r>
                <a:endParaRPr lang="en-US" sz="1800" dirty="0"/>
              </a:p>
              <a:p>
                <a:r>
                  <a:rPr lang="en-US" sz="1800" dirty="0">
                    <a:latin typeface="Times New Roman" panose="02020603050405020304" pitchFamily="18" charset="0"/>
                    <a:cs typeface="Times New Roman" panose="02020603050405020304" pitchFamily="18" charset="0"/>
                  </a:rPr>
                  <a:t>Theoretically</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trajectory is infinitely </a:t>
                </a:r>
                <a:r>
                  <a:rPr lang="en-US" sz="1800" dirty="0">
                    <a:latin typeface="Times New Roman" panose="02020603050405020304" pitchFamily="18" charset="0"/>
                    <a:cs typeface="Times New Roman" panose="02020603050405020304" pitchFamily="18" charset="0"/>
                  </a:rPr>
                  <a:t>long, but the episodic property holds in most practical </a:t>
                </a:r>
                <a:r>
                  <a:rPr lang="en-US" sz="1800" dirty="0">
                    <a:latin typeface="Times New Roman" panose="02020603050405020304" pitchFamily="18" charset="0"/>
                    <a:cs typeface="Times New Roman" panose="02020603050405020304" pitchFamily="18" charset="0"/>
                  </a:rPr>
                  <a:t>cases.</a:t>
                </a:r>
                <a:r>
                  <a:rPr lang="en-US" sz="1800" dirty="0"/>
                  <a:t> </a:t>
                </a:r>
                <a:r>
                  <a:rPr lang="en-US" sz="1800" dirty="0">
                    <a:latin typeface="Times New Roman" panose="02020603050405020304" pitchFamily="18" charset="0"/>
                    <a:cs typeface="Times New Roman" panose="02020603050405020304" pitchFamily="18" charset="0"/>
                  </a:rPr>
                  <a:t>One trajectory </a:t>
                </a:r>
                <a:r>
                  <a:rPr lang="en-US" sz="1800" dirty="0">
                    <a:latin typeface="Times New Roman" panose="02020603050405020304" pitchFamily="18" charset="0"/>
                    <a:cs typeface="Times New Roman" panose="02020603050405020304" pitchFamily="18" charset="0"/>
                  </a:rPr>
                  <a:t>of some finite </a:t>
                </a:r>
                <a:r>
                  <a:rPr lang="en-US" sz="1800" dirty="0">
                    <a:latin typeface="Times New Roman" panose="02020603050405020304" pitchFamily="18" charset="0"/>
                    <a:cs typeface="Times New Roman" panose="02020603050405020304" pitchFamily="18" charset="0"/>
                  </a:rPr>
                  <a:t>length  is called an </a:t>
                </a:r>
                <a:r>
                  <a:rPr lang="en-US" sz="1800" i="1" dirty="0">
                    <a:latin typeface="Times New Roman" panose="02020603050405020304" pitchFamily="18" charset="0"/>
                    <a:cs typeface="Times New Roman" panose="02020603050405020304" pitchFamily="18" charset="0"/>
                  </a:rPr>
                  <a:t>episode</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given MDP and </a:t>
                </a:r>
                <a:r>
                  <a:rPr lang="en-US" sz="1800" dirty="0">
                    <a:latin typeface="Times New Roman" panose="02020603050405020304" pitchFamily="18" charset="0"/>
                    <a:cs typeface="Times New Roman" panose="02020603050405020304" pitchFamily="18" charset="0"/>
                  </a:rPr>
                  <a:t>policy </a:t>
                </a:r>
                <a14:m>
                  <m:oMath xmlns:m="http://schemas.openxmlformats.org/officeDocument/2006/math">
                    <m:r>
                      <a:rPr lang="en-US" sz="1800" i="1" dirty="0">
                        <a:latin typeface="Cambria Math" panose="02040503050406030204" pitchFamily="18" charset="0"/>
                      </a:rPr>
                      <m:t>𝜋</m:t>
                    </m:r>
                  </m:oMath>
                </a14:m>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the probability </a:t>
                </a:r>
                <a:r>
                  <a:rPr lang="en-US" sz="1800" dirty="0">
                    <a:latin typeface="Times New Roman" panose="02020603050405020304" pitchFamily="18" charset="0"/>
                    <a:cs typeface="Times New Roman" panose="02020603050405020304" pitchFamily="18" charset="0"/>
                  </a:rPr>
                  <a:t>of observing </a:t>
                </a:r>
                <a:r>
                  <a:rPr lang="en-US" sz="1800" dirty="0">
                    <a:latin typeface="Times New Roman" panose="02020603050405020304" pitchFamily="18" charset="0"/>
                    <a:cs typeface="Times New Roman" panose="02020603050405020304" pitchFamily="18" charset="0"/>
                  </a:rPr>
                  <a:t>(s</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called trajectory distribution and is denoted as</a:t>
                </a:r>
                <a:r>
                  <a:rPr lang="en-US" sz="1800" dirty="0">
                    <a:latin typeface="Times New Roman" panose="02020603050405020304" pitchFamily="18" charset="0"/>
                    <a:cs typeface="Times New Roman" panose="02020603050405020304" pitchFamily="18" charset="0"/>
                  </a:rPr>
                  <a:t>:</a:t>
                </a:r>
              </a:p>
              <a:p>
                <a:pPr marL="0" indent="0" algn="ctr">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81000"/>
                <a:ext cx="10515600" cy="5795963"/>
              </a:xfrm>
              <a:blipFill>
                <a:blip r:embed="rId2"/>
                <a:stretch>
                  <a:fillRect l="-406" t="-10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413194" y="2627000"/>
            <a:ext cx="3365612" cy="686815"/>
          </a:xfrm>
          <a:prstGeom prst="rect">
            <a:avLst/>
          </a:prstGeom>
        </p:spPr>
      </p:pic>
    </p:spTree>
    <p:extLst>
      <p:ext uri="{BB962C8B-B14F-4D97-AF65-F5344CB8AC3E}">
        <p14:creationId xmlns:p14="http://schemas.microsoft.com/office/powerpoint/2010/main" val="264733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1176" y="2052497"/>
            <a:ext cx="3340824" cy="1544343"/>
          </a:xfrm>
          <a:prstGeom prst="rect">
            <a:avLst/>
          </a:prstGeom>
        </p:spPr>
      </p:pic>
    </p:spTree>
    <p:extLst>
      <p:ext uri="{BB962C8B-B14F-4D97-AF65-F5344CB8AC3E}">
        <p14:creationId xmlns:p14="http://schemas.microsoft.com/office/powerpoint/2010/main" val="13699066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00892"/>
                <a:ext cx="10515600" cy="5547360"/>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r>
                  <a:rPr lang="en-US" dirty="0"/>
                  <a:t> </a:t>
                </a:r>
                <a:r>
                  <a:rPr lang="en-US" sz="2000" dirty="0">
                    <a:latin typeface="Times New Roman" panose="02020603050405020304" pitchFamily="18" charset="0"/>
                    <a:cs typeface="Times New Roman" panose="02020603050405020304" pitchFamily="18" charset="0"/>
                  </a:rPr>
                  <a:t>The optimal V-value function is the expected discounted reward when in a given state</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a:t>
                </a:r>
                <a:r>
                  <a:rPr lang="en-US" sz="2000" i="1" dirty="0">
                    <a:latin typeface="Times New Roman" panose="02020603050405020304" pitchFamily="18" charset="0"/>
                    <a:cs typeface="Times New Roman" panose="02020603050405020304" pitchFamily="18" charset="0"/>
                  </a:rPr>
                  <a:t> </a:t>
                </a:r>
                <a:r>
                  <a:rPr lang="en-US" sz="2000" dirty="0"/>
                  <a:t> </a:t>
                </a:r>
                <a14:m>
                  <m:oMath xmlns:m="http://schemas.openxmlformats.org/officeDocument/2006/math">
                    <m:r>
                      <a:rPr lang="en-US" sz="2000" i="1" dirty="0">
                        <a:latin typeface="Cambria Math" panose="02040503050406030204" pitchFamily="18" charset="0"/>
                      </a:rPr>
                      <m:t>𝜋</m:t>
                    </m:r>
                    <m:r>
                      <a:rPr lang="en-US" sz="2000" i="1" dirty="0">
                        <a:latin typeface="Cambria Math" panose="02040503050406030204" pitchFamily="18" charset="0"/>
                      </a:rPr>
                      <m:t> </m:t>
                    </m:r>
                  </m:oMath>
                </a14:m>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thereafter</a:t>
                </a:r>
                <a:r>
                  <a:rPr lang="en-US" dirty="0"/>
                  <a:t>.</a:t>
                </a: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00892"/>
                <a:ext cx="10515600" cy="5547360"/>
              </a:xfrm>
              <a:blipFill>
                <a:blip r:embed="rId2"/>
                <a:stretch>
                  <a:fillRect l="-522" t="-659" r="-928" b="-33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929880" y="4266626"/>
            <a:ext cx="6332235" cy="666269"/>
          </a:xfrm>
          <a:prstGeom prst="rect">
            <a:avLst/>
          </a:prstGeom>
        </p:spPr>
      </p:pic>
      <p:pic>
        <p:nvPicPr>
          <p:cNvPr id="6" name="Picture 5"/>
          <p:cNvPicPr>
            <a:picLocks noChangeAspect="1"/>
          </p:cNvPicPr>
          <p:nvPr/>
        </p:nvPicPr>
        <p:blipFill>
          <a:blip r:embed="rId4"/>
          <a:stretch>
            <a:fillRect/>
          </a:stretch>
        </p:blipFill>
        <p:spPr>
          <a:xfrm>
            <a:off x="2469416" y="5947450"/>
            <a:ext cx="6332235" cy="655348"/>
          </a:xfrm>
          <a:prstGeom prst="rect">
            <a:avLst/>
          </a:prstGeom>
        </p:spPr>
      </p:pic>
      <p:pic>
        <p:nvPicPr>
          <p:cNvPr id="7" name="Picture 6"/>
          <p:cNvPicPr>
            <a:picLocks noChangeAspect="1"/>
          </p:cNvPicPr>
          <p:nvPr/>
        </p:nvPicPr>
        <p:blipFill>
          <a:blip r:embed="rId5"/>
          <a:stretch>
            <a:fillRect/>
          </a:stretch>
        </p:blipFill>
        <p:spPr>
          <a:xfrm>
            <a:off x="9166152" y="5947450"/>
            <a:ext cx="1823146" cy="5542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9416" y="2786799"/>
            <a:ext cx="3147876" cy="75173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085" y="2880556"/>
            <a:ext cx="2438400" cy="581025"/>
          </a:xfrm>
          <a:prstGeom prst="rect">
            <a:avLst/>
          </a:prstGeom>
        </p:spPr>
      </p:pic>
    </p:spTree>
    <p:extLst>
      <p:ext uri="{BB962C8B-B14F-4D97-AF65-F5344CB8AC3E}">
        <p14:creationId xmlns:p14="http://schemas.microsoft.com/office/powerpoint/2010/main" val="396847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 </a:t>
                </a:r>
                <a:r>
                  <a:rPr lang="en-US" sz="2000" dirty="0">
                    <a:latin typeface="Times New Roman" panose="02020603050405020304" pitchFamily="18" charset="0"/>
                    <a:cs typeface="Times New Roman" panose="02020603050405020304" pitchFamily="18" charset="0"/>
                  </a:rPr>
                  <a:t>The optimal </a:t>
                </a:r>
                <a:r>
                  <a:rPr lang="en-US" sz="2000" b="1"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-value is the expected discounted return when in a given state s and for a given action, </a:t>
                </a:r>
                <a:r>
                  <a:rPr lang="en-US" sz="2000" b="1" i="1"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 </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thereafter. The optimal policy can be obtained directly from this optimal value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75" y="5371061"/>
            <a:ext cx="2990850" cy="5562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 y="4216510"/>
            <a:ext cx="4914900" cy="90487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5764" y="4378434"/>
            <a:ext cx="2990850" cy="581025"/>
          </a:xfrm>
          <a:prstGeom prst="rect">
            <a:avLst/>
          </a:prstGeom>
        </p:spPr>
      </p:pic>
    </p:spTree>
    <p:extLst>
      <p:ext uri="{BB962C8B-B14F-4D97-AF65-F5344CB8AC3E}">
        <p14:creationId xmlns:p14="http://schemas.microsoft.com/office/powerpoint/2010/main" val="3563156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3437166" cy="27715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52400"/>
            <a:ext cx="3467100" cy="28477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762000"/>
            <a:ext cx="3687065" cy="1523987"/>
          </a:xfrm>
          <a:prstGeom prst="rect">
            <a:avLst/>
          </a:prstGeom>
        </p:spPr>
      </p:pic>
    </p:spTree>
    <p:extLst>
      <p:ext uri="{BB962C8B-B14F-4D97-AF65-F5344CB8AC3E}">
        <p14:creationId xmlns:p14="http://schemas.microsoft.com/office/powerpoint/2010/main" val="87581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
            <a:ext cx="10515600" cy="1325563"/>
          </a:xfrm>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181600"/>
          </a:xfrm>
        </p:spPr>
        <p:txBody>
          <a:bodyPr>
            <a:normAutofit/>
          </a:bodyPr>
          <a:lstStyle/>
          <a:p>
            <a:r>
              <a:rPr lang="en-US" sz="1800"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sz="1800"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sz="1800"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sz="1800"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r>
              <a:rPr lang="en-US" sz="1800" dirty="0" smtClean="0">
                <a:latin typeface="Times New Roman" panose="02020603050405020304" pitchFamily="18" charset="0"/>
                <a:cs typeface="Times New Roman" panose="02020603050405020304" pitchFamily="18" charset="0"/>
              </a:rPr>
              <a:t>Regarding this a conference publication is accepted and presented in Com-IT-Con, help from 26-27 May 2022 </a:t>
            </a:r>
            <a:r>
              <a:rPr lang="en-US" sz="1800" dirty="0" smtClean="0">
                <a:latin typeface="Times New Roman" panose="02020603050405020304" pitchFamily="18" charset="0"/>
                <a:cs typeface="Times New Roman" panose="02020603050405020304" pitchFamily="18" charset="0"/>
              </a:rPr>
              <a:t>at </a:t>
            </a:r>
            <a:r>
              <a:rPr lang="en-US" sz="1800" dirty="0" err="1" smtClean="0">
                <a:latin typeface="Times New Roman" panose="02020603050405020304" pitchFamily="18" charset="0"/>
                <a:cs typeface="Times New Roman" panose="02020603050405020304" pitchFamily="18" charset="0"/>
              </a:rPr>
              <a:t>Manav</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Rachna</a:t>
            </a:r>
            <a:r>
              <a:rPr lang="en-US" sz="1800" dirty="0">
                <a:latin typeface="Times New Roman" panose="02020603050405020304" pitchFamily="18" charset="0"/>
                <a:cs typeface="Times New Roman" panose="02020603050405020304" pitchFamily="18" charset="0"/>
              </a:rPr>
              <a:t> International Institute of Research and </a:t>
            </a:r>
            <a:r>
              <a:rPr lang="en-US" sz="1800" dirty="0" smtClean="0">
                <a:latin typeface="Times New Roman" panose="02020603050405020304" pitchFamily="18" charset="0"/>
                <a:cs typeface="Times New Roman" panose="02020603050405020304" pitchFamily="18" charset="0"/>
              </a:rPr>
              <a:t>Studies, Faridabad.</a:t>
            </a:r>
          </a:p>
          <a:p>
            <a:r>
              <a:rPr lang="en-US" sz="1800" dirty="0" smtClean="0">
                <a:latin typeface="Times New Roman" panose="02020603050405020304" pitchFamily="18" charset="0"/>
                <a:cs typeface="Times New Roman" panose="02020603050405020304" pitchFamily="18" charset="0"/>
              </a:rPr>
              <a:t>The work done was in the field of using various machine learning techniques to predict the footfall in tourism of Bali.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486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How is Reinforcement Learning different from traditional machine learning algorithms?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geometric problem. Meaning, it tries to understand the structure of the problem in order to discover how to partition the data meaningfully.</a:t>
            </a:r>
          </a:p>
          <a:p>
            <a:pPr algn="just"/>
            <a:r>
              <a:rPr lang="en-US" sz="2000" dirty="0">
                <a:latin typeface="Times New Roman" panose="02020603050405020304" pitchFamily="18" charset="0"/>
                <a:cs typeface="Times New Roman" panose="02020603050405020304" pitchFamily="18" charset="0"/>
              </a:rPr>
              <a:t>Supervised 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all about how to partition the data based on labels. In a sense, the structure is much less important, and the labels are the critical hints of how we should partition the data.</a:t>
            </a:r>
          </a:p>
          <a:p>
            <a:pPr algn="just"/>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(RL) is something different. It involves feedback from the environment, depend on the previous states. It doesn’t necessarily involves labels, and you may get the reward well after the actions were taken</a:t>
            </a:r>
            <a:r>
              <a:rPr lang="en-US" sz="2000" dirty="0" smtClean="0">
                <a:latin typeface="Times New Roman" panose="02020603050405020304" pitchFamily="18" charset="0"/>
                <a:cs typeface="Times New Roman" panose="02020603050405020304" pitchFamily="18" charset="0"/>
              </a:rPr>
              <a:t>. Whenever we want to model any algorithm as a sequential decision process, then reinforcement learning is used.</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These points differentiate reinforcement learning totally from run of the mill supervised and unsupervised </a:t>
            </a:r>
            <a:r>
              <a:rPr lang="en-US" sz="2000" dirty="0" smtClean="0">
                <a:latin typeface="Times New Roman" panose="02020603050405020304" pitchFamily="18" charset="0"/>
                <a:cs typeface="Times New Roman" panose="02020603050405020304" pitchFamily="18" charset="0"/>
              </a:rPr>
              <a:t>learning:</a:t>
            </a:r>
          </a:p>
          <a:p>
            <a:pPr algn="just"/>
            <a:r>
              <a:rPr lang="en-US" sz="1800" dirty="0" smtClean="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works on interacting with the environment, no predefined data, Exploration V/s Exploitation, no supervision, with the aim of learning a series of 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739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4990</TotalTime>
  <Words>6198</Words>
  <Application>Microsoft Office PowerPoint</Application>
  <PresentationFormat>Widescreen</PresentationFormat>
  <Paragraphs>303</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Tahoma</vt:lpstr>
      <vt:lpstr>Times New Roman</vt:lpstr>
      <vt:lpstr>Office Theme</vt:lpstr>
      <vt:lpstr>End-Semester Dissertation Evaluation Phase II 2021-22</vt:lpstr>
      <vt:lpstr>  Dissertation Topic : Bounding Box Refinement Agent for Overlapping Objects</vt:lpstr>
      <vt:lpstr>What is Machine Learning?</vt:lpstr>
      <vt:lpstr>Types of Machine Learning</vt:lpstr>
      <vt:lpstr>Supervised Machine Learning</vt:lpstr>
      <vt:lpstr>Unsupervised Machine Learning</vt:lpstr>
      <vt:lpstr>Reinforcement Learning</vt:lpstr>
      <vt:lpstr>Some Terminologies:</vt:lpstr>
      <vt:lpstr>How is Reinforcement Learning different from traditional machine learning algorithms?</vt:lpstr>
      <vt:lpstr>Reinforcement Learning:</vt:lpstr>
      <vt:lpstr>PowerPoint Presentation</vt:lpstr>
      <vt:lpstr>Markov Decision Process</vt:lpstr>
      <vt:lpstr>PowerPoint Presentation</vt:lpstr>
      <vt:lpstr>Q Learning</vt:lpstr>
      <vt:lpstr>Q-Learning</vt:lpstr>
      <vt:lpstr>PowerPoint Presentation</vt:lpstr>
      <vt:lpstr>Category</vt:lpstr>
      <vt:lpstr>PowerPoint Presentation</vt:lpstr>
      <vt:lpstr>Deep Reinforcement Learning (DRL)</vt:lpstr>
      <vt:lpstr>DQN in application</vt:lpstr>
      <vt:lpstr>Deep Q Network</vt:lpstr>
      <vt:lpstr>Biggest Challenge in Deep Reinforcement Learning</vt:lpstr>
      <vt:lpstr>VGG</vt:lpstr>
      <vt:lpstr>ResNet-50</vt:lpstr>
      <vt:lpstr>PowerPoint Presentation</vt:lpstr>
      <vt:lpstr>Residual Connections</vt:lpstr>
      <vt:lpstr>Faster R-CNN </vt:lpstr>
      <vt:lpstr>PowerPoint Presentation</vt:lpstr>
      <vt:lpstr>Problem Statement</vt:lpstr>
      <vt:lpstr>Methodology</vt:lpstr>
      <vt:lpstr>Contribution done towards the existing work</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Future Work</vt:lpstr>
      <vt:lpstr>References</vt:lpstr>
      <vt:lpstr>PowerPoint Presentation</vt:lpstr>
      <vt:lpstr>PowerPoint Presentation</vt:lpstr>
      <vt:lpstr>Value and Q- 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145</cp:revision>
  <dcterms:created xsi:type="dcterms:W3CDTF">2021-11-05T10:22:42Z</dcterms:created>
  <dcterms:modified xsi:type="dcterms:W3CDTF">2022-05-29T19:25:13Z</dcterms:modified>
</cp:coreProperties>
</file>