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0" r:id="rId4"/>
    <p:sldId id="262" r:id="rId5"/>
    <p:sldId id="263" r:id="rId6"/>
    <p:sldId id="264" r:id="rId7"/>
    <p:sldId id="265" r:id="rId8"/>
    <p:sldId id="258" r:id="rId9"/>
    <p:sldId id="266" r:id="rId10"/>
    <p:sldId id="259" r:id="rId11"/>
    <p:sldId id="267" r:id="rId12"/>
    <p:sldId id="268" r:id="rId13"/>
    <p:sldId id="269" r:id="rId14"/>
    <p:sldId id="271" r:id="rId15"/>
    <p:sldId id="272" r:id="rId16"/>
    <p:sldId id="273" r:id="rId17"/>
    <p:sldId id="274" r:id="rId18"/>
    <p:sldId id="275" r:id="rId19"/>
    <p:sldId id="276" r:id="rId20"/>
    <p:sldId id="277" r:id="rId21"/>
    <p:sldId id="270" r:id="rId22"/>
    <p:sldId id="278" r:id="rId23"/>
    <p:sldId id="279" r:id="rId24"/>
    <p:sldId id="280" r:id="rId25"/>
    <p:sldId id="281" r:id="rId26"/>
    <p:sldId id="282" r:id="rId27"/>
    <p:sldId id="283" r:id="rId28"/>
    <p:sldId id="284" r:id="rId29"/>
    <p:sldId id="25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7488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7577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42442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993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38DC1F-B3A0-4880-B390-B7047C16692A}"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54693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8DC1F-B3A0-4880-B390-B7047C16692A}"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661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8DC1F-B3A0-4880-B390-B7047C16692A}"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78809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8DC1F-B3A0-4880-B390-B7047C16692A}"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633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DC1F-B3A0-4880-B390-B7047C16692A}"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8562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201859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40367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8DC1F-B3A0-4880-B390-B7047C16692A}" type="datetimeFigureOut">
              <a:rPr lang="en-US" smtClean="0"/>
              <a:t>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93219-E768-476B-BFFC-55B53B15D5C4}" type="slidenum">
              <a:rPr lang="en-US" smtClean="0"/>
              <a:t>‹#›</a:t>
            </a:fld>
            <a:endParaRPr lang="en-US"/>
          </a:p>
        </p:txBody>
      </p:sp>
    </p:spTree>
    <p:extLst>
      <p:ext uri="{BB962C8B-B14F-4D97-AF65-F5344CB8AC3E}">
        <p14:creationId xmlns:p14="http://schemas.microsoft.com/office/powerpoint/2010/main" val="323782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Pattern Recognition and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9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Classification and Clustering?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classification, an appropriate class label is assigned to a pattern based on an abstraction that is generated using a set of training patterns or domain knowledge. Classification is used in supervised learning.</a:t>
            </a:r>
          </a:p>
          <a:p>
            <a:pPr algn="just"/>
            <a:r>
              <a:rPr lang="en-US" sz="2000" dirty="0">
                <a:latin typeface="Times New Roman" panose="02020603050405020304" pitchFamily="18" charset="0"/>
                <a:cs typeface="Times New Roman" panose="02020603050405020304" pitchFamily="18" charset="0"/>
              </a:rPr>
              <a:t>Clustering </a:t>
            </a:r>
            <a:r>
              <a:rPr lang="en-US" sz="2000" dirty="0" smtClean="0">
                <a:latin typeface="Times New Roman" panose="02020603050405020304" pitchFamily="18" charset="0"/>
                <a:cs typeface="Times New Roman" panose="02020603050405020304" pitchFamily="18" charset="0"/>
              </a:rPr>
              <a:t>creates </a:t>
            </a:r>
            <a:r>
              <a:rPr lang="en-US" sz="2000" dirty="0">
                <a:latin typeface="Times New Roman" panose="02020603050405020304" pitchFamily="18" charset="0"/>
                <a:cs typeface="Times New Roman" panose="02020603050405020304" pitchFamily="18" charset="0"/>
              </a:rPr>
              <a:t>a partition of the data which helps decision making, the specific decision-making activity of interest to us. Clustering is used in unsupervised learning.</a:t>
            </a:r>
          </a:p>
          <a:p>
            <a:pPr algn="just" fontAlgn="base"/>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may be represented as continuous, discrete, or discrete binary variables. A feature is a function of one or more measurements, computed so that it quantifies some significant characteristics of the object. </a:t>
            </a:r>
          </a:p>
          <a:p>
            <a:pPr algn="just" fontAlgn="base"/>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consider our face then eyes, ears, nose,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features of the face.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set of features that are taken together, forms the </a:t>
            </a:r>
            <a:r>
              <a:rPr lang="en-US" sz="2000" b="1" dirty="0">
                <a:latin typeface="Times New Roman" panose="02020603050405020304" pitchFamily="18" charset="0"/>
                <a:cs typeface="Times New Roman" panose="02020603050405020304" pitchFamily="18" charset="0"/>
              </a:rPr>
              <a:t>features vector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In the above example of a face, if all the features (eyes, ears, nose,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taken together then the sequence is a feature vector([eyes, ears, nose]). The feature vector is the sequence of a feature represented as a d-dimensional column vector.</a:t>
            </a:r>
          </a:p>
          <a:p>
            <a:pPr marL="0" indent="0">
              <a:buNone/>
            </a:pPr>
            <a:endParaRPr lang="en-US" dirty="0"/>
          </a:p>
        </p:txBody>
      </p:sp>
    </p:spTree>
    <p:extLst>
      <p:ext uri="{BB962C8B-B14F-4D97-AF65-F5344CB8AC3E}">
        <p14:creationId xmlns:p14="http://schemas.microsoft.com/office/powerpoint/2010/main" val="343188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Terminologies: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Also known as “hypothesis”, a machine learning model is the mathematical representation of a real-world process. A machine learning algorithm along with the training data builds a machine learning model.</a:t>
            </a:r>
          </a:p>
          <a:p>
            <a:r>
              <a:rPr lang="en-US" sz="3200" b="1" dirty="0">
                <a:latin typeface="Times New Roman" panose="02020603050405020304" pitchFamily="18" charset="0"/>
                <a:cs typeface="Times New Roman" panose="02020603050405020304" pitchFamily="18" charset="0"/>
              </a:rPr>
              <a:t>Feature</a:t>
            </a:r>
            <a:r>
              <a:rPr lang="en-US" sz="3200" dirty="0">
                <a:latin typeface="Times New Roman" panose="02020603050405020304" pitchFamily="18" charset="0"/>
                <a:cs typeface="Times New Roman" panose="02020603050405020304" pitchFamily="18" charset="0"/>
              </a:rPr>
              <a:t>: A feature is a measurable property or parameter of the data-set.</a:t>
            </a:r>
          </a:p>
          <a:p>
            <a:r>
              <a:rPr lang="en-US" sz="3200" b="1" dirty="0">
                <a:latin typeface="Times New Roman" panose="02020603050405020304" pitchFamily="18" charset="0"/>
                <a:cs typeface="Times New Roman" panose="02020603050405020304" pitchFamily="18" charset="0"/>
              </a:rPr>
              <a:t>Feature Vector</a:t>
            </a:r>
            <a:r>
              <a:rPr lang="en-US" sz="3200" dirty="0">
                <a:latin typeface="Times New Roman" panose="02020603050405020304" pitchFamily="18" charset="0"/>
                <a:cs typeface="Times New Roman" panose="02020603050405020304" pitchFamily="18" charset="0"/>
              </a:rPr>
              <a:t>: It is a set of multiple numeric features. We use it as an input to the machine learning model for training and prediction purposes.</a:t>
            </a:r>
          </a:p>
          <a:p>
            <a:r>
              <a:rPr lang="en-US" sz="3200" b="1" dirty="0">
                <a:latin typeface="Times New Roman" panose="02020603050405020304" pitchFamily="18" charset="0"/>
                <a:cs typeface="Times New Roman" panose="02020603050405020304" pitchFamily="18" charset="0"/>
              </a:rPr>
              <a:t>Training</a:t>
            </a:r>
            <a:r>
              <a:rPr lang="en-US" sz="3200" dirty="0">
                <a:latin typeface="Times New Roman" panose="02020603050405020304" pitchFamily="18" charset="0"/>
                <a:cs typeface="Times New Roman" panose="02020603050405020304" pitchFamily="18" charset="0"/>
              </a:rPr>
              <a:t>: An algorithm takes a set of data known as “training data” as input. The learning algorithm finds patterns in the input data and trains the model for expected results (target). The output of the training process is the machine learning model.</a:t>
            </a:r>
          </a:p>
          <a:p>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Once the machine learning model is ready, it can be fed with input data to provide a predicted output.</a:t>
            </a:r>
          </a:p>
          <a:p>
            <a:r>
              <a:rPr lang="en-US" sz="3200" b="1" dirty="0">
                <a:latin typeface="Times New Roman" panose="02020603050405020304" pitchFamily="18" charset="0"/>
                <a:cs typeface="Times New Roman" panose="02020603050405020304" pitchFamily="18" charset="0"/>
              </a:rPr>
              <a:t>Target (Label)</a:t>
            </a:r>
            <a:r>
              <a:rPr lang="en-US" sz="3200" dirty="0">
                <a:latin typeface="Times New Roman" panose="02020603050405020304" pitchFamily="18" charset="0"/>
                <a:cs typeface="Times New Roman" panose="02020603050405020304" pitchFamily="18" charset="0"/>
              </a:rPr>
              <a:t>: The value that the machine learning model has to predict is called the target or label.</a:t>
            </a:r>
          </a:p>
          <a:p>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When a massive amount of data trains a machine learning model, it tends to learn from the noise and inaccurate data entries. Here the model fails to </a:t>
            </a:r>
            <a:r>
              <a:rPr lang="en-US" sz="3200" dirty="0" smtClean="0">
                <a:latin typeface="Times New Roman" panose="02020603050405020304" pitchFamily="18" charset="0"/>
                <a:cs typeface="Times New Roman" panose="02020603050405020304" pitchFamily="18" charset="0"/>
              </a:rPr>
              <a:t>characterize </a:t>
            </a:r>
            <a:r>
              <a:rPr lang="en-US" sz="3200" dirty="0">
                <a:latin typeface="Times New Roman" panose="02020603050405020304" pitchFamily="18" charset="0"/>
                <a:cs typeface="Times New Roman" panose="02020603050405020304" pitchFamily="18" charset="0"/>
              </a:rPr>
              <a:t>the data correctly.</a:t>
            </a:r>
          </a:p>
          <a:p>
            <a:r>
              <a:rPr lang="en-US" sz="3200" b="1" dirty="0" err="1">
                <a:latin typeface="Times New Roman" panose="02020603050405020304" pitchFamily="18" charset="0"/>
                <a:cs typeface="Times New Roman" panose="02020603050405020304" pitchFamily="18" charset="0"/>
              </a:rPr>
              <a:t>Underfitting</a:t>
            </a:r>
            <a:r>
              <a:rPr lang="en-US" sz="3200" dirty="0">
                <a:latin typeface="Times New Roman" panose="02020603050405020304" pitchFamily="18" charset="0"/>
                <a:cs typeface="Times New Roman" panose="02020603050405020304" pitchFamily="18" charset="0"/>
              </a:rPr>
              <a:t>: It is the scenario when the model fails to decipher the underlying trend in the input data. It destroys the accuracy of the machine learning model. In simple terms, the model or the algorithm does not fit the data well enough.</a:t>
            </a:r>
          </a:p>
          <a:p>
            <a:endParaRPr lang="en-US" dirty="0"/>
          </a:p>
        </p:txBody>
      </p:sp>
    </p:spTree>
    <p:extLst>
      <p:ext uri="{BB962C8B-B14F-4D97-AF65-F5344CB8AC3E}">
        <p14:creationId xmlns:p14="http://schemas.microsoft.com/office/powerpoint/2010/main" val="21294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 in Depth: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learning what to do—how to map situations to </a:t>
            </a:r>
            <a:r>
              <a:rPr lang="en-US" sz="2000" dirty="0" smtClean="0">
                <a:latin typeface="Times New Roman" panose="02020603050405020304" pitchFamily="18" charset="0"/>
                <a:cs typeface="Times New Roman" panose="02020603050405020304" pitchFamily="18" charset="0"/>
              </a:rPr>
              <a:t>actions—so as </a:t>
            </a:r>
            <a:r>
              <a:rPr lang="en-US" sz="2000" dirty="0">
                <a:latin typeface="Times New Roman" panose="02020603050405020304" pitchFamily="18" charset="0"/>
                <a:cs typeface="Times New Roman" panose="02020603050405020304" pitchFamily="18" charset="0"/>
              </a:rPr>
              <a:t>to maximize a numerical reward signal.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learner is not told which actions </a:t>
            </a:r>
            <a:r>
              <a:rPr lang="en-US" sz="2000" dirty="0" smtClean="0">
                <a:latin typeface="Times New Roman" panose="02020603050405020304" pitchFamily="18" charset="0"/>
                <a:cs typeface="Times New Roman" panose="02020603050405020304" pitchFamily="18" charset="0"/>
              </a:rPr>
              <a:t>to take</a:t>
            </a:r>
            <a:r>
              <a:rPr lang="en-US" sz="2000" dirty="0">
                <a:latin typeface="Times New Roman" panose="02020603050405020304" pitchFamily="18" charset="0"/>
                <a:cs typeface="Times New Roman" panose="02020603050405020304" pitchFamily="18" charset="0"/>
              </a:rPr>
              <a:t>, but instead must discover which actions yield the most reward by trying them</a:t>
            </a:r>
            <a:r>
              <a:rPr lang="en-US" dirty="0" smtClean="0"/>
              <a:t>.</a:t>
            </a:r>
          </a:p>
          <a:p>
            <a:r>
              <a:rPr lang="en-US" sz="2000" dirty="0">
                <a:latin typeface="Times New Roman" panose="02020603050405020304" pitchFamily="18" charset="0"/>
                <a:cs typeface="Times New Roman" panose="02020603050405020304" pitchFamily="18" charset="0"/>
              </a:rPr>
              <a:t>Though both supervised and reinforcement learning use mapping between input and output, unlike supervised learning where the feedback provided to the agent is </a:t>
            </a:r>
            <a:r>
              <a:rPr lang="en-US" sz="2000" b="1" dirty="0">
                <a:latin typeface="Times New Roman" panose="02020603050405020304" pitchFamily="18" charset="0"/>
                <a:cs typeface="Times New Roman" panose="02020603050405020304" pitchFamily="18" charset="0"/>
              </a:rPr>
              <a:t>correct set of actions</a:t>
            </a:r>
            <a:r>
              <a:rPr lang="en-US" sz="2000" dirty="0">
                <a:latin typeface="Times New Roman" panose="02020603050405020304" pitchFamily="18" charset="0"/>
                <a:cs typeface="Times New Roman" panose="02020603050405020304" pitchFamily="18" charset="0"/>
              </a:rPr>
              <a:t> for performing a task, reinforcement learning uses </a:t>
            </a:r>
            <a:r>
              <a:rPr lang="en-US" sz="2000" b="1" dirty="0">
                <a:latin typeface="Times New Roman" panose="02020603050405020304" pitchFamily="18" charset="0"/>
                <a:cs typeface="Times New Roman" panose="02020603050405020304" pitchFamily="18" charset="0"/>
              </a:rPr>
              <a:t>rewards and punishments</a:t>
            </a:r>
            <a:r>
              <a:rPr lang="en-US" sz="2000" dirty="0">
                <a:latin typeface="Times New Roman" panose="02020603050405020304" pitchFamily="18" charset="0"/>
                <a:cs typeface="Times New Roman" panose="02020603050405020304" pitchFamily="18" charset="0"/>
              </a:rPr>
              <a:t> as signals for positive and negative behavior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compared to unsupervised learning, reinforcement learning is different in terms of goals. While the goal in unsupervised learning is to find similarities and differences between data points, in the case of reinforcement learning the goal is to find a suitable action model that would maximize the </a:t>
            </a:r>
            <a:r>
              <a:rPr lang="en-US" sz="2000" b="1" dirty="0">
                <a:latin typeface="Times New Roman" panose="02020603050405020304" pitchFamily="18" charset="0"/>
                <a:cs typeface="Times New Roman" panose="02020603050405020304" pitchFamily="18" charset="0"/>
              </a:rPr>
              <a:t>total cumulative reward</a:t>
            </a:r>
            <a:r>
              <a:rPr lang="en-US" sz="2000" dirty="0">
                <a:latin typeface="Times New Roman" panose="02020603050405020304" pitchFamily="18" charset="0"/>
                <a:cs typeface="Times New Roman" panose="02020603050405020304" pitchFamily="18" charset="0"/>
              </a:rPr>
              <a:t> of the </a:t>
            </a:r>
            <a:r>
              <a:rPr lang="en-US" sz="2000" dirty="0" smtClean="0">
                <a:latin typeface="Times New Roman" panose="02020603050405020304" pitchFamily="18" charset="0"/>
                <a:cs typeface="Times New Roman" panose="02020603050405020304" pitchFamily="18" charset="0"/>
              </a:rPr>
              <a:t>agent.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38" y="348343"/>
            <a:ext cx="8708471" cy="3613535"/>
          </a:xfrm>
        </p:spPr>
      </p:pic>
      <p:sp>
        <p:nvSpPr>
          <p:cNvPr id="5" name="TextBox 4"/>
          <p:cNvSpPr txBox="1"/>
          <p:nvPr/>
        </p:nvSpPr>
        <p:spPr>
          <a:xfrm>
            <a:off x="879566" y="4232365"/>
            <a:ext cx="11312434"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following are couple of terminologies when it comes to Reinforcement Learning:</a:t>
            </a:r>
          </a:p>
          <a:p>
            <a:pPr lvl="2"/>
            <a:r>
              <a:rPr lang="en-US" b="1" dirty="0">
                <a:latin typeface="Times New Roman" panose="02020603050405020304" pitchFamily="18" charset="0"/>
                <a:cs typeface="Times New Roman" panose="02020603050405020304" pitchFamily="18" charset="0"/>
              </a:rPr>
              <a:t>Environment — </a:t>
            </a:r>
            <a:r>
              <a:rPr lang="en-US" dirty="0">
                <a:latin typeface="Times New Roman" panose="02020603050405020304" pitchFamily="18" charset="0"/>
                <a:cs typeface="Times New Roman" panose="02020603050405020304" pitchFamily="18" charset="0"/>
              </a:rPr>
              <a:t>Physical world in which the agent operates</a:t>
            </a:r>
          </a:p>
          <a:p>
            <a:pPr lvl="2"/>
            <a:r>
              <a:rPr lang="en-US" b="1" dirty="0">
                <a:latin typeface="Times New Roman" panose="02020603050405020304" pitchFamily="18" charset="0"/>
                <a:cs typeface="Times New Roman" panose="02020603050405020304" pitchFamily="18" charset="0"/>
              </a:rPr>
              <a:t>State — </a:t>
            </a:r>
            <a:r>
              <a:rPr lang="en-US" dirty="0">
                <a:latin typeface="Times New Roman" panose="02020603050405020304" pitchFamily="18" charset="0"/>
                <a:cs typeface="Times New Roman" panose="02020603050405020304" pitchFamily="18" charset="0"/>
              </a:rPr>
              <a:t>Current situation of the agent</a:t>
            </a:r>
          </a:p>
          <a:p>
            <a:pPr lvl="2"/>
            <a:r>
              <a:rPr lang="en-US" b="1" dirty="0">
                <a:latin typeface="Times New Roman" panose="02020603050405020304" pitchFamily="18" charset="0"/>
                <a:cs typeface="Times New Roman" panose="02020603050405020304" pitchFamily="18" charset="0"/>
              </a:rPr>
              <a:t>Reward — </a:t>
            </a:r>
            <a:r>
              <a:rPr lang="en-US" dirty="0">
                <a:latin typeface="Times New Roman" panose="02020603050405020304" pitchFamily="18" charset="0"/>
                <a:cs typeface="Times New Roman" panose="02020603050405020304" pitchFamily="18" charset="0"/>
              </a:rPr>
              <a:t>Feedback from the environment</a:t>
            </a:r>
          </a:p>
          <a:p>
            <a:pPr lvl="2"/>
            <a:r>
              <a:rPr lang="en-US" b="1" dirty="0">
                <a:latin typeface="Times New Roman" panose="02020603050405020304" pitchFamily="18" charset="0"/>
                <a:cs typeface="Times New Roman" panose="02020603050405020304" pitchFamily="18" charset="0"/>
              </a:rPr>
              <a:t>Policy — </a:t>
            </a:r>
            <a:r>
              <a:rPr lang="en-US" dirty="0">
                <a:latin typeface="Times New Roman" panose="02020603050405020304" pitchFamily="18" charset="0"/>
                <a:cs typeface="Times New Roman" panose="02020603050405020304" pitchFamily="18" charset="0"/>
              </a:rPr>
              <a:t>Method to map agent’s state to actions</a:t>
            </a:r>
          </a:p>
          <a:p>
            <a:pPr lvl="2"/>
            <a:r>
              <a:rPr lang="en-US" b="1" dirty="0">
                <a:latin typeface="Times New Roman" panose="02020603050405020304" pitchFamily="18" charset="0"/>
                <a:cs typeface="Times New Roman" panose="02020603050405020304" pitchFamily="18" charset="0"/>
              </a:rPr>
              <a:t>Value — </a:t>
            </a:r>
            <a:r>
              <a:rPr lang="en-US" dirty="0">
                <a:latin typeface="Times New Roman" panose="02020603050405020304" pitchFamily="18" charset="0"/>
                <a:cs typeface="Times New Roman" panose="02020603050405020304" pitchFamily="18" charset="0"/>
              </a:rPr>
              <a:t>Future reward that an agent would receive by taking an action in a particular state</a:t>
            </a:r>
          </a:p>
          <a:p>
            <a:endParaRPr lang="en-US" dirty="0"/>
          </a:p>
        </p:txBody>
      </p:sp>
    </p:spTree>
    <p:extLst>
      <p:ext uri="{BB962C8B-B14F-4D97-AF65-F5344CB8AC3E}">
        <p14:creationId xmlns:p14="http://schemas.microsoft.com/office/powerpoint/2010/main" val="314782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75469" cy="740864"/>
          </a:xfrm>
        </p:spPr>
        <p:txBody>
          <a:bodyPr>
            <a:normAutofit/>
          </a:bodyPr>
          <a:lstStyle/>
          <a:p>
            <a:r>
              <a:rPr lang="en-US" sz="4000" dirty="0" smtClean="0">
                <a:latin typeface="Times New Roman" panose="02020603050405020304" pitchFamily="18" charset="0"/>
                <a:cs typeface="Times New Roman" panose="02020603050405020304" pitchFamily="18" charset="0"/>
              </a:rPr>
              <a:t>Markov Decision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72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standard theory of RL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 Markov Decision Process (MDP), which is </a:t>
            </a:r>
            <a:r>
              <a:rPr lang="en-US" sz="2000" dirty="0" smtClean="0">
                <a:latin typeface="Times New Roman" panose="02020603050405020304" pitchFamily="18" charset="0"/>
                <a:cs typeface="Times New Roman" panose="02020603050405020304" pitchFamily="18" charset="0"/>
              </a:rPr>
              <a:t>an extension </a:t>
            </a:r>
            <a:r>
              <a:rPr lang="en-US" sz="2000" dirty="0">
                <a:latin typeface="Times New Roman" panose="02020603050405020304" pitchFamily="18" charset="0"/>
                <a:cs typeface="Times New Roman" panose="02020603050405020304" pitchFamily="18" charset="0"/>
              </a:rPr>
              <a:t>of the Markov process (also known as the Markov chain).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Mathematically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Markov </a:t>
            </a:r>
            <a:r>
              <a:rPr lang="en-US" sz="2000" dirty="0">
                <a:latin typeface="Times New Roman" panose="02020603050405020304" pitchFamily="18" charset="0"/>
                <a:cs typeface="Times New Roman" panose="02020603050405020304" pitchFamily="18" charset="0"/>
              </a:rPr>
              <a:t>process is a discrete-time stochastic process whose conditional probability </a:t>
            </a:r>
            <a:r>
              <a:rPr lang="en-US" sz="2000" dirty="0" smtClean="0">
                <a:latin typeface="Times New Roman" panose="02020603050405020304" pitchFamily="18" charset="0"/>
                <a:cs typeface="Times New Roman" panose="02020603050405020304" pitchFamily="18" charset="0"/>
              </a:rPr>
              <a:t>distribution of </a:t>
            </a:r>
            <a:r>
              <a:rPr lang="en-US" sz="2000" dirty="0">
                <a:latin typeface="Times New Roman" panose="02020603050405020304" pitchFamily="18" charset="0"/>
                <a:cs typeface="Times New Roman" panose="02020603050405020304" pitchFamily="18" charset="0"/>
              </a:rPr>
              <a:t>the future states only depends upon the present state and it provides a framework </a:t>
            </a:r>
            <a:r>
              <a:rPr lang="en-US" sz="2000" dirty="0" smtClean="0">
                <a:latin typeface="Times New Roman" panose="02020603050405020304" pitchFamily="18" charset="0"/>
                <a:cs typeface="Times New Roman" panose="02020603050405020304" pitchFamily="18" charset="0"/>
              </a:rPr>
              <a:t>to model </a:t>
            </a:r>
            <a:r>
              <a:rPr lang="en-US" sz="2000" dirty="0">
                <a:latin typeface="Times New Roman" panose="02020603050405020304" pitchFamily="18" charset="0"/>
                <a:cs typeface="Times New Roman" panose="02020603050405020304" pitchFamily="18" charset="0"/>
              </a:rPr>
              <a:t>decision-making situations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An MDP is typically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elements as follows:</a:t>
            </a:r>
          </a:p>
          <a:p>
            <a:pPr marL="914400" lvl="2" indent="0">
              <a:buNone/>
            </a:pPr>
            <a:r>
              <a:rPr lang="en-US" dirty="0">
                <a:latin typeface="Times New Roman" panose="02020603050405020304" pitchFamily="18" charset="0"/>
                <a:cs typeface="Times New Roman" panose="02020603050405020304" pitchFamily="18" charset="0"/>
              </a:rPr>
              <a:t>• S: a set of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or observation space of an environment.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starting state.</a:t>
            </a:r>
          </a:p>
          <a:p>
            <a:pPr marL="914400" lvl="2" indent="0">
              <a:buNone/>
            </a:pPr>
            <a:r>
              <a:rPr lang="en-US" dirty="0">
                <a:latin typeface="Times New Roman" panose="02020603050405020304" pitchFamily="18" charset="0"/>
                <a:cs typeface="Times New Roman" panose="02020603050405020304" pitchFamily="18" charset="0"/>
              </a:rPr>
              <a:t>• A: set of </a:t>
            </a:r>
            <a:r>
              <a:rPr lang="en-US" i="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the agent can choose.</a:t>
            </a:r>
          </a:p>
          <a:p>
            <a:pPr marL="914400" lvl="2" indent="0">
              <a:buNone/>
            </a:pPr>
            <a:r>
              <a:rPr lang="en-US" dirty="0">
                <a:latin typeface="Times New Roman" panose="02020603050405020304" pitchFamily="18" charset="0"/>
                <a:cs typeface="Times New Roman" panose="02020603050405020304" pitchFamily="18" charset="0"/>
              </a:rPr>
              <a:t>• T: </a:t>
            </a:r>
            <a:r>
              <a:rPr lang="en-US" i="1" dirty="0">
                <a:latin typeface="Times New Roman" panose="02020603050405020304" pitchFamily="18" charset="0"/>
                <a:cs typeface="Times New Roman" panose="02020603050405020304" pitchFamily="18" charset="0"/>
              </a:rPr>
              <a:t>a transition probability function </a:t>
            </a:r>
            <a:r>
              <a:rPr lang="en-US" i="1" dirty="0" smtClean="0">
                <a:latin typeface="Times New Roman" panose="02020603050405020304" pitchFamily="18" charset="0"/>
                <a:cs typeface="Times New Roman" panose="02020603050405020304" pitchFamily="18" charset="0"/>
              </a:rPr>
              <a:t>T(s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specifying the probability that </a:t>
            </a:r>
            <a:r>
              <a:rPr lang="en-US" dirty="0" smtClean="0">
                <a:latin typeface="Times New Roman" panose="02020603050405020304" pitchFamily="18" charset="0"/>
                <a:cs typeface="Times New Roman" panose="02020603050405020304" pitchFamily="18" charset="0"/>
              </a:rPr>
              <a:t>the environment </a:t>
            </a:r>
            <a:r>
              <a:rPr lang="en-US" dirty="0">
                <a:latin typeface="Times New Roman" panose="02020603050405020304" pitchFamily="18" charset="0"/>
                <a:cs typeface="Times New Roman" panose="02020603050405020304" pitchFamily="18" charset="0"/>
              </a:rPr>
              <a:t>will transition to </a:t>
            </a:r>
            <a:r>
              <a:rPr lang="en-US" i="1" dirty="0">
                <a:latin typeface="Times New Roman" panose="02020603050405020304" pitchFamily="18" charset="0"/>
                <a:cs typeface="Times New Roman" panose="02020603050405020304" pitchFamily="18" charset="0"/>
              </a:rPr>
              <a:t>state s</a:t>
            </a:r>
            <a:r>
              <a:rPr lang="en-US" i="1" baseline="-25000" dirty="0">
                <a:latin typeface="Times New Roman" panose="02020603050405020304" pitchFamily="18" charset="0"/>
                <a:cs typeface="Times New Roman" panose="02020603050405020304" pitchFamily="18" charset="0"/>
              </a:rPr>
              <a:t>t+1</a:t>
            </a:r>
            <a:r>
              <a:rPr lang="en-US" i="1"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if the agent takes </a:t>
            </a:r>
            <a:r>
              <a:rPr lang="en-US" i="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 </a:t>
            </a:r>
            <a:r>
              <a:rPr lang="en-US" i="1" dirty="0" smtClean="0">
                <a:latin typeface="Times New Roman" panose="02020603050405020304" pitchFamily="18" charset="0"/>
                <a:cs typeface="Times New Roman" panose="02020603050405020304" pitchFamily="18" charset="0"/>
              </a:rPr>
              <a:t>state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smtClean="0"/>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R: a </a:t>
            </a:r>
            <a:r>
              <a:rPr lang="en-US" i="1" dirty="0">
                <a:latin typeface="Times New Roman" panose="02020603050405020304" pitchFamily="18" charset="0"/>
                <a:cs typeface="Times New Roman" panose="02020603050405020304" pitchFamily="18" charset="0"/>
              </a:rPr>
              <a:t>reward function </a:t>
            </a:r>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r</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R(</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received for taking </a:t>
            </a:r>
            <a:r>
              <a:rPr lang="en-US" i="1" dirty="0">
                <a:latin typeface="Times New Roman" panose="02020603050405020304" pitchFamily="18" charset="0"/>
                <a:cs typeface="Times New Roman" panose="02020603050405020304" pitchFamily="18" charset="0"/>
              </a:rPr>
              <a:t>action </a:t>
            </a:r>
            <a:r>
              <a:rPr lang="en-US" i="1" dirty="0" smtClean="0">
                <a:latin typeface="Times New Roman" panose="02020603050405020304" pitchFamily="18" charset="0"/>
                <a:cs typeface="Times New Roman" panose="02020603050405020304" pitchFamily="18" charset="0"/>
              </a:rPr>
              <a:t>at </a:t>
            </a:r>
            <a:r>
              <a:rPr lang="en-US" i="1" dirty="0" err="1" smtClean="0">
                <a:latin typeface="Times New Roman" panose="02020603050405020304" pitchFamily="18" charset="0"/>
                <a:cs typeface="Times New Roman" panose="02020603050405020304" pitchFamily="18" charset="0"/>
              </a:rPr>
              <a:t>a</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transfer to the </a:t>
            </a:r>
            <a:r>
              <a:rPr lang="en-US" i="1" dirty="0">
                <a:latin typeface="Times New Roman" panose="02020603050405020304" pitchFamily="18" charset="0"/>
                <a:cs typeface="Times New Roman" panose="02020603050405020304" pitchFamily="18" charset="0"/>
              </a:rPr>
              <a:t>next state s</a:t>
            </a:r>
            <a:r>
              <a:rPr lang="en-US" i="1"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a:t>
            </a:r>
          </a:p>
          <a:p>
            <a:pPr lvl="2"/>
            <a:r>
              <a:rPr lang="el-GR" dirty="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discount factor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71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74469"/>
                <a:ext cx="10900955" cy="580249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Considering MDP(</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𝑆</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𝐴</m:t>
                    </m:r>
                    <m:r>
                      <a:rPr lang="en-US" sz="2000" i="1" dirty="0" smtClean="0">
                        <a:latin typeface="Cambria Math" panose="02040503050406030204" pitchFamily="18" charset="0"/>
                        <a:cs typeface="Times New Roman" panose="02020603050405020304" pitchFamily="18" charset="0"/>
                      </a:rPr>
                      <m:t>, </m:t>
                    </m:r>
                    <m:r>
                      <a:rPr lang="el-GR" sz="2000" i="1" dirty="0">
                        <a:latin typeface="Cambria Math" panose="02040503050406030204" pitchFamily="18" charset="0"/>
                        <a:cs typeface="Times New Roman" panose="02020603050405020304" pitchFamily="18" charset="0"/>
                      </a:rPr>
                      <m:t>𝛾</m:t>
                    </m:r>
                    <m:r>
                      <a:rPr lang="en-US" sz="2000" i="1" dirty="0" smtClean="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𝑇</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𝑅</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chooses an </a:t>
                </a:r>
                <a:r>
                  <a:rPr lang="en-US" sz="2000" i="1" dirty="0">
                    <a:latin typeface="Times New Roman" panose="02020603050405020304" pitchFamily="18" charset="0"/>
                    <a:cs typeface="Times New Roman" panose="02020603050405020304" pitchFamily="18" charset="0"/>
                  </a:rPr>
                  <a:t>action</a:t>
                </a:r>
                <a:r>
                  <a:rPr lang="en-US" sz="2000" dirty="0">
                    <a:latin typeface="Times New Roman" panose="02020603050405020304" pitchFamily="18" charset="0"/>
                    <a:cs typeface="Times New Roman" panose="02020603050405020304" pitchFamily="18" charset="0"/>
                  </a:rPr>
                  <a:t> at according to the </a:t>
                </a:r>
                <a:r>
                  <a:rPr lang="en-US" sz="2000" i="1"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t>
                </a:r>
                <a:r>
                  <a:rPr lang="en-US" sz="2000" i="1" dirty="0">
                    <a:latin typeface="Times New Roman" panose="02020603050405020304" pitchFamily="18" charset="0"/>
                    <a:cs typeface="Times New Roman" panose="02020603050405020304" pitchFamily="18" charset="0"/>
                  </a:rPr>
                  <a:t>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Notably, agent's algorithm for choosing action a given </a:t>
                </a:r>
                <a:r>
                  <a:rPr lang="en-US" sz="2000" dirty="0" smtClean="0">
                    <a:latin typeface="Times New Roman" panose="02020603050405020304" pitchFamily="18" charset="0"/>
                    <a:cs typeface="Times New Roman" panose="02020603050405020304" pitchFamily="18" charset="0"/>
                  </a:rPr>
                  <a:t>current </a:t>
                </a:r>
                <a:r>
                  <a:rPr lang="en-US" sz="2000" i="1" dirty="0" smtClean="0">
                    <a:latin typeface="Times New Roman" panose="02020603050405020304" pitchFamily="18" charset="0"/>
                    <a:cs typeface="Times New Roman" panose="02020603050405020304" pitchFamily="18" charset="0"/>
                  </a:rPr>
                  <a:t>state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which in general can be viewed as distribution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a|s</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called a </a:t>
                </a:r>
                <a:r>
                  <a:rPr lang="en-US" sz="2000" i="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(strategy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environment receives the action, produces a </a:t>
                </a:r>
                <a:r>
                  <a:rPr lang="en-US" sz="2000" i="1" dirty="0">
                    <a:latin typeface="Times New Roman" panose="02020603050405020304" pitchFamily="18" charset="0"/>
                    <a:cs typeface="Times New Roman" panose="02020603050405020304" pitchFamily="18" charset="0"/>
                  </a:rPr>
                  <a:t>reward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transfers to the </a:t>
                </a:r>
                <a:r>
                  <a:rPr lang="en-US" sz="2000" i="1" dirty="0" smtClean="0">
                    <a:latin typeface="Times New Roman" panose="02020603050405020304" pitchFamily="18" charset="0"/>
                    <a:cs typeface="Times New Roman" panose="02020603050405020304" pitchFamily="18" charset="0"/>
                  </a:rPr>
                  <a:t>next state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a:latin typeface="Times New Roman" panose="02020603050405020304" pitchFamily="18" charset="0"/>
                    <a:cs typeface="Times New Roman" panose="02020603050405020304" pitchFamily="18" charset="0"/>
                  </a:rPr>
                  <a:t>transition probability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process continues </a:t>
                </a:r>
                <a:r>
                  <a:rPr lang="en-US" sz="2000" dirty="0" smtClean="0">
                    <a:latin typeface="Times New Roman" panose="02020603050405020304" pitchFamily="18" charset="0"/>
                    <a:cs typeface="Times New Roman" panose="02020603050405020304" pitchFamily="18" charset="0"/>
                  </a:rPr>
                  <a:t>until the </a:t>
                </a:r>
                <a:r>
                  <a:rPr lang="en-US" sz="2000" dirty="0">
                    <a:latin typeface="Times New Roman" panose="02020603050405020304" pitchFamily="18" charset="0"/>
                    <a:cs typeface="Times New Roman" panose="02020603050405020304" pitchFamily="18" charset="0"/>
                  </a:rPr>
                  <a:t>agent reaches a terminal state or a maximum time step</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RL framework, the </a:t>
                </a:r>
                <a:r>
                  <a:rPr lang="en-US" sz="2000" dirty="0" smtClean="0">
                    <a:latin typeface="Times New Roman" panose="02020603050405020304" pitchFamily="18" charset="0"/>
                    <a:cs typeface="Times New Roman" panose="02020603050405020304" pitchFamily="18" charset="0"/>
                  </a:rPr>
                  <a:t>tuple </a:t>
                </a: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r</a:t>
                </a:r>
                <a:r>
                  <a:rPr lang="en-US" sz="2000" i="1" baseline="-25000" dirty="0" smtClean="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t>
                </a:r>
                <a:r>
                  <a:rPr lang="en-US" sz="2000" i="1" dirty="0">
                    <a:latin typeface="Times New Roman" panose="02020603050405020304" pitchFamily="18" charset="0"/>
                    <a:cs typeface="Times New Roman" panose="02020603050405020304" pitchFamily="18" charset="0"/>
                  </a:rPr>
                  <a:t>transition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Several sequential transitions are usually referred to </a:t>
                </a:r>
                <a:r>
                  <a:rPr lang="en-US" sz="2000" dirty="0" smtClean="0">
                    <a:latin typeface="Times New Roman" panose="02020603050405020304" pitchFamily="18" charset="0"/>
                    <a:cs typeface="Times New Roman" panose="02020603050405020304" pitchFamily="18" charset="0"/>
                  </a:rPr>
                  <a:t>as </a:t>
                </a:r>
                <a:r>
                  <a:rPr lang="en-US" sz="2000" i="1" dirty="0" smtClean="0">
                    <a:latin typeface="Times New Roman" panose="02020603050405020304" pitchFamily="18" charset="0"/>
                    <a:cs typeface="Times New Roman" panose="02020603050405020304" pitchFamily="18" charset="0"/>
                  </a:rPr>
                  <a:t>roll-out</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Full sequence (</a:t>
                </a:r>
                <a:r>
                  <a:rPr lang="en-US" sz="2000" dirty="0" smtClean="0">
                    <a:latin typeface="Times New Roman" panose="02020603050405020304" pitchFamily="18" charset="0"/>
                    <a:cs typeface="Times New Roman" panose="02020603050405020304" pitchFamily="18" charset="0"/>
                  </a:rPr>
                  <a:t>s</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s</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Theoretically, </a:t>
                </a:r>
                <a:r>
                  <a:rPr lang="en-US" sz="2000" dirty="0" smtClean="0">
                    <a:latin typeface="Times New Roman" panose="02020603050405020304" pitchFamily="18" charset="0"/>
                    <a:cs typeface="Times New Roman" panose="02020603050405020304" pitchFamily="18" charset="0"/>
                  </a:rPr>
                  <a:t>trajectory is infinitely </a:t>
                </a:r>
                <a:r>
                  <a:rPr lang="en-US" sz="2000" dirty="0">
                    <a:latin typeface="Times New Roman" panose="02020603050405020304" pitchFamily="18" charset="0"/>
                    <a:cs typeface="Times New Roman" panose="02020603050405020304" pitchFamily="18" charset="0"/>
                  </a:rPr>
                  <a:t>long, but the episodic property holds in most practical </a:t>
                </a:r>
                <a:r>
                  <a:rPr lang="en-US" sz="2000" dirty="0" smtClean="0">
                    <a:latin typeface="Times New Roman" panose="02020603050405020304" pitchFamily="18" charset="0"/>
                    <a:cs typeface="Times New Roman" panose="02020603050405020304" pitchFamily="18" charset="0"/>
                  </a:rPr>
                  <a:t>cases.</a:t>
                </a:r>
                <a:r>
                  <a:rPr lang="en-US" dirty="0"/>
                  <a:t> </a:t>
                </a:r>
                <a:r>
                  <a:rPr lang="en-US" sz="2000" dirty="0">
                    <a:latin typeface="Times New Roman" panose="02020603050405020304" pitchFamily="18" charset="0"/>
                    <a:cs typeface="Times New Roman" panose="02020603050405020304" pitchFamily="18" charset="0"/>
                  </a:rPr>
                  <a:t>One trajectory </a:t>
                </a:r>
                <a:r>
                  <a:rPr lang="en-US" sz="2000" dirty="0" smtClean="0">
                    <a:latin typeface="Times New Roman" panose="02020603050405020304" pitchFamily="18" charset="0"/>
                    <a:cs typeface="Times New Roman" panose="02020603050405020304" pitchFamily="18" charset="0"/>
                  </a:rPr>
                  <a:t>of some finite </a:t>
                </a:r>
                <a:r>
                  <a:rPr lang="en-US" sz="2000" dirty="0">
                    <a:latin typeface="Times New Roman" panose="02020603050405020304" pitchFamily="18" charset="0"/>
                    <a:cs typeface="Times New Roman" panose="02020603050405020304" pitchFamily="18" charset="0"/>
                  </a:rPr>
                  <a:t>length  is called an </a:t>
                </a:r>
                <a:r>
                  <a:rPr lang="en-US" sz="2000" i="1" dirty="0">
                    <a:latin typeface="Times New Roman" panose="02020603050405020304" pitchFamily="18" charset="0"/>
                    <a:cs typeface="Times New Roman" panose="02020603050405020304" pitchFamily="18" charset="0"/>
                  </a:rPr>
                  <a:t>episode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given MDP and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probability </a:t>
                </a:r>
                <a:r>
                  <a:rPr lang="en-US" sz="2000" dirty="0" smtClean="0">
                    <a:latin typeface="Times New Roman" panose="02020603050405020304" pitchFamily="18" charset="0"/>
                    <a:cs typeface="Times New Roman" panose="02020603050405020304" pitchFamily="18" charset="0"/>
                  </a:rPr>
                  <a:t>of observing </a:t>
                </a: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called trajectory distribution and is denoted as</a:t>
                </a:r>
                <a:r>
                  <a:rPr lang="en-US" sz="2000" dirty="0" smtClean="0">
                    <a:latin typeface="Times New Roman" panose="02020603050405020304" pitchFamily="18" charset="0"/>
                    <a:cs typeface="Times New Roman" panose="02020603050405020304" pitchFamily="18" charset="0"/>
                  </a:rPr>
                  <a:t>:</a:t>
                </a:r>
              </a:p>
              <a:p>
                <a:pPr marL="0" indent="0" algn="ctr">
                  <a:buNone/>
                </a:pPr>
                <a:endParaRPr lang="en-US" sz="2000" dirty="0" smtClean="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74469"/>
                <a:ext cx="10900955" cy="5802494"/>
              </a:xfrm>
              <a:blipFill>
                <a:blip r:embed="rId2"/>
                <a:stretch>
                  <a:fillRect l="-44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05870" y="5490148"/>
            <a:ext cx="3365612" cy="686815"/>
          </a:xfrm>
          <a:prstGeom prst="rect">
            <a:avLst/>
          </a:prstGeom>
        </p:spPr>
      </p:pic>
    </p:spTree>
    <p:extLst>
      <p:ext uri="{BB962C8B-B14F-4D97-AF65-F5344CB8AC3E}">
        <p14:creationId xmlns:p14="http://schemas.microsoft.com/office/powerpoint/2010/main" val="323881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69966"/>
                <a:ext cx="10515600" cy="5906997"/>
              </a:xfrm>
            </p:spPr>
            <p:txBody>
              <a:bodyPr>
                <a:normAutofit/>
              </a:bodyPr>
              <a:lstStyle/>
              <a:p>
                <a:r>
                  <a:rPr lang="en-US" sz="2000" dirty="0" smtClean="0">
                    <a:latin typeface="Times New Roman" panose="02020603050405020304" pitchFamily="18" charset="0"/>
                    <a:cs typeface="Times New Roman" panose="02020603050405020304" pitchFamily="18" charset="0"/>
                  </a:rPr>
                  <a:t>The objective of RL is to find the </a:t>
                </a:r>
                <a:r>
                  <a:rPr lang="en-US" sz="2000" i="1" dirty="0" smtClean="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the agent that maximizes the cumulative reward, which is called </a:t>
                </a:r>
                <a:r>
                  <a:rPr lang="en-US" sz="2000" i="1" dirty="0" smtClean="0">
                    <a:latin typeface="Times New Roman" panose="02020603050405020304" pitchFamily="18" charset="0"/>
                    <a:cs typeface="Times New Roman" panose="02020603050405020304" pitchFamily="18" charset="0"/>
                  </a:rPr>
                  <a:t>return</a:t>
                </a:r>
                <a:r>
                  <a:rPr lang="en-US" sz="2000" dirty="0" smtClean="0">
                    <a:latin typeface="Times New Roman" panose="02020603050405020304" pitchFamily="18" charset="0"/>
                    <a:cs typeface="Times New Roman" panose="02020603050405020304" pitchFamily="18" charset="0"/>
                  </a:rPr>
                  <a:t>. For every episode, the return is defined as the weighted sum of immediate rewards: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policy induces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distribution, the expected </a:t>
                </a:r>
                <a:r>
                  <a:rPr lang="en-US" sz="2000" i="1" dirty="0">
                    <a:latin typeface="Times New Roman" panose="02020603050405020304" pitchFamily="18" charset="0"/>
                    <a:cs typeface="Times New Roman" panose="02020603050405020304" pitchFamily="18" charset="0"/>
                  </a:rPr>
                  <a:t>reward</a:t>
                </a:r>
                <a:r>
                  <a:rPr lang="en-US" sz="2000" dirty="0">
                    <a:latin typeface="Times New Roman" panose="02020603050405020304" pitchFamily="18" charset="0"/>
                    <a:cs typeface="Times New Roman" panose="02020603050405020304" pitchFamily="18" charset="0"/>
                  </a:rPr>
                  <a:t> maximization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written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given MDP and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discounted expected reward</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defined:</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RL is to </a:t>
                </a:r>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an </a:t>
                </a:r>
                <a:r>
                  <a:rPr lang="en-US" sz="2000" i="1" dirty="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which maximizes the discounted </a:t>
                </a:r>
                <a:r>
                  <a:rPr lang="en-US" sz="2000" dirty="0" smtClean="0">
                    <a:latin typeface="Times New Roman" panose="02020603050405020304" pitchFamily="18" charset="0"/>
                    <a:cs typeface="Times New Roman" panose="02020603050405020304" pitchFamily="18" charset="0"/>
                  </a:rPr>
                  <a:t>expected reward</a:t>
                </a:r>
                <a:r>
                  <a:rPr lang="en-US" sz="2000" dirty="0">
                    <a:latin typeface="Times New Roman" panose="02020603050405020304" pitchFamily="18" charset="0"/>
                    <a:cs typeface="Times New Roman" panose="02020603050405020304" pitchFamily="18" charset="0"/>
                  </a:rPr>
                  <a:t>, i.e. G(</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sz="2000" i="1" baseline="-25000"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69966"/>
                <a:ext cx="10515600" cy="5906997"/>
              </a:xfrm>
              <a:blipFill>
                <a:blip r:embed="rId2"/>
                <a:stretch>
                  <a:fillRect l="-522" t="-1032" r="-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61052" y="913241"/>
            <a:ext cx="1669895" cy="708511"/>
          </a:xfrm>
          <a:prstGeom prst="rect">
            <a:avLst/>
          </a:prstGeom>
        </p:spPr>
      </p:pic>
      <p:pic>
        <p:nvPicPr>
          <p:cNvPr id="5" name="Picture 4"/>
          <p:cNvPicPr>
            <a:picLocks noChangeAspect="1"/>
          </p:cNvPicPr>
          <p:nvPr/>
        </p:nvPicPr>
        <p:blipFill>
          <a:blip r:embed="rId4"/>
          <a:stretch>
            <a:fillRect/>
          </a:stretch>
        </p:blipFill>
        <p:spPr>
          <a:xfrm>
            <a:off x="4973668" y="2052497"/>
            <a:ext cx="2251217" cy="795206"/>
          </a:xfrm>
          <a:prstGeom prst="rect">
            <a:avLst/>
          </a:prstGeom>
        </p:spPr>
      </p:pic>
      <p:pic>
        <p:nvPicPr>
          <p:cNvPr id="6" name="Picture 5"/>
          <p:cNvPicPr>
            <a:picLocks noChangeAspect="1"/>
          </p:cNvPicPr>
          <p:nvPr/>
        </p:nvPicPr>
        <p:blipFill>
          <a:blip r:embed="rId5"/>
          <a:stretch>
            <a:fillRect/>
          </a:stretch>
        </p:blipFill>
        <p:spPr>
          <a:xfrm>
            <a:off x="4686767" y="3404283"/>
            <a:ext cx="2811314" cy="994309"/>
          </a:xfrm>
          <a:prstGeom prst="rect">
            <a:avLst/>
          </a:prstGeom>
        </p:spPr>
      </p:pic>
      <p:sp>
        <p:nvSpPr>
          <p:cNvPr id="9" name="Right Arrow 8"/>
          <p:cNvSpPr/>
          <p:nvPr/>
        </p:nvSpPr>
        <p:spPr>
          <a:xfrm>
            <a:off x="2090057" y="5118464"/>
            <a:ext cx="217714" cy="979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90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4669" cy="697321"/>
          </a:xfrm>
        </p:spPr>
        <p:txBody>
          <a:bodyPr>
            <a:normAutofit/>
          </a:bodyPr>
          <a:lstStyle/>
          <a:p>
            <a:r>
              <a:rPr lang="en-US" sz="4000" dirty="0">
                <a:latin typeface="Times New Roman" panose="02020603050405020304" pitchFamily="18" charset="0"/>
                <a:cs typeface="Times New Roman" panose="02020603050405020304" pitchFamily="18" charset="0"/>
              </a:rPr>
              <a:t>Value and Q-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2446"/>
                <a:ext cx="10515600" cy="5547360"/>
              </a:xfrm>
            </p:spPr>
            <p:txBody>
              <a:bodyPr>
                <a:normAutofit/>
              </a:bodyPr>
              <a:lstStyle/>
              <a:p>
                <a:r>
                  <a:rPr lang="en-US" sz="2000" dirty="0">
                    <a:latin typeface="Times New Roman" panose="02020603050405020304" pitchFamily="18" charset="0"/>
                    <a:cs typeface="Times New Roman" panose="02020603050405020304" pitchFamily="18" charset="0"/>
                  </a:rPr>
                  <a:t>The value function is applied to evaluate how good it is for an agent to utilize policy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visit state s. The concept of "good"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in terms of expected return, i.e. </a:t>
                </a:r>
                <a:r>
                  <a:rPr lang="en-US" sz="2000" dirty="0" smtClean="0">
                    <a:latin typeface="Times New Roman" panose="02020603050405020304" pitchFamily="18" charset="0"/>
                    <a:cs typeface="Times New Roman" panose="02020603050405020304" pitchFamily="18" charset="0"/>
                  </a:rPr>
                  <a:t>future rewards </a:t>
                </a:r>
                <a:r>
                  <a:rPr lang="en-US" sz="2000" dirty="0">
                    <a:latin typeface="Times New Roman" panose="02020603050405020304" pitchFamily="18" charset="0"/>
                    <a:cs typeface="Times New Roman" panose="02020603050405020304" pitchFamily="18" charset="0"/>
                  </a:rPr>
                  <a:t>that can be expected to receive in the future and it depends on what actions it </a:t>
                </a:r>
                <a:r>
                  <a:rPr lang="en-US" sz="2000" dirty="0" smtClean="0">
                    <a:latin typeface="Times New Roman" panose="02020603050405020304" pitchFamily="18" charset="0"/>
                    <a:cs typeface="Times New Roman" panose="02020603050405020304" pitchFamily="18" charset="0"/>
                  </a:rPr>
                  <a:t>will take</a:t>
                </a:r>
                <a:r>
                  <a:rPr lang="en-US" sz="2000" dirty="0">
                    <a:latin typeface="Times New Roman" panose="02020603050405020304" pitchFamily="18" charset="0"/>
                    <a:cs typeface="Times New Roman" panose="02020603050405020304" pitchFamily="18" charset="0"/>
                  </a:rPr>
                  <a:t>. Mathematically, the value is the expectation of return, and value approximation </a:t>
                </a:r>
                <a:r>
                  <a:rPr lang="en-US" sz="2000" dirty="0" smtClean="0">
                    <a:latin typeface="Times New Roman" panose="02020603050405020304" pitchFamily="18" charset="0"/>
                    <a:cs typeface="Times New Roman" panose="02020603050405020304" pitchFamily="18" charset="0"/>
                  </a:rPr>
                  <a:t>is obtained </a:t>
                </a:r>
                <a:r>
                  <a:rPr lang="en-US" sz="2000" dirty="0">
                    <a:latin typeface="Times New Roman" panose="02020603050405020304" pitchFamily="18" charset="0"/>
                    <a:cs typeface="Times New Roman" panose="02020603050405020304" pitchFamily="18" charset="0"/>
                  </a:rPr>
                  <a:t>by Bellman expectation equation as </a:t>
                </a:r>
                <a:r>
                  <a:rPr lang="en-US" sz="2000" dirty="0" smtClean="0">
                    <a:latin typeface="Times New Roman" panose="02020603050405020304" pitchFamily="18" charset="0"/>
                    <a:cs typeface="Times New Roman" panose="02020603050405020304" pitchFamily="18" charset="0"/>
                  </a:rPr>
                  <a:t>follows:</a:t>
                </a:r>
              </a:p>
              <a:p>
                <a:endParaRPr lang="en-US" sz="2000" dirty="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V</a:t>
                </a:r>
                <a14:m>
                  <m:oMath xmlns:m="http://schemas.openxmlformats.org/officeDocument/2006/math">
                    <m:r>
                      <a:rPr lang="en-US" sz="2000" i="1" baseline="30000" dirty="0" smtClean="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also known as state-value function, and the </a:t>
                </a:r>
                <a:r>
                  <a:rPr lang="en-US" sz="2000" i="1" dirty="0">
                    <a:latin typeface="Times New Roman" panose="02020603050405020304" pitchFamily="18" charset="0"/>
                    <a:cs typeface="Times New Roman" panose="02020603050405020304" pitchFamily="18" charset="0"/>
                  </a:rPr>
                  <a:t>expectation term </a:t>
                </a:r>
                <a:r>
                  <a:rPr lang="en-US" sz="2000" dirty="0">
                    <a:latin typeface="Times New Roman" panose="02020603050405020304" pitchFamily="18" charset="0"/>
                    <a:cs typeface="Times New Roman" panose="02020603050405020304" pitchFamily="18" charset="0"/>
                  </a:rPr>
                  <a:t>can be expanded </a:t>
                </a:r>
                <a:r>
                  <a:rPr lang="en-US" sz="2000" dirty="0" smtClean="0">
                    <a:latin typeface="Times New Roman" panose="02020603050405020304" pitchFamily="18" charset="0"/>
                    <a:cs typeface="Times New Roman" panose="02020603050405020304" pitchFamily="18" charset="0"/>
                  </a:rPr>
                  <a:t>as a </a:t>
                </a:r>
                <a:r>
                  <a:rPr lang="en-US" sz="2000" dirty="0">
                    <a:latin typeface="Times New Roman" panose="02020603050405020304" pitchFamily="18" charset="0"/>
                    <a:cs typeface="Times New Roman" panose="02020603050405020304" pitchFamily="18" charset="0"/>
                  </a:rPr>
                  <a:t>product of </a:t>
                </a:r>
                <a:r>
                  <a:rPr lang="en-US" sz="2000" i="1" dirty="0">
                    <a:latin typeface="Times New Roman" panose="02020603050405020304" pitchFamily="18" charset="0"/>
                    <a:cs typeface="Times New Roman" panose="02020603050405020304" pitchFamily="18" charset="0"/>
                  </a:rPr>
                  <a:t>policy, transition probability, and return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equation is called the </a:t>
                </a:r>
                <a:r>
                  <a:rPr lang="en-US" sz="2000" i="1" dirty="0">
                    <a:latin typeface="Times New Roman" panose="02020603050405020304" pitchFamily="18" charset="0"/>
                    <a:cs typeface="Times New Roman" panose="02020603050405020304" pitchFamily="18" charset="0"/>
                  </a:rPr>
                  <a:t>Bellman equation</a:t>
                </a:r>
                <a:r>
                  <a:rPr lang="en-US" sz="2000" dirty="0">
                    <a:latin typeface="Times New Roman" panose="02020603050405020304" pitchFamily="18" charset="0"/>
                    <a:cs typeface="Times New Roman" panose="02020603050405020304" pitchFamily="18" charset="0"/>
                  </a:rPr>
                  <a:t>. When the agent always selects the </a:t>
                </a:r>
                <a:r>
                  <a:rPr lang="en-US" sz="2000" dirty="0" smtClean="0">
                    <a:latin typeface="Times New Roman" panose="02020603050405020304" pitchFamily="18" charset="0"/>
                    <a:cs typeface="Times New Roman" panose="02020603050405020304" pitchFamily="18" charset="0"/>
                  </a:rPr>
                  <a:t>action according </a:t>
                </a:r>
                <a:r>
                  <a:rPr lang="en-US" sz="2000" dirty="0">
                    <a:latin typeface="Times New Roman" panose="02020603050405020304" pitchFamily="18" charset="0"/>
                    <a:cs typeface="Times New Roman" panose="02020603050405020304" pitchFamily="18" charset="0"/>
                  </a:rPr>
                  <a:t>to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maximizes the value, the Bellman equation can </a:t>
                </a:r>
                <a:r>
                  <a:rPr lang="en-US" sz="2000" dirty="0" smtClean="0">
                    <a:latin typeface="Times New Roman" panose="02020603050405020304" pitchFamily="18" charset="0"/>
                    <a:cs typeface="Times New Roman" panose="02020603050405020304" pitchFamily="18" charset="0"/>
                  </a:rPr>
                  <a:t>be expressed </a:t>
                </a:r>
                <a:r>
                  <a:rPr lang="en-US" sz="2000" dirty="0">
                    <a:latin typeface="Times New Roman" panose="02020603050405020304" pitchFamily="18" charset="0"/>
                    <a:cs typeface="Times New Roman" panose="02020603050405020304" pitchFamily="18" charset="0"/>
                  </a:rPr>
                  <a:t>as follows: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2446"/>
                <a:ext cx="10515600" cy="5547360"/>
              </a:xfrm>
              <a:blipFill>
                <a:blip r:embed="rId2"/>
                <a:stretch>
                  <a:fillRect l="-522" t="-1099" r="-9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9728" y="2280766"/>
            <a:ext cx="3844776" cy="570617"/>
          </a:xfrm>
          <a:prstGeom prst="rect">
            <a:avLst/>
          </a:prstGeom>
        </p:spPr>
      </p:pic>
      <p:pic>
        <p:nvPicPr>
          <p:cNvPr id="5" name="Picture 4"/>
          <p:cNvPicPr>
            <a:picLocks noChangeAspect="1"/>
          </p:cNvPicPr>
          <p:nvPr/>
        </p:nvPicPr>
        <p:blipFill>
          <a:blip r:embed="rId4"/>
          <a:stretch>
            <a:fillRect/>
          </a:stretch>
        </p:blipFill>
        <p:spPr>
          <a:xfrm>
            <a:off x="2929882" y="3619704"/>
            <a:ext cx="6332235" cy="666269"/>
          </a:xfrm>
          <a:prstGeom prst="rect">
            <a:avLst/>
          </a:prstGeom>
        </p:spPr>
      </p:pic>
      <p:pic>
        <p:nvPicPr>
          <p:cNvPr id="6" name="Picture 5"/>
          <p:cNvPicPr>
            <a:picLocks noChangeAspect="1"/>
          </p:cNvPicPr>
          <p:nvPr/>
        </p:nvPicPr>
        <p:blipFill>
          <a:blip r:embed="rId5"/>
          <a:stretch>
            <a:fillRect/>
          </a:stretch>
        </p:blipFill>
        <p:spPr>
          <a:xfrm>
            <a:off x="2929881" y="5233341"/>
            <a:ext cx="6332235" cy="655348"/>
          </a:xfrm>
          <a:prstGeom prst="rect">
            <a:avLst/>
          </a:prstGeom>
        </p:spPr>
      </p:pic>
      <p:pic>
        <p:nvPicPr>
          <p:cNvPr id="7" name="Picture 6"/>
          <p:cNvPicPr>
            <a:picLocks noChangeAspect="1"/>
          </p:cNvPicPr>
          <p:nvPr/>
        </p:nvPicPr>
        <p:blipFill>
          <a:blip r:embed="rId6"/>
          <a:stretch>
            <a:fillRect/>
          </a:stretch>
        </p:blipFill>
        <p:spPr>
          <a:xfrm>
            <a:off x="3978970" y="5972103"/>
            <a:ext cx="1823146" cy="554288"/>
          </a:xfrm>
          <a:prstGeom prst="rect">
            <a:avLst/>
          </a:prstGeom>
        </p:spPr>
      </p:pic>
    </p:spTree>
    <p:extLst>
      <p:ext uri="{BB962C8B-B14F-4D97-AF65-F5344CB8AC3E}">
        <p14:creationId xmlns:p14="http://schemas.microsoft.com/office/powerpoint/2010/main" val="281997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4800"/>
                <a:ext cx="10515600" cy="5872163"/>
              </a:xfrm>
            </p:spPr>
            <p:txBody>
              <a:bodyPr>
                <a:normAutofit/>
              </a:bodyPr>
              <a:lstStyle/>
              <a:p>
                <a:r>
                  <a:rPr lang="en-US" sz="2000" dirty="0">
                    <a:latin typeface="Times New Roman" panose="02020603050405020304" pitchFamily="18" charset="0"/>
                    <a:cs typeface="Times New Roman" panose="02020603050405020304" pitchFamily="18" charset="0"/>
                  </a:rPr>
                  <a:t>However, obtaining optimal value function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does not provide enough information to </a:t>
                </a:r>
                <a:r>
                  <a:rPr lang="en-US" sz="2000" dirty="0" smtClean="0">
                    <a:latin typeface="Times New Roman" panose="02020603050405020304" pitchFamily="18" charset="0"/>
                    <a:cs typeface="Times New Roman" panose="02020603050405020304" pitchFamily="18" charset="0"/>
                  </a:rPr>
                  <a:t>reconstruct some </a:t>
                </a:r>
                <a:r>
                  <a:rPr lang="en-US" sz="2000" dirty="0">
                    <a:latin typeface="Times New Roman" panose="02020603050405020304" pitchFamily="18" charset="0"/>
                    <a:cs typeface="Times New Roman" panose="02020603050405020304" pitchFamily="18" charset="0"/>
                  </a:rPr>
                  <a:t>optimal policy</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real-world environment is complicated. </a:t>
                </a:r>
                <a:r>
                  <a:rPr lang="en-US" sz="2000" dirty="0" smtClean="0">
                    <a:latin typeface="Times New Roman" panose="02020603050405020304" pitchFamily="18" charset="0"/>
                    <a:cs typeface="Times New Roman" panose="02020603050405020304" pitchFamily="18" charset="0"/>
                  </a:rPr>
                  <a:t>Thus, a </a:t>
                </a:r>
                <a:r>
                  <a:rPr lang="en-US" sz="2000" dirty="0">
                    <a:latin typeface="Times New Roman" panose="02020603050405020304" pitchFamily="18" charset="0"/>
                    <a:cs typeface="Times New Roman" panose="02020603050405020304" pitchFamily="18" charset="0"/>
                  </a:rPr>
                  <a:t>quality function (Q-function) is also called the action-value function under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Q-function </a:t>
                </a:r>
                <a:r>
                  <a:rPr lang="en-US" sz="2000" dirty="0">
                    <a:latin typeface="Times New Roman" panose="02020603050405020304" pitchFamily="18" charset="0"/>
                    <a:cs typeface="Times New Roman" panose="02020603050405020304" pitchFamily="18" charset="0"/>
                  </a:rPr>
                  <a:t>is used to estimate how good it is for an agent to perform a particular action (</a:t>
                </a:r>
                <a:r>
                  <a:rPr lang="en-US" sz="2000" i="1" dirty="0" smtClean="0">
                    <a:latin typeface="Times New Roman" panose="02020603050405020304" pitchFamily="18" charset="0"/>
                    <a:cs typeface="Times New Roman" panose="02020603050405020304" pitchFamily="18" charset="0"/>
                  </a:rPr>
                  <a:t>a</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 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with a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and it is introduced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value function which species the goodness of a state, a Q-function species </a:t>
                </a:r>
                <a:r>
                  <a:rPr lang="en-US" sz="2000" dirty="0" smtClean="0">
                    <a:latin typeface="Times New Roman" panose="02020603050405020304" pitchFamily="18" charset="0"/>
                    <a:cs typeface="Times New Roman" panose="02020603050405020304" pitchFamily="18" charset="0"/>
                  </a:rPr>
                  <a:t>the goodness </a:t>
                </a:r>
                <a:r>
                  <a:rPr lang="en-US" sz="2000" dirty="0">
                    <a:latin typeface="Times New Roman" panose="02020603050405020304" pitchFamily="18" charset="0"/>
                    <a:cs typeface="Times New Roman" panose="02020603050405020304" pitchFamily="18" charset="0"/>
                  </a:rPr>
                  <a:t>of action in a </a:t>
                </a:r>
                <a:r>
                  <a:rPr lang="en-US" sz="2000" dirty="0" smtClean="0">
                    <a:latin typeface="Times New Roman" panose="02020603050405020304" pitchFamily="18" charset="0"/>
                    <a:cs typeface="Times New Roman" panose="02020603050405020304" pitchFamily="18" charset="0"/>
                  </a:rPr>
                  <a:t>state.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4800"/>
                <a:ext cx="10515600" cy="5872163"/>
              </a:xfrm>
              <a:blipFill>
                <a:blip r:embed="rId2"/>
                <a:stretch>
                  <a:fillRect l="-522" t="-1038" r="-6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07357" y="1958270"/>
            <a:ext cx="6777286" cy="924267"/>
          </a:xfrm>
          <a:prstGeom prst="rect">
            <a:avLst/>
          </a:prstGeom>
        </p:spPr>
      </p:pic>
    </p:spTree>
    <p:extLst>
      <p:ext uri="{BB962C8B-B14F-4D97-AF65-F5344CB8AC3E}">
        <p14:creationId xmlns:p14="http://schemas.microsoft.com/office/powerpoint/2010/main" val="352117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64634" cy="1036955"/>
          </a:xfrm>
        </p:spPr>
        <p:txBody>
          <a:bodyPr>
            <a:normAutofit/>
          </a:bodyPr>
          <a:lstStyle/>
          <a:p>
            <a:r>
              <a:rPr lang="en-US" sz="4000" dirty="0">
                <a:latin typeface="Times New Roman" panose="02020603050405020304" pitchFamily="18" charset="0"/>
                <a:cs typeface="Times New Roman" panose="02020603050405020304" pitchFamily="18" charset="0"/>
              </a:rPr>
              <a:t>Category</a:t>
            </a:r>
          </a:p>
        </p:txBody>
      </p:sp>
      <p:sp>
        <p:nvSpPr>
          <p:cNvPr id="3" name="Content Placeholder 2"/>
          <p:cNvSpPr>
            <a:spLocks noGrp="1"/>
          </p:cNvSpPr>
          <p:nvPr>
            <p:ph idx="1"/>
          </p:nvPr>
        </p:nvSpPr>
        <p:spPr>
          <a:xfrm>
            <a:off x="838200" y="1280160"/>
            <a:ext cx="10515600" cy="4896803"/>
          </a:xfrm>
        </p:spPr>
        <p:txBody>
          <a:bodyPr>
            <a:normAutofit/>
          </a:bodyPr>
          <a:lstStyle/>
          <a:p>
            <a:r>
              <a:rPr lang="en-US" sz="2000" dirty="0">
                <a:latin typeface="Times New Roman" panose="02020603050405020304" pitchFamily="18" charset="0"/>
                <a:cs typeface="Times New Roman" panose="02020603050405020304" pitchFamily="18" charset="0"/>
              </a:rPr>
              <a:t>In general, RL can be divided into either model-free or model-based methods. Here, "</a:t>
            </a:r>
            <a:r>
              <a:rPr lang="en-US" sz="2000" dirty="0" smtClean="0">
                <a:latin typeface="Times New Roman" panose="02020603050405020304" pitchFamily="18" charset="0"/>
                <a:cs typeface="Times New Roman" panose="02020603050405020304" pitchFamily="18" charset="0"/>
              </a:rPr>
              <a:t>model“ is defined </a:t>
            </a:r>
            <a:r>
              <a:rPr lang="en-US" sz="2000" dirty="0">
                <a:latin typeface="Times New Roman" panose="02020603050405020304" pitchFamily="18" charset="0"/>
                <a:cs typeface="Times New Roman" panose="02020603050405020304" pitchFamily="18" charset="0"/>
              </a:rPr>
              <a:t>by the two quantity: transition probability function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dirty="0" smtClean="0">
                <a:latin typeface="Times New Roman" panose="02020603050405020304" pitchFamily="18" charset="0"/>
                <a:cs typeface="Times New Roman" panose="02020603050405020304" pitchFamily="18" charset="0"/>
              </a:rPr>
              <a:t>reward function </a:t>
            </a:r>
            <a:r>
              <a:rPr lang="en-US" sz="2000" i="1" dirty="0" smtClean="0">
                <a:latin typeface="Times New Roman" panose="02020603050405020304" pitchFamily="18" charset="0"/>
                <a:cs typeface="Times New Roman" panose="02020603050405020304" pitchFamily="18" charset="0"/>
              </a:rPr>
              <a:t>R(</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Model-based RL </a:t>
            </a:r>
            <a:r>
              <a:rPr lang="en-US" sz="2000" dirty="0">
                <a:latin typeface="Times New Roman" panose="02020603050405020304" pitchFamily="18" charset="0"/>
                <a:cs typeface="Times New Roman" panose="02020603050405020304" pitchFamily="18" charset="0"/>
              </a:rPr>
              <a:t>is an approach that uses a learnt model, i.e. </a:t>
            </a:r>
            <a:r>
              <a:rPr lang="en-US" sz="2000" i="1" dirty="0">
                <a:latin typeface="Times New Roman" panose="02020603050405020304" pitchFamily="18" charset="0"/>
                <a:cs typeface="Times New Roman" panose="02020603050405020304" pitchFamily="18" charset="0"/>
              </a:rPr>
              <a:t>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 ,</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reward function </a:t>
            </a:r>
            <a:r>
              <a:rPr lang="en-US" sz="2000" i="1" dirty="0">
                <a:latin typeface="Times New Roman" panose="02020603050405020304" pitchFamily="18" charset="0"/>
                <a:cs typeface="Times New Roman" panose="02020603050405020304" pitchFamily="18" charset="0"/>
              </a:rPr>
              <a:t>R(</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predict the future action. There are four main model-based </a:t>
            </a:r>
            <a:r>
              <a:rPr lang="en-US" sz="2000" dirty="0" smtClean="0">
                <a:latin typeface="Times New Roman" panose="02020603050405020304" pitchFamily="18" charset="0"/>
                <a:cs typeface="Times New Roman" panose="02020603050405020304" pitchFamily="18" charset="0"/>
              </a:rPr>
              <a:t>techniques as </a:t>
            </a:r>
            <a:r>
              <a:rPr lang="en-US" sz="2000" dirty="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Value Function</a:t>
            </a:r>
            <a:r>
              <a:rPr lang="en-US" dirty="0">
                <a:latin typeface="Times New Roman" panose="02020603050405020304" pitchFamily="18" charset="0"/>
                <a:cs typeface="Times New Roman" panose="02020603050405020304" pitchFamily="18" charset="0"/>
              </a:rPr>
              <a:t>: The objective of value function methods is to obtain the best </a:t>
            </a:r>
            <a:r>
              <a:rPr lang="en-US" dirty="0" smtClean="0">
                <a:latin typeface="Times New Roman" panose="02020603050405020304" pitchFamily="18" charset="0"/>
                <a:cs typeface="Times New Roman" panose="02020603050405020304" pitchFamily="18" charset="0"/>
              </a:rPr>
              <a:t>policy by </a:t>
            </a:r>
            <a:r>
              <a:rPr lang="en-US" dirty="0">
                <a:latin typeface="Times New Roman" panose="02020603050405020304" pitchFamily="18" charset="0"/>
                <a:cs typeface="Times New Roman" panose="02020603050405020304" pitchFamily="18" charset="0"/>
              </a:rPr>
              <a:t>maximizing the value functions in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Transition Models</a:t>
            </a:r>
            <a:r>
              <a:rPr lang="en-US" dirty="0">
                <a:latin typeface="Times New Roman" panose="02020603050405020304" pitchFamily="18" charset="0"/>
                <a:cs typeface="Times New Roman" panose="02020603050405020304" pitchFamily="18" charset="0"/>
              </a:rPr>
              <a:t>: Transition models decide how to map from a state s, </a:t>
            </a:r>
            <a:r>
              <a:rPr lang="en-US" dirty="0" smtClean="0">
                <a:latin typeface="Times New Roman" panose="02020603050405020304" pitchFamily="18" charset="0"/>
                <a:cs typeface="Times New Roman" panose="02020603050405020304" pitchFamily="18" charset="0"/>
              </a:rPr>
              <a:t>taking action </a:t>
            </a:r>
            <a:r>
              <a:rPr lang="en-US" dirty="0">
                <a:latin typeface="Times New Roman" panose="02020603050405020304" pitchFamily="18" charset="0"/>
                <a:cs typeface="Times New Roman" panose="02020603050405020304" pitchFamily="18" charset="0"/>
              </a:rPr>
              <a:t>a to the next state (s') and it strongly </a:t>
            </a:r>
            <a:r>
              <a:rPr lang="en-US" dirty="0" smtClean="0">
                <a:latin typeface="Times New Roman" panose="02020603050405020304" pitchFamily="18" charset="0"/>
                <a:cs typeface="Times New Roman" panose="02020603050405020304" pitchFamily="18" charset="0"/>
              </a:rPr>
              <a:t>affects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model-based RL </a:t>
            </a:r>
            <a:r>
              <a:rPr lang="en-US" dirty="0">
                <a:latin typeface="Times New Roman" panose="02020603050405020304" pitchFamily="18" charset="0"/>
                <a:cs typeface="Times New Roman" panose="02020603050405020304" pitchFamily="18" charset="0"/>
              </a:rPr>
              <a:t>algorithms. Based on whether predicting the future state s' is based on the </a:t>
            </a:r>
            <a:r>
              <a:rPr lang="en-US" dirty="0" smtClean="0">
                <a:latin typeface="Times New Roman" panose="02020603050405020304" pitchFamily="18" charset="0"/>
                <a:cs typeface="Times New Roman" panose="02020603050405020304" pitchFamily="18" charset="0"/>
              </a:rPr>
              <a:t>probability distribution </a:t>
            </a:r>
            <a:r>
              <a:rPr lang="en-US" dirty="0">
                <a:latin typeface="Times New Roman" panose="02020603050405020304" pitchFamily="18" charset="0"/>
                <a:cs typeface="Times New Roman" panose="02020603050405020304" pitchFamily="18" charset="0"/>
              </a:rPr>
              <a:t>of a random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or not, there are two main approaches in </a:t>
            </a:r>
            <a:r>
              <a:rPr lang="en-US" dirty="0" smtClean="0">
                <a:latin typeface="Times New Roman" panose="02020603050405020304" pitchFamily="18" charset="0"/>
                <a:cs typeface="Times New Roman" panose="02020603050405020304" pitchFamily="18" charset="0"/>
              </a:rPr>
              <a:t>this group</a:t>
            </a:r>
            <a:r>
              <a:rPr lang="en-US" dirty="0">
                <a:latin typeface="Times New Roman" panose="02020603050405020304" pitchFamily="18" charset="0"/>
                <a:cs typeface="Times New Roman" panose="02020603050405020304" pitchFamily="18" charset="0"/>
              </a:rPr>
              <a:t>: stochastic and deterministic</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Policy Search</a:t>
            </a:r>
            <a:r>
              <a:rPr lang="en-US" dirty="0">
                <a:latin typeface="Times New Roman" panose="02020603050405020304" pitchFamily="18" charset="0"/>
                <a:cs typeface="Times New Roman" panose="02020603050405020304" pitchFamily="18" charset="0"/>
              </a:rPr>
              <a:t>: Policy search approach directly searches for the optimal policy </a:t>
            </a:r>
            <a:r>
              <a:rPr lang="en-US" dirty="0" smtClean="0">
                <a:latin typeface="Times New Roman" panose="02020603050405020304" pitchFamily="18" charset="0"/>
                <a:cs typeface="Times New Roman" panose="02020603050405020304" pitchFamily="18" charset="0"/>
              </a:rPr>
              <a:t>by modifying </a:t>
            </a:r>
            <a:r>
              <a:rPr lang="en-US" dirty="0">
                <a:latin typeface="Times New Roman" panose="02020603050405020304" pitchFamily="18" charset="0"/>
                <a:cs typeface="Times New Roman" panose="02020603050405020304" pitchFamily="18" charset="0"/>
              </a:rPr>
              <a:t>its parameters, whereas the value function methods indirectly </a:t>
            </a: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actions that </a:t>
            </a:r>
            <a:r>
              <a:rPr lang="en-US" dirty="0">
                <a:latin typeface="Times New Roman" panose="02020603050405020304" pitchFamily="18" charset="0"/>
                <a:cs typeface="Times New Roman" panose="02020603050405020304" pitchFamily="18" charset="0"/>
              </a:rPr>
              <a:t>maximize the value function at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Return Functions</a:t>
            </a:r>
            <a:r>
              <a:rPr lang="en-US" dirty="0">
                <a:latin typeface="Times New Roman" panose="02020603050405020304" pitchFamily="18" charset="0"/>
                <a:cs typeface="Times New Roman" panose="02020603050405020304" pitchFamily="18" charset="0"/>
              </a:rPr>
              <a:t>: Return functions decide how to aggregate rewards or </a:t>
            </a:r>
            <a:r>
              <a:rPr lang="en-US" dirty="0" smtClean="0">
                <a:latin typeface="Times New Roman" panose="02020603050405020304" pitchFamily="18" charset="0"/>
                <a:cs typeface="Times New Roman" panose="02020603050405020304" pitchFamily="18" charset="0"/>
              </a:rPr>
              <a:t>punishments over </a:t>
            </a:r>
            <a:r>
              <a:rPr lang="en-US" dirty="0">
                <a:latin typeface="Times New Roman" panose="02020603050405020304" pitchFamily="18" charset="0"/>
                <a:cs typeface="Times New Roman" panose="02020603050405020304" pitchFamily="18" charset="0"/>
              </a:rPr>
              <a:t>an episode. They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both the convergence and the feasibility of the </a:t>
            </a:r>
            <a:r>
              <a:rPr lang="en-US" dirty="0" smtClean="0">
                <a:latin typeface="Times New Roman" panose="02020603050405020304" pitchFamily="18" charset="0"/>
                <a:cs typeface="Times New Roman" panose="02020603050405020304" pitchFamily="18" charset="0"/>
              </a:rPr>
              <a:t>model. There </a:t>
            </a:r>
            <a:r>
              <a:rPr lang="en-US" dirty="0">
                <a:latin typeface="Times New Roman" panose="02020603050405020304" pitchFamily="18" charset="0"/>
                <a:cs typeface="Times New Roman" panose="02020603050405020304" pitchFamily="18" charset="0"/>
              </a:rPr>
              <a:t>are two main approaches in this group: discounted returns functions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averaged returns functions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5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95109" y="2158197"/>
            <a:ext cx="63920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(AI) it gives devices the ability to learn from their experiences and improve their self without doing any coding.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when you shop from any website it’s shows related search like:- People who bought also saw this.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Arthur Samuel coined the term Machine Learning in the year 1959.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defined Machine Learning as “</a:t>
            </a:r>
            <a:r>
              <a:rPr lang="en-US" b="1" dirty="0">
                <a:latin typeface="Times New Roman" panose="02020603050405020304" pitchFamily="18" charset="0"/>
                <a:cs typeface="Times New Roman" panose="02020603050405020304" pitchFamily="18" charset="0"/>
              </a:rPr>
              <a:t>Field of study that gives computers the capability to learn without being explicitly programmed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974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5429"/>
                <a:ext cx="10515600" cy="5741534"/>
              </a:xfrm>
            </p:spPr>
            <p:txBody>
              <a:bodyPr>
                <a:normAutofit/>
              </a:bodyPr>
              <a:lstStyle/>
              <a:p>
                <a:r>
                  <a:rPr lang="en-US" sz="2000" b="1" dirty="0" smtClean="0">
                    <a:latin typeface="Times New Roman" panose="02020603050405020304" pitchFamily="18" charset="0"/>
                    <a:cs typeface="Times New Roman" panose="02020603050405020304" pitchFamily="18" charset="0"/>
                  </a:rPr>
                  <a:t>Model-Free RL</a:t>
                </a:r>
                <a:r>
                  <a:rPr lang="en-US" sz="2000" dirty="0" smtClean="0">
                    <a:latin typeface="Times New Roman" panose="02020603050405020304" pitchFamily="18" charset="0"/>
                    <a:cs typeface="Times New Roman" panose="02020603050405020304" pitchFamily="18" charset="0"/>
                  </a:rPr>
                  <a:t>: Learning </a:t>
                </a:r>
                <a:r>
                  <a:rPr lang="en-US" sz="2000" dirty="0">
                    <a:latin typeface="Times New Roman" panose="02020603050405020304" pitchFamily="18" charset="0"/>
                    <a:cs typeface="Times New Roman" panose="02020603050405020304" pitchFamily="18" charset="0"/>
                  </a:rPr>
                  <a:t>through the experience gained from interactions with the environment, i.e. </a:t>
                </a:r>
                <a:r>
                  <a:rPr lang="en-US" sz="2000" dirty="0" smtClean="0">
                    <a:latin typeface="Times New Roman" panose="02020603050405020304" pitchFamily="18" charset="0"/>
                    <a:cs typeface="Times New Roman" panose="02020603050405020304" pitchFamily="18" charset="0"/>
                  </a:rPr>
                  <a:t>model free method </a:t>
                </a:r>
                <a:r>
                  <a:rPr lang="en-US" sz="2000" dirty="0">
                    <a:latin typeface="Times New Roman" panose="02020603050405020304" pitchFamily="18" charset="0"/>
                    <a:cs typeface="Times New Roman" panose="02020603050405020304" pitchFamily="18" charset="0"/>
                  </a:rPr>
                  <a:t>tries to estimate the t. discrete problems transition probability function and </a:t>
                </a:r>
                <a:r>
                  <a:rPr lang="en-US" sz="2000" dirty="0" smtClean="0">
                    <a:latin typeface="Times New Roman" panose="02020603050405020304" pitchFamily="18" charset="0"/>
                    <a:cs typeface="Times New Roman" panose="02020603050405020304" pitchFamily="18" charset="0"/>
                  </a:rPr>
                  <a:t>the reward </a:t>
                </a:r>
                <a:r>
                  <a:rPr lang="en-US" sz="2000" dirty="0">
                    <a:latin typeface="Times New Roman" panose="02020603050405020304" pitchFamily="18" charset="0"/>
                    <a:cs typeface="Times New Roman" panose="02020603050405020304" pitchFamily="18" charset="0"/>
                  </a:rPr>
                  <a:t>function from the experience to exploit them in acquisition of policy. Policy </a:t>
                </a:r>
                <a:r>
                  <a:rPr lang="en-US" sz="2000" dirty="0" smtClean="0">
                    <a:latin typeface="Times New Roman" panose="02020603050405020304" pitchFamily="18" charset="0"/>
                    <a:cs typeface="Times New Roman" panose="02020603050405020304" pitchFamily="18" charset="0"/>
                  </a:rPr>
                  <a:t>gradient and </a:t>
                </a:r>
                <a:r>
                  <a:rPr lang="en-US" sz="2000" dirty="0">
                    <a:latin typeface="Times New Roman" panose="02020603050405020304" pitchFamily="18" charset="0"/>
                    <a:cs typeface="Times New Roman" panose="02020603050405020304" pitchFamily="18" charset="0"/>
                  </a:rPr>
                  <a:t>value-based algorithms are popularly used in model-free methods</a:t>
                </a:r>
                <a:r>
                  <a:rPr lang="en-US" sz="2000" dirty="0" smtClean="0">
                    <a:latin typeface="Times New Roman" panose="02020603050405020304" pitchFamily="18" charset="0"/>
                    <a:cs typeface="Times New Roman" panose="02020603050405020304" pitchFamily="18" charset="0"/>
                  </a:rPr>
                  <a:t>.</a:t>
                </a:r>
              </a:p>
              <a:p>
                <a:pPr lvl="2"/>
                <a:r>
                  <a:rPr lang="en-US" b="1" dirty="0" smtClean="0">
                    <a:latin typeface="Times New Roman" panose="02020603050405020304" pitchFamily="18" charset="0"/>
                    <a:cs typeface="Times New Roman" panose="02020603050405020304" pitchFamily="18" charset="0"/>
                  </a:rPr>
                  <a:t>Policy </a:t>
                </a:r>
                <a:r>
                  <a:rPr lang="en-US" b="1" dirty="0">
                    <a:latin typeface="Times New Roman" panose="02020603050405020304" pitchFamily="18" charset="0"/>
                    <a:cs typeface="Times New Roman" panose="02020603050405020304" pitchFamily="18" charset="0"/>
                  </a:rPr>
                  <a:t>gradient methods</a:t>
                </a:r>
                <a:r>
                  <a:rPr lang="en-US" dirty="0">
                    <a:latin typeface="Times New Roman" panose="02020603050405020304" pitchFamily="18" charset="0"/>
                    <a:cs typeface="Times New Roman" panose="02020603050405020304" pitchFamily="18" charset="0"/>
                  </a:rPr>
                  <a:t>: In this approach, RL task is considered as </a:t>
                </a:r>
                <a:r>
                  <a:rPr lang="en-US" dirty="0" smtClean="0">
                    <a:latin typeface="Times New Roman" panose="02020603050405020304" pitchFamily="18" charset="0"/>
                    <a:cs typeface="Times New Roman" panose="02020603050405020304" pitchFamily="18" charset="0"/>
                  </a:rPr>
                  <a:t>optimization with </a:t>
                </a:r>
                <a:r>
                  <a:rPr lang="en-US" dirty="0">
                    <a:latin typeface="Times New Roman" panose="02020603050405020304" pitchFamily="18" charset="0"/>
                    <a:cs typeface="Times New Roman" panose="02020603050405020304" pitchFamily="18" charset="0"/>
                  </a:rPr>
                  <a:t>stochastic </a:t>
                </a:r>
                <a:r>
                  <a:rPr lang="en-US" dirty="0" smtClean="0">
                    <a:latin typeface="Times New Roman" panose="02020603050405020304" pitchFamily="18" charset="0"/>
                    <a:cs typeface="Times New Roman" panose="02020603050405020304" pitchFamily="18" charset="0"/>
                  </a:rPr>
                  <a:t>first-order </a:t>
                </a:r>
                <a:r>
                  <a:rPr lang="en-US" dirty="0">
                    <a:latin typeface="Times New Roman" panose="02020603050405020304" pitchFamily="18" charset="0"/>
                    <a:cs typeface="Times New Roman" panose="02020603050405020304" pitchFamily="18" charset="0"/>
                  </a:rPr>
                  <a:t>optimization. Policy gradient methods directly </a:t>
                </a:r>
                <a:r>
                  <a:rPr lang="en-US" dirty="0" smtClean="0">
                    <a:latin typeface="Times New Roman" panose="02020603050405020304" pitchFamily="18" charset="0"/>
                    <a:cs typeface="Times New Roman" panose="02020603050405020304" pitchFamily="18" charset="0"/>
                  </a:rPr>
                  <a:t>optimize the </a:t>
                </a:r>
                <a:r>
                  <a:rPr lang="en-US" dirty="0">
                    <a:latin typeface="Times New Roman" panose="02020603050405020304" pitchFamily="18" charset="0"/>
                    <a:cs typeface="Times New Roman" panose="02020603050405020304" pitchFamily="18" charset="0"/>
                  </a:rPr>
                  <a:t>discounted expected reward, i.e. G(</a:t>
                </a:r>
                <a14:m>
                  <m:oMath xmlns:m="http://schemas.openxmlformats.org/officeDocument/2006/math">
                    <m:r>
                      <a:rPr lang="en-US" i="1"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i="1" baseline="-25000"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obtains the optimal policy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any additional information about MDP</a:t>
                </a:r>
                <a:r>
                  <a:rPr lang="en-US" dirty="0" smtClean="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In this approach, the optimal policy</a:t>
                </a:r>
                <a:r>
                  <a:rPr lang="en-US" dirty="0"/>
                  <a:t>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implicitly </a:t>
                </a:r>
                <a:r>
                  <a:rPr lang="en-US" dirty="0" smtClean="0">
                    <a:latin typeface="Times New Roman" panose="02020603050405020304" pitchFamily="18" charset="0"/>
                    <a:cs typeface="Times New Roman" panose="02020603050405020304" pitchFamily="18" charset="0"/>
                  </a:rPr>
                  <a:t>conducted by </a:t>
                </a:r>
                <a:r>
                  <a:rPr lang="en-US" dirty="0">
                    <a:latin typeface="Times New Roman" panose="02020603050405020304" pitchFamily="18" charset="0"/>
                    <a:cs typeface="Times New Roman" panose="02020603050405020304" pitchFamily="18" charset="0"/>
                  </a:rPr>
                  <a:t>gaining an approximation of optimal Q-function </a:t>
                </a:r>
                <a:r>
                  <a:rPr lang="en-US" i="1" dirty="0" smtClean="0">
                    <a:latin typeface="Times New Roman" panose="02020603050405020304" pitchFamily="18" charset="0"/>
                    <a:cs typeface="Times New Roman" panose="02020603050405020304" pitchFamily="18" charset="0"/>
                  </a:rPr>
                  <a:t>Q*(s, 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agents update the value function to learn suitable policy while </a:t>
                </a:r>
                <a:r>
                  <a:rPr lang="en-US" dirty="0" smtClean="0">
                    <a:latin typeface="Times New Roman" panose="02020603050405020304" pitchFamily="18" charset="0"/>
                    <a:cs typeface="Times New Roman" panose="02020603050405020304" pitchFamily="18" charset="0"/>
                  </a:rPr>
                  <a:t>policy-based RL </a:t>
                </a:r>
                <a:r>
                  <a:rPr lang="en-US" dirty="0">
                    <a:latin typeface="Times New Roman" panose="02020603050405020304" pitchFamily="18" charset="0"/>
                    <a:cs typeface="Times New Roman" panose="02020603050405020304" pitchFamily="18" charset="0"/>
                  </a:rPr>
                  <a:t>agents learn the policy directly.</a:t>
                </a:r>
                <a:endParaRPr lang="en-US" sz="3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5429"/>
                <a:ext cx="10515600" cy="5741534"/>
              </a:xfrm>
              <a:blipFill>
                <a:blip r:embed="rId2"/>
                <a:stretch>
                  <a:fillRect l="-522" t="-1062" r="-348"/>
                </a:stretch>
              </a:blipFill>
            </p:spPr>
            <p:txBody>
              <a:bodyPr/>
              <a:lstStyle/>
              <a:p>
                <a:r>
                  <a:rPr lang="en-US">
                    <a:noFill/>
                  </a:rPr>
                  <a:t> </a:t>
                </a:r>
              </a:p>
            </p:txBody>
          </p:sp>
        </mc:Fallback>
      </mc:AlternateContent>
      <p:cxnSp>
        <p:nvCxnSpPr>
          <p:cNvPr id="5" name="Straight Arrow Connector 4"/>
          <p:cNvCxnSpPr/>
          <p:nvPr/>
        </p:nvCxnSpPr>
        <p:spPr>
          <a:xfrm flipV="1">
            <a:off x="5952308" y="2325189"/>
            <a:ext cx="287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37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64337" cy="854075"/>
          </a:xfrm>
        </p:spPr>
        <p:txBody>
          <a:bodyPr/>
          <a:lstStyle/>
          <a:p>
            <a:r>
              <a:rPr lang="en-US" dirty="0" smtClean="0">
                <a:latin typeface="Times New Roman" panose="02020603050405020304" pitchFamily="18" charset="0"/>
                <a:cs typeface="Times New Roman" panose="02020603050405020304" pitchFamily="18" charset="0"/>
              </a:rPr>
              <a:t>Deep Reinforcement Learning (DRL)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Deep Reinforcement Learning (DRL) is the combination of Reinforcement </a:t>
            </a:r>
            <a:r>
              <a:rPr lang="en-US" sz="2000" dirty="0" smtClean="0">
                <a:latin typeface="Times New Roman" panose="02020603050405020304" pitchFamily="18" charset="0"/>
                <a:cs typeface="Times New Roman" panose="02020603050405020304" pitchFamily="18" charset="0"/>
              </a:rPr>
              <a:t>Learning and </a:t>
            </a:r>
            <a:r>
              <a:rPr lang="en-US" sz="2000" dirty="0">
                <a:latin typeface="Times New Roman" panose="02020603050405020304" pitchFamily="18" charset="0"/>
                <a:cs typeface="Times New Roman" panose="02020603050405020304" pitchFamily="18" charset="0"/>
              </a:rPr>
              <a:t>Deep Learning (DL) and it has become one of the most intriguing areas of </a:t>
            </a:r>
            <a:r>
              <a:rPr lang="en-US" sz="2000" dirty="0" smtClean="0">
                <a:latin typeface="Times New Roman" panose="02020603050405020304" pitchFamily="18" charset="0"/>
                <a:cs typeface="Times New Roman" panose="02020603050405020304" pitchFamily="18" charset="0"/>
              </a:rPr>
              <a:t>artificial intelligence today.</a:t>
            </a:r>
          </a:p>
          <a:p>
            <a:r>
              <a:rPr lang="en-US" sz="2000" dirty="0">
                <a:latin typeface="Times New Roman" panose="02020603050405020304" pitchFamily="18" charset="0"/>
                <a:cs typeface="Times New Roman" panose="02020603050405020304" pitchFamily="18" charset="0"/>
              </a:rPr>
              <a:t>DRL </a:t>
            </a:r>
            <a:r>
              <a:rPr lang="en-US" sz="2000" dirty="0" smtClean="0">
                <a:latin typeface="Times New Roman" panose="02020603050405020304" pitchFamily="18" charset="0"/>
                <a:cs typeface="Times New Roman" panose="02020603050405020304" pitchFamily="18" charset="0"/>
              </a:rPr>
              <a:t>has been </a:t>
            </a:r>
            <a:r>
              <a:rPr lang="en-US" sz="2000" dirty="0">
                <a:latin typeface="Times New Roman" panose="02020603050405020304" pitchFamily="18" charset="0"/>
                <a:cs typeface="Times New Roman" panose="02020603050405020304" pitchFamily="18" charset="0"/>
              </a:rPr>
              <a:t>successfully applied into many domains including games, robotics, autonomous </a:t>
            </a:r>
            <a:r>
              <a:rPr lang="en-US" sz="2000" dirty="0" smtClean="0">
                <a:latin typeface="Times New Roman" panose="02020603050405020304" pitchFamily="18" charset="0"/>
                <a:cs typeface="Times New Roman" panose="02020603050405020304" pitchFamily="18" charset="0"/>
              </a:rPr>
              <a:t>driving, healthcare</a:t>
            </a:r>
            <a:r>
              <a:rPr lang="en-US" sz="2000" dirty="0">
                <a:latin typeface="Times New Roman" panose="02020603050405020304" pitchFamily="18" charset="0"/>
                <a:cs typeface="Times New Roman" panose="02020603050405020304" pitchFamily="18" charset="0"/>
              </a:rPr>
              <a:t>, natural language processing, and computer vision. In contrast to </a:t>
            </a:r>
            <a:r>
              <a:rPr lang="en-US" sz="2000" dirty="0" smtClean="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which requires large labeled training data, DRL samples training data from </a:t>
            </a:r>
            <a:r>
              <a:rPr lang="en-US" sz="2000" dirty="0" smtClean="0">
                <a:latin typeface="Times New Roman" panose="02020603050405020304" pitchFamily="18" charset="0"/>
                <a:cs typeface="Times New Roman" panose="02020603050405020304" pitchFamily="18" charset="0"/>
              </a:rPr>
              <a:t>an environment.</a:t>
            </a:r>
          </a:p>
          <a:p>
            <a:r>
              <a:rPr lang="en-US" sz="2000" dirty="0">
                <a:latin typeface="Times New Roman" panose="02020603050405020304" pitchFamily="18" charset="0"/>
                <a:cs typeface="Times New Roman" panose="02020603050405020304" pitchFamily="18" charset="0"/>
              </a:rPr>
              <a:t>Far from supervised learning, DRL-based approaches focus on solving sequential </a:t>
            </a:r>
            <a:r>
              <a:rPr lang="en-US" sz="2000" dirty="0" smtClean="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They aim at deciding, based on a set of experiences collected by </a:t>
            </a:r>
            <a:r>
              <a:rPr lang="en-US" sz="2000" dirty="0" smtClean="0">
                <a:latin typeface="Times New Roman" panose="02020603050405020304" pitchFamily="18" charset="0"/>
                <a:cs typeface="Times New Roman" panose="02020603050405020304" pitchFamily="18" charset="0"/>
              </a:rPr>
              <a:t>interacting with </a:t>
            </a:r>
            <a:r>
              <a:rPr lang="en-US" sz="2000" dirty="0">
                <a:latin typeface="Times New Roman" panose="02020603050405020304" pitchFamily="18" charset="0"/>
                <a:cs typeface="Times New Roman" panose="02020603050405020304" pitchFamily="18" charset="0"/>
              </a:rPr>
              <a:t>the environment, the sequence of actions in an uncertain environment to achieve </a:t>
            </a:r>
            <a:r>
              <a:rPr lang="en-US" sz="2000" dirty="0" smtClean="0">
                <a:latin typeface="Times New Roman" panose="02020603050405020304" pitchFamily="18" charset="0"/>
                <a:cs typeface="Times New Roman" panose="02020603050405020304" pitchFamily="18" charset="0"/>
              </a:rPr>
              <a:t>some targets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supervised learning where the feedback is available after each </a:t>
            </a:r>
            <a:r>
              <a:rPr lang="en-US" sz="2000" dirty="0" smtClean="0">
                <a:latin typeface="Times New Roman" panose="02020603050405020304" pitchFamily="18" charset="0"/>
                <a:cs typeface="Times New Roman" panose="02020603050405020304" pitchFamily="18" charset="0"/>
              </a:rPr>
              <a:t>system action</a:t>
            </a:r>
            <a:r>
              <a:rPr lang="en-US" sz="2000" dirty="0">
                <a:latin typeface="Times New Roman" panose="02020603050405020304" pitchFamily="18" charset="0"/>
                <a:cs typeface="Times New Roman" panose="02020603050405020304" pitchFamily="18" charset="0"/>
              </a:rPr>
              <a:t>, it is simply a scalar value that may be delayed in time in the DRL framework.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the success or failure of the entire system is </a:t>
            </a:r>
            <a:r>
              <a:rPr lang="en-US" sz="2000" dirty="0" smtClean="0">
                <a:latin typeface="Times New Roman" panose="02020603050405020304" pitchFamily="18" charset="0"/>
                <a:cs typeface="Times New Roman" panose="02020603050405020304" pitchFamily="18" charset="0"/>
              </a:rPr>
              <a:t>reflected </a:t>
            </a:r>
            <a:r>
              <a:rPr lang="en-US" sz="2000" dirty="0">
                <a:latin typeface="Times New Roman" panose="02020603050405020304" pitchFamily="18" charset="0"/>
                <a:cs typeface="Times New Roman" panose="02020603050405020304" pitchFamily="18" charset="0"/>
              </a:rPr>
              <a:t>after a sequence of </a:t>
            </a:r>
            <a:r>
              <a:rPr lang="en-US" sz="2000" dirty="0" smtClean="0">
                <a:latin typeface="Times New Roman" panose="02020603050405020304" pitchFamily="18" charset="0"/>
                <a:cs typeface="Times New Roman" panose="02020603050405020304" pitchFamily="18" charset="0"/>
              </a:rPr>
              <a:t>actions. Furthermore</a:t>
            </a:r>
            <a:r>
              <a:rPr lang="en-US" sz="2000" dirty="0">
                <a:latin typeface="Times New Roman" panose="02020603050405020304" pitchFamily="18" charset="0"/>
                <a:cs typeface="Times New Roman" panose="02020603050405020304" pitchFamily="18" charset="0"/>
              </a:rPr>
              <a:t>, the supervised learning model is updated based on the loss/error of the </a:t>
            </a:r>
            <a:r>
              <a:rPr lang="en-US" sz="2000" dirty="0" smtClean="0">
                <a:latin typeface="Times New Roman" panose="02020603050405020304" pitchFamily="18" charset="0"/>
                <a:cs typeface="Times New Roman" panose="02020603050405020304" pitchFamily="18" charset="0"/>
              </a:rPr>
              <a:t>output and </a:t>
            </a:r>
            <a:r>
              <a:rPr lang="en-US" sz="2000" dirty="0">
                <a:latin typeface="Times New Roman" panose="02020603050405020304" pitchFamily="18" charset="0"/>
                <a:cs typeface="Times New Roman" panose="02020603050405020304" pitchFamily="18" charset="0"/>
              </a:rPr>
              <a:t>there is no mechanism to get the correct value when it is wrong.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addressed </a:t>
            </a:r>
            <a:r>
              <a:rPr lang="en-US" sz="2000" dirty="0" smtClean="0">
                <a:latin typeface="Times New Roman" panose="02020603050405020304" pitchFamily="18" charset="0"/>
                <a:cs typeface="Times New Roman" panose="02020603050405020304" pitchFamily="18" charset="0"/>
              </a:rPr>
              <a:t>by policy </a:t>
            </a:r>
            <a:r>
              <a:rPr lang="en-US" sz="2000" dirty="0">
                <a:latin typeface="Times New Roman" panose="02020603050405020304" pitchFamily="18" charset="0"/>
                <a:cs typeface="Times New Roman" panose="02020603050405020304" pitchFamily="18" charset="0"/>
              </a:rPr>
              <a:t>gradients in DRL by assigning gradients without a </a:t>
            </a:r>
            <a:r>
              <a:rPr lang="en-US" sz="2000" dirty="0" smtClean="0">
                <a:latin typeface="Times New Roman" panose="02020603050405020304" pitchFamily="18" charset="0"/>
                <a:cs typeface="Times New Roman" panose="02020603050405020304" pitchFamily="18" charset="0"/>
              </a:rPr>
              <a:t>differentiable </a:t>
            </a:r>
            <a:r>
              <a:rPr lang="en-US" sz="2000" dirty="0">
                <a:latin typeface="Times New Roman" panose="02020603050405020304" pitchFamily="18" charset="0"/>
                <a:cs typeface="Times New Roman" panose="02020603050405020304" pitchFamily="18" charset="0"/>
              </a:rPr>
              <a:t>loss function. </a:t>
            </a:r>
            <a:r>
              <a:rPr lang="en-US" sz="2000" dirty="0" smtClean="0">
                <a:latin typeface="Times New Roman" panose="02020603050405020304" pitchFamily="18" charset="0"/>
                <a:cs typeface="Times New Roman" panose="02020603050405020304" pitchFamily="18" charset="0"/>
              </a:rPr>
              <a:t>This aims </a:t>
            </a:r>
            <a:r>
              <a:rPr lang="en-US" sz="2000" dirty="0">
                <a:latin typeface="Times New Roman" panose="02020603050405020304" pitchFamily="18" charset="0"/>
                <a:cs typeface="Times New Roman" panose="02020603050405020304" pitchFamily="18" charset="0"/>
              </a:rPr>
              <a:t>at teaching a model to try things out randomly and learn to do correct things more.</a:t>
            </a:r>
          </a:p>
        </p:txBody>
      </p:sp>
    </p:spTree>
    <p:extLst>
      <p:ext uri="{BB962C8B-B14F-4D97-AF65-F5344CB8AC3E}">
        <p14:creationId xmlns:p14="http://schemas.microsoft.com/office/powerpoint/2010/main" val="33754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67949" cy="610235"/>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1. Model-Free </a:t>
            </a:r>
            <a:r>
              <a:rPr lang="en-US" sz="4000" dirty="0">
                <a:latin typeface="Times New Roman" panose="02020603050405020304" pitchFamily="18" charset="0"/>
                <a:cs typeface="Times New Roman" panose="02020603050405020304" pitchFamily="18" charset="0"/>
              </a:rPr>
              <a:t>Algorithms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45029"/>
                <a:ext cx="10515600" cy="5131934"/>
              </a:xfrm>
            </p:spPr>
            <p:txBody>
              <a:bodyPr>
                <a:normAutofit/>
              </a:bodyPr>
              <a:lstStyle/>
              <a:p>
                <a:r>
                  <a:rPr lang="en-US" sz="2000" dirty="0">
                    <a:latin typeface="Times New Roman" panose="02020603050405020304" pitchFamily="18" charset="0"/>
                    <a:cs typeface="Times New Roman" panose="02020603050405020304" pitchFamily="18" charset="0"/>
                  </a:rPr>
                  <a:t>There are two approaches, namely, Value-based DRL methods and Policy gradient </a:t>
                </a:r>
                <a:r>
                  <a:rPr lang="en-US" sz="2000" dirty="0" smtClean="0">
                    <a:latin typeface="Times New Roman" panose="02020603050405020304" pitchFamily="18" charset="0"/>
                    <a:cs typeface="Times New Roman" panose="02020603050405020304" pitchFamily="18" charset="0"/>
                  </a:rPr>
                  <a:t>DRL methods </a:t>
                </a:r>
                <a:r>
                  <a:rPr lang="en-US" sz="2000" dirty="0">
                    <a:latin typeface="Times New Roman" panose="02020603050405020304" pitchFamily="18" charset="0"/>
                    <a:cs typeface="Times New Roman" panose="02020603050405020304" pitchFamily="18" charset="0"/>
                  </a:rPr>
                  <a:t>to implement model-free algorithms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Value-based DRL </a:t>
                </a:r>
                <a:r>
                  <a:rPr lang="en-US" sz="2000" b="1" dirty="0" smtClean="0">
                    <a:latin typeface="Times New Roman" panose="02020603050405020304" pitchFamily="18" charset="0"/>
                    <a:cs typeface="Times New Roman" panose="02020603050405020304" pitchFamily="18" charset="0"/>
                  </a:rPr>
                  <a:t>methods:</a:t>
                </a:r>
              </a:p>
              <a:p>
                <a:pPr lvl="2"/>
                <a:r>
                  <a:rPr lang="en-US" sz="1800" dirty="0">
                    <a:latin typeface="Times New Roman" panose="02020603050405020304" pitchFamily="18" charset="0"/>
                    <a:cs typeface="Times New Roman" panose="02020603050405020304" pitchFamily="18" charset="0"/>
                  </a:rPr>
                  <a:t>Deep Q-Learning Network (DQN): Deep Q-learning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DQN) is the most </a:t>
                </a:r>
                <a:r>
                  <a:rPr lang="en-US" sz="1800" dirty="0" smtClean="0">
                    <a:latin typeface="Times New Roman" panose="02020603050405020304" pitchFamily="18" charset="0"/>
                    <a:cs typeface="Times New Roman" panose="02020603050405020304" pitchFamily="18" charset="0"/>
                  </a:rPr>
                  <a:t>famous DRL </a:t>
                </a:r>
                <a:r>
                  <a:rPr lang="en-US" sz="1800" dirty="0">
                    <a:latin typeface="Times New Roman" panose="02020603050405020304" pitchFamily="18" charset="0"/>
                    <a:cs typeface="Times New Roman" panose="02020603050405020304" pitchFamily="18" charset="0"/>
                  </a:rPr>
                  <a:t>model which learns policies directly from high-dimensional inputs by CNNs. In </a:t>
                </a:r>
                <a:r>
                  <a:rPr lang="en-US" sz="1800" dirty="0" smtClean="0">
                    <a:latin typeface="Times New Roman" panose="02020603050405020304" pitchFamily="18" charset="0"/>
                    <a:cs typeface="Times New Roman" panose="02020603050405020304" pitchFamily="18" charset="0"/>
                  </a:rPr>
                  <a:t>DQN, input </a:t>
                </a:r>
                <a:r>
                  <a:rPr lang="en-US" sz="1800" dirty="0">
                    <a:latin typeface="Times New Roman" panose="02020603050405020304" pitchFamily="18" charset="0"/>
                    <a:cs typeface="Times New Roman" panose="02020603050405020304" pitchFamily="18" charset="0"/>
                  </a:rPr>
                  <a:t>is raw pixels and output is a quality function to estimate future </a:t>
                </a:r>
                <a:r>
                  <a:rPr lang="en-US" sz="1800" dirty="0" smtClean="0">
                    <a:latin typeface="Times New Roman" panose="02020603050405020304" pitchFamily="18" charset="0"/>
                    <a:cs typeface="Times New Roman" panose="02020603050405020304" pitchFamily="18" charset="0"/>
                  </a:rPr>
                  <a:t>rewards .Take </a:t>
                </a:r>
                <a:r>
                  <a:rPr lang="en-US" sz="1800" dirty="0">
                    <a:latin typeface="Times New Roman" panose="02020603050405020304" pitchFamily="18" charset="0"/>
                    <a:cs typeface="Times New Roman" panose="02020603050405020304" pitchFamily="18" charset="0"/>
                  </a:rPr>
                  <a:t>regression problem as an instance. Let </a:t>
                </a:r>
                <a:r>
                  <a:rPr lang="en-US" sz="1800" i="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denote the target of our </a:t>
                </a:r>
                <a:r>
                  <a:rPr lang="en-US" sz="1800" dirty="0" smtClean="0">
                    <a:latin typeface="Times New Roman" panose="02020603050405020304" pitchFamily="18" charset="0"/>
                    <a:cs typeface="Times New Roman" panose="02020603050405020304" pitchFamily="18" charset="0"/>
                  </a:rPr>
                  <a:t>regression task</a:t>
                </a:r>
                <a:r>
                  <a:rPr lang="en-US" sz="1800" dirty="0">
                    <a:latin typeface="Times New Roman" panose="02020603050405020304" pitchFamily="18" charset="0"/>
                    <a:cs typeface="Times New Roman" panose="02020603050405020304" pitchFamily="18" charset="0"/>
                  </a:rPr>
                  <a:t>, the regression with input </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target </a:t>
                </a:r>
                <a:r>
                  <a:rPr lang="en-US" sz="1800" i="1" dirty="0" smtClean="0">
                    <a:latin typeface="Times New Roman" panose="02020603050405020304" pitchFamily="18" charset="0"/>
                    <a:cs typeface="Times New Roman" panose="02020603050405020304" pitchFamily="18" charset="0"/>
                  </a:rPr>
                  <a:t>y(s,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and the MSE loss function is as</a:t>
                </a:r>
                <a:r>
                  <a:rPr lang="en-US" sz="1800" dirty="0" smtClean="0">
                    <a:latin typeface="Times New Roman" panose="02020603050405020304" pitchFamily="18" charset="0"/>
                    <a:cs typeface="Times New Roman" panose="02020603050405020304" pitchFamily="18" charset="0"/>
                  </a:rPr>
                  <a:t>:</a:t>
                </a: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vector of parameters, </a:t>
                </a:r>
                <a14:m>
                  <m:oMath xmlns:m="http://schemas.openxmlformats.org/officeDocument/2006/math">
                    <m:r>
                      <a:rPr lang="en-US" sz="1800" i="1" dirty="0">
                        <a:latin typeface="Cambria Math" panose="02040503050406030204" pitchFamily="18" charset="0"/>
                      </a:rPr>
                      <m:t>𝜃</m:t>
                    </m:r>
                  </m:oMath>
                </a14:m>
                <a:r>
                  <a:rPr lang="en-US" sz="1800" i="1" dirty="0" smtClean="0"/>
                  <a:t>∈</a:t>
                </a:r>
                <a:r>
                  <a:rPr lang="en-US" sz="1800" i="1" dirty="0" smtClean="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R</a:t>
                </a:r>
                <a:r>
                  <a:rPr lang="en-US" sz="1800" i="1" baseline="30000" dirty="0" smtClean="0">
                    <a:latin typeface="Times New Roman" panose="02020603050405020304" pitchFamily="18" charset="0"/>
                    <a:cs typeface="Times New Roman" panose="02020603050405020304" pitchFamily="18" charset="0"/>
                  </a:rPr>
                  <a:t>|S||R</a:t>
                </a:r>
                <a:r>
                  <a:rPr lang="en-US" sz="1800" baseline="300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i="1" dirty="0">
                    <a:latin typeface="Times New Roman" panose="02020603050405020304" pitchFamily="18" charset="0"/>
                    <a:cs typeface="Times New Roman" panose="02020603050405020304" pitchFamily="18" charset="0"/>
                  </a:rPr>
                  <a:t>s</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is a sample from </a:t>
                </a:r>
                <a:r>
                  <a:rPr lang="en-US" sz="1800" i="1" dirty="0" smtClean="0">
                    <a:latin typeface="Times New Roman" panose="02020603050405020304" pitchFamily="18" charset="0"/>
                    <a:cs typeface="Times New Roman" panose="02020603050405020304" pitchFamily="18" charset="0"/>
                  </a:rPr>
                  <a:t>T(s</a:t>
                </a:r>
                <a:r>
                  <a:rPr lang="en-US" sz="1800" i="1" baseline="-25000" dirty="0" smtClean="0">
                    <a:latin typeface="Times New Roman" panose="02020603050405020304" pitchFamily="18" charset="0"/>
                    <a:cs typeface="Times New Roman" panose="02020603050405020304" pitchFamily="18" charset="0"/>
                  </a:rPr>
                  <a:t>t+1</a:t>
                </a:r>
                <a:r>
                  <a:rPr lang="en-US" sz="1800" i="1" dirty="0" smtClean="0">
                    <a:latin typeface="Times New Roman" panose="02020603050405020304" pitchFamily="18" charset="0"/>
                    <a:cs typeface="Times New Roman" panose="02020603050405020304" pitchFamily="18" charset="0"/>
                  </a:rPr>
                  <a:t>|s</a:t>
                </a:r>
                <a:r>
                  <a:rPr lang="en-US" sz="1800" i="1" baseline="-25000" dirty="0"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input </a:t>
                </a:r>
                <a:r>
                  <a:rPr lang="en-US" sz="1800" dirty="0">
                    <a:latin typeface="Times New Roman" panose="02020603050405020304" pitchFamily="18" charset="0"/>
                    <a:cs typeface="Times New Roman" panose="02020603050405020304" pitchFamily="18" charset="0"/>
                  </a:rPr>
                  <a:t>of </a:t>
                </a:r>
                <a:r>
                  <a:rPr lang="en-US" sz="1800" i="1" dirty="0">
                    <a:latin typeface="Times New Roman" panose="02020603050405020304" pitchFamily="18" charset="0"/>
                    <a:cs typeface="Times New Roman" panose="02020603050405020304" pitchFamily="18" charset="0"/>
                  </a:rPr>
                  <a:t>(</a:t>
                </a:r>
                <a:r>
                  <a:rPr lang="en-US" sz="1800" i="1" dirty="0" err="1" smtClean="0">
                    <a:latin typeface="Times New Roman" panose="02020603050405020304" pitchFamily="18" charset="0"/>
                    <a:cs typeface="Times New Roman" panose="02020603050405020304" pitchFamily="18" charset="0"/>
                  </a:rPr>
                  <a:t>s</a:t>
                </a:r>
                <a:r>
                  <a:rPr lang="en-US" sz="1800" i="1" baseline="-25000" dirty="0" err="1"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p>
              <a:p>
                <a:pPr lvl="2"/>
                <a:r>
                  <a:rPr lang="en-US" sz="1800" dirty="0" smtClean="0">
                    <a:latin typeface="Times New Roman" panose="02020603050405020304" pitchFamily="18" charset="0"/>
                    <a:cs typeface="Times New Roman" panose="02020603050405020304" pitchFamily="18" charset="0"/>
                  </a:rPr>
                  <a:t>Minimizing </a:t>
                </a:r>
                <a:r>
                  <a:rPr lang="en-US" sz="1800" dirty="0">
                    <a:latin typeface="Times New Roman" panose="02020603050405020304" pitchFamily="18" charset="0"/>
                    <a:cs typeface="Times New Roman" panose="02020603050405020304" pitchFamily="18" charset="0"/>
                  </a:rPr>
                  <a:t>the loss function yields a gradient descent step formula to update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follows</a:t>
                </a:r>
                <a:r>
                  <a:rPr lang="en-US" sz="12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45029"/>
                <a:ext cx="10515600" cy="5131934"/>
              </a:xfrm>
              <a:blipFill>
                <a:blip r:embed="rId2"/>
                <a:stretch>
                  <a:fillRect l="-522" t="-1188"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7154" y="3182381"/>
            <a:ext cx="5336515" cy="1431985"/>
          </a:xfrm>
          <a:prstGeom prst="rect">
            <a:avLst/>
          </a:prstGeom>
        </p:spPr>
      </p:pic>
      <p:pic>
        <p:nvPicPr>
          <p:cNvPr id="5" name="Picture 4"/>
          <p:cNvPicPr>
            <a:picLocks noChangeAspect="1"/>
          </p:cNvPicPr>
          <p:nvPr/>
        </p:nvPicPr>
        <p:blipFill>
          <a:blip r:embed="rId4"/>
          <a:stretch>
            <a:fillRect/>
          </a:stretch>
        </p:blipFill>
        <p:spPr>
          <a:xfrm>
            <a:off x="4638233" y="5487464"/>
            <a:ext cx="2907968" cy="895918"/>
          </a:xfrm>
          <a:prstGeom prst="rect">
            <a:avLst/>
          </a:prstGeom>
        </p:spPr>
      </p:pic>
    </p:spTree>
    <p:extLst>
      <p:ext uri="{BB962C8B-B14F-4D97-AF65-F5344CB8AC3E}">
        <p14:creationId xmlns:p14="http://schemas.microsoft.com/office/powerpoint/2010/main" val="167171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5872766" cy="3346315"/>
          </a:xfrm>
          <a:prstGeom prst="rect">
            <a:avLst/>
          </a:prstGeom>
        </p:spPr>
      </p:pic>
      <p:pic>
        <p:nvPicPr>
          <p:cNvPr id="6" name="Picture 5"/>
          <p:cNvPicPr>
            <a:picLocks noChangeAspect="1"/>
          </p:cNvPicPr>
          <p:nvPr/>
        </p:nvPicPr>
        <p:blipFill>
          <a:blip r:embed="rId3"/>
          <a:stretch>
            <a:fillRect/>
          </a:stretch>
        </p:blipFill>
        <p:spPr>
          <a:xfrm>
            <a:off x="845100" y="3346315"/>
            <a:ext cx="10824386" cy="2115252"/>
          </a:xfrm>
          <a:prstGeom prst="rect">
            <a:avLst/>
          </a:prstGeom>
        </p:spPr>
      </p:pic>
      <p:pic>
        <p:nvPicPr>
          <p:cNvPr id="7" name="Picture 6"/>
          <p:cNvPicPr>
            <a:picLocks noChangeAspect="1"/>
          </p:cNvPicPr>
          <p:nvPr/>
        </p:nvPicPr>
        <p:blipFill>
          <a:blip r:embed="rId4"/>
          <a:stretch>
            <a:fillRect/>
          </a:stretch>
        </p:blipFill>
        <p:spPr>
          <a:xfrm>
            <a:off x="845100" y="5195543"/>
            <a:ext cx="1662968" cy="378314"/>
          </a:xfrm>
          <a:prstGeom prst="rect">
            <a:avLst/>
          </a:prstGeom>
        </p:spPr>
      </p:pic>
      <p:sp>
        <p:nvSpPr>
          <p:cNvPr id="8" name="TextBox 7"/>
          <p:cNvSpPr txBox="1"/>
          <p:nvPr/>
        </p:nvSpPr>
        <p:spPr>
          <a:xfrm>
            <a:off x="5515715" y="2575446"/>
            <a:ext cx="586638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Network </a:t>
            </a:r>
            <a:r>
              <a:rPr lang="en-US" dirty="0">
                <a:latin typeface="Times New Roman" panose="02020603050405020304" pitchFamily="18" charset="0"/>
                <a:cs typeface="Times New Roman" panose="02020603050405020304" pitchFamily="18" charset="0"/>
              </a:rPr>
              <a:t>structure of Deep Q-Network (DQN), where Q-values </a:t>
            </a:r>
            <a:r>
              <a:rPr lang="en-US" i="1" dirty="0" smtClean="0">
                <a:latin typeface="Times New Roman" panose="02020603050405020304" pitchFamily="18" charset="0"/>
                <a:cs typeface="Times New Roman" panose="02020603050405020304" pitchFamily="18" charset="0"/>
              </a:rPr>
              <a:t>Q(s , 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generated for </a:t>
            </a:r>
            <a:r>
              <a:rPr lang="en-US" dirty="0">
                <a:latin typeface="Times New Roman" panose="02020603050405020304" pitchFamily="18" charset="0"/>
                <a:cs typeface="Times New Roman" panose="02020603050405020304" pitchFamily="18" charset="0"/>
              </a:rPr>
              <a:t>all</a:t>
            </a:r>
            <a:r>
              <a:rPr lang="en-US" i="1" dirty="0">
                <a:latin typeface="Times New Roman" panose="02020603050405020304" pitchFamily="18" charset="0"/>
                <a:cs typeface="Times New Roman" panose="02020603050405020304" pitchFamily="18" charset="0"/>
              </a:rPr>
              <a:t> actions </a:t>
            </a:r>
            <a:r>
              <a:rPr lang="en-US" dirty="0">
                <a:latin typeface="Times New Roman" panose="02020603050405020304" pitchFamily="18" charset="0"/>
                <a:cs typeface="Times New Roman" panose="02020603050405020304" pitchFamily="18" charset="0"/>
              </a:rPr>
              <a:t>for a given </a:t>
            </a:r>
            <a:r>
              <a:rPr lang="en-US" i="1" dirty="0">
                <a:latin typeface="Times New Roman" panose="02020603050405020304" pitchFamily="18" charset="0"/>
                <a:cs typeface="Times New Roman" panose="02020603050405020304" pitchFamily="18" charset="0"/>
              </a:rPr>
              <a:t>state.</a:t>
            </a:r>
          </a:p>
        </p:txBody>
      </p:sp>
    </p:spTree>
    <p:extLst>
      <p:ext uri="{BB962C8B-B14F-4D97-AF65-F5344CB8AC3E}">
        <p14:creationId xmlns:p14="http://schemas.microsoft.com/office/powerpoint/2010/main" val="166949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179705"/>
            <a:ext cx="11388633" cy="6534604"/>
          </a:xfrm>
        </p:spPr>
        <p:txBody>
          <a:bodyPr>
            <a:normAutofit/>
          </a:bodyPr>
          <a:lstStyle/>
          <a:p>
            <a:r>
              <a:rPr lang="en-US" sz="2000" b="1" dirty="0">
                <a:latin typeface="Times New Roman" panose="02020603050405020304" pitchFamily="18" charset="0"/>
                <a:cs typeface="Times New Roman" panose="02020603050405020304" pitchFamily="18" charset="0"/>
              </a:rPr>
              <a:t>Dueling </a:t>
            </a:r>
            <a:r>
              <a:rPr lang="en-US" sz="2000" b="1" dirty="0" smtClean="0">
                <a:latin typeface="Times New Roman" panose="02020603050405020304" pitchFamily="18" charset="0"/>
                <a:cs typeface="Times New Roman" panose="02020603050405020304" pitchFamily="18" charset="0"/>
              </a:rPr>
              <a:t>DQN: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DQN, when the agent visits an unfavorable state, instead of lowering </a:t>
            </a:r>
            <a:r>
              <a:rPr lang="en-US" sz="2000" dirty="0" smtClean="0">
                <a:latin typeface="Times New Roman" panose="02020603050405020304" pitchFamily="18" charset="0"/>
                <a:cs typeface="Times New Roman" panose="02020603050405020304" pitchFamily="18" charset="0"/>
              </a:rPr>
              <a:t>its value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 it remembers only low </a:t>
            </a:r>
            <a:r>
              <a:rPr lang="en-US" sz="2000" dirty="0" smtClean="0">
                <a:latin typeface="Times New Roman" panose="02020603050405020304" pitchFamily="18" charset="0"/>
                <a:cs typeface="Times New Roman" panose="02020603050405020304" pitchFamily="18" charset="0"/>
              </a:rPr>
              <a:t>pay-off </a:t>
            </a:r>
            <a:r>
              <a:rPr lang="en-US" sz="2000" dirty="0">
                <a:latin typeface="Times New Roman" panose="02020603050405020304" pitchFamily="18" charset="0"/>
                <a:cs typeface="Times New Roman" panose="02020603050405020304" pitchFamily="18" charset="0"/>
              </a:rPr>
              <a:t>by updating </a:t>
            </a:r>
            <a:r>
              <a:rPr lang="en-US" sz="2000" i="1" dirty="0" smtClean="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In order to address this </a:t>
            </a:r>
            <a:r>
              <a:rPr lang="en-US" sz="2000" dirty="0" smtClean="0">
                <a:latin typeface="Times New Roman" panose="02020603050405020304" pitchFamily="18" charset="0"/>
                <a:cs typeface="Times New Roman" panose="02020603050405020304" pitchFamily="18" charset="0"/>
              </a:rPr>
              <a:t>limitation, Dueling DQN incorporates </a:t>
            </a:r>
            <a:r>
              <a:rPr lang="en-US" sz="2000" dirty="0">
                <a:latin typeface="Times New Roman" panose="02020603050405020304" pitchFamily="18" charset="0"/>
                <a:cs typeface="Times New Roman" panose="02020603050405020304" pitchFamily="18" charset="0"/>
              </a:rPr>
              <a:t>approximation of</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V* </a:t>
            </a:r>
            <a:r>
              <a:rPr lang="en-US" sz="2000" dirty="0" smtClean="0">
                <a:latin typeface="Times New Roman" panose="02020603050405020304" pitchFamily="18" charset="0"/>
                <a:cs typeface="Times New Roman" panose="02020603050405020304" pitchFamily="18" charset="0"/>
              </a:rPr>
              <a:t>explicitly </a:t>
            </a:r>
            <a:r>
              <a:rPr lang="en-US" sz="2000" dirty="0">
                <a:latin typeface="Times New Roman" panose="02020603050405020304" pitchFamily="18" charset="0"/>
                <a:cs typeface="Times New Roman" panose="02020603050405020304" pitchFamily="18" charset="0"/>
              </a:rPr>
              <a:t>in a computational </a:t>
            </a:r>
            <a:r>
              <a:rPr lang="en-US" sz="2000" dirty="0" smtClean="0">
                <a:latin typeface="Times New Roman" panose="02020603050405020304" pitchFamily="18" charset="0"/>
                <a:cs typeface="Times New Roman" panose="02020603050405020304" pitchFamily="18" charset="0"/>
              </a:rPr>
              <a:t>graph by </a:t>
            </a:r>
            <a:r>
              <a:rPr lang="en-US" sz="2000" dirty="0">
                <a:latin typeface="Times New Roman" panose="02020603050405020304" pitchFamily="18" charset="0"/>
                <a:cs typeface="Times New Roman" panose="02020603050405020304" pitchFamily="18" charset="0"/>
              </a:rPr>
              <a:t>introducing an advantage function 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reformulate Q-value: </a:t>
            </a:r>
            <a:r>
              <a:rPr lang="en-US" sz="2000" i="1" dirty="0" smtClean="0">
                <a:latin typeface="Times New Roman" panose="02020603050405020304" pitchFamily="18" charset="0"/>
                <a:cs typeface="Times New Roman" panose="02020603050405020304" pitchFamily="18" charset="0"/>
              </a:rPr>
              <a:t>Q*(s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V*(s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implies that </a:t>
            </a:r>
            <a:r>
              <a:rPr lang="en-US" sz="2000" dirty="0" smtClean="0">
                <a:latin typeface="Times New Roman" panose="02020603050405020304" pitchFamily="18" charset="0"/>
                <a:cs typeface="Times New Roman" panose="02020603050405020304" pitchFamily="18" charset="0"/>
              </a:rPr>
              <a:t>after DL </a:t>
            </a:r>
            <a:r>
              <a:rPr lang="en-US" sz="2000" dirty="0">
                <a:latin typeface="Times New Roman" panose="02020603050405020304" pitchFamily="18" charset="0"/>
                <a:cs typeface="Times New Roman" panose="02020603050405020304" pitchFamily="18" charset="0"/>
              </a:rPr>
              <a:t>the feature map is decomposed into two parts corresponding to </a:t>
            </a:r>
            <a:r>
              <a:rPr lang="en-US" sz="2000" i="1" dirty="0" smtClean="0">
                <a:latin typeface="Times New Roman" panose="02020603050405020304" pitchFamily="18" charset="0"/>
                <a:cs typeface="Times New Roman" panose="02020603050405020304" pitchFamily="18" charset="0"/>
              </a:rPr>
              <a:t>V*(v</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as illustrated</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94942" y="1162270"/>
            <a:ext cx="3178462" cy="432923"/>
          </a:xfrm>
          <a:prstGeom prst="rect">
            <a:avLst/>
          </a:prstGeom>
        </p:spPr>
      </p:pic>
      <p:pic>
        <p:nvPicPr>
          <p:cNvPr id="5" name="Picture 4"/>
          <p:cNvPicPr>
            <a:picLocks noChangeAspect="1"/>
          </p:cNvPicPr>
          <p:nvPr/>
        </p:nvPicPr>
        <p:blipFill>
          <a:blip r:embed="rId3"/>
          <a:stretch>
            <a:fillRect/>
          </a:stretch>
        </p:blipFill>
        <p:spPr>
          <a:xfrm>
            <a:off x="489857" y="2324482"/>
            <a:ext cx="5028627" cy="3226085"/>
          </a:xfrm>
          <a:prstGeom prst="rect">
            <a:avLst/>
          </a:prstGeom>
        </p:spPr>
      </p:pic>
      <p:sp>
        <p:nvSpPr>
          <p:cNvPr id="6" name="TextBox 5"/>
          <p:cNvSpPr txBox="1"/>
          <p:nvPr/>
        </p:nvSpPr>
        <p:spPr>
          <a:xfrm>
            <a:off x="5694947" y="2646947"/>
            <a:ext cx="588745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be implemented by splitting the fully connected layers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DQN architecture to compute the advantage and state value functions separately, </a:t>
            </a:r>
            <a:r>
              <a:rPr lang="en-US" sz="2000" dirty="0" smtClean="0">
                <a:latin typeface="Times New Roman" panose="02020603050405020304" pitchFamily="18" charset="0"/>
                <a:cs typeface="Times New Roman" panose="02020603050405020304" pitchFamily="18" charset="0"/>
              </a:rPr>
              <a:t>then combining </a:t>
            </a:r>
            <a:r>
              <a:rPr lang="en-US" sz="2000" dirty="0">
                <a:latin typeface="Times New Roman" panose="02020603050405020304" pitchFamily="18" charset="0"/>
                <a:cs typeface="Times New Roman" panose="02020603050405020304" pitchFamily="18" charset="0"/>
              </a:rPr>
              <a:t>them back into a single Q-function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interesting result has shown that </a:t>
            </a:r>
            <a:r>
              <a:rPr lang="en-US" sz="2000" dirty="0" smtClean="0">
                <a:latin typeface="Times New Roman" panose="02020603050405020304" pitchFamily="18" charset="0"/>
                <a:cs typeface="Times New Roman" panose="02020603050405020304" pitchFamily="18" charset="0"/>
              </a:rPr>
              <a:t>Dueling DQN </a:t>
            </a:r>
            <a:r>
              <a:rPr lang="en-US" sz="2000" dirty="0">
                <a:latin typeface="Times New Roman" panose="02020603050405020304" pitchFamily="18" charset="0"/>
                <a:cs typeface="Times New Roman" panose="02020603050405020304" pitchFamily="18" charset="0"/>
              </a:rPr>
              <a:t>obtains better performance if it is formulated as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practical implementation, averaging instead of </a:t>
            </a:r>
            <a:r>
              <a:rPr lang="en-US" sz="2000" dirty="0" smtClean="0">
                <a:latin typeface="Times New Roman" panose="02020603050405020304" pitchFamily="18" charset="0"/>
                <a:cs typeface="Times New Roman" panose="02020603050405020304" pitchFamily="18" charset="0"/>
              </a:rPr>
              <a:t>maximum </a:t>
            </a:r>
            <a:r>
              <a:rPr lang="en-US" sz="2000" dirty="0">
                <a:latin typeface="Times New Roman" panose="02020603050405020304" pitchFamily="18" charset="0"/>
                <a:cs typeface="Times New Roman" panose="02020603050405020304" pitchFamily="18" charset="0"/>
              </a:rPr>
              <a:t>is used, i.e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565771" y="4908160"/>
            <a:ext cx="4136752" cy="430194"/>
          </a:xfrm>
          <a:prstGeom prst="rect">
            <a:avLst/>
          </a:prstGeom>
        </p:spPr>
      </p:pic>
      <p:pic>
        <p:nvPicPr>
          <p:cNvPr id="8" name="Picture 7"/>
          <p:cNvPicPr>
            <a:picLocks noChangeAspect="1"/>
          </p:cNvPicPr>
          <p:nvPr/>
        </p:nvPicPr>
        <p:blipFill>
          <a:blip r:embed="rId5"/>
          <a:stretch>
            <a:fillRect/>
          </a:stretch>
        </p:blipFill>
        <p:spPr>
          <a:xfrm>
            <a:off x="6487393" y="6050003"/>
            <a:ext cx="4298305" cy="382596"/>
          </a:xfrm>
          <a:prstGeom prst="rect">
            <a:avLst/>
          </a:prstGeom>
        </p:spPr>
      </p:pic>
    </p:spTree>
    <p:extLst>
      <p:ext uri="{BB962C8B-B14F-4D97-AF65-F5344CB8AC3E}">
        <p14:creationId xmlns:p14="http://schemas.microsoft.com/office/powerpoint/2010/main" val="337222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995263" cy="436064"/>
          </a:xfrm>
        </p:spPr>
        <p:txBody>
          <a:bodyPr>
            <a:noAutofit/>
          </a:bodyPr>
          <a:lstStyle/>
          <a:p>
            <a:r>
              <a:rPr lang="en-US" sz="3600" dirty="0" smtClean="0">
                <a:latin typeface="Times New Roman" panose="02020603050405020304" pitchFamily="18" charset="0"/>
                <a:cs typeface="Times New Roman" panose="02020603050405020304" pitchFamily="18" charset="0"/>
              </a:rPr>
              <a:t>2. Model Free Algorithm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893808"/>
                <a:ext cx="10515600" cy="5184776"/>
              </a:xfrm>
            </p:spPr>
            <p:txBody>
              <a:bodyPr>
                <a:normAutofit/>
              </a:bodyPr>
              <a:lstStyle/>
              <a:p>
                <a:r>
                  <a:rPr lang="en-US" sz="2000" dirty="0">
                    <a:latin typeface="Times New Roman" panose="02020603050405020304" pitchFamily="18" charset="0"/>
                    <a:cs typeface="Times New Roman" panose="02020603050405020304" pitchFamily="18" charset="0"/>
                  </a:rPr>
                  <a:t>Policy Gradient Theorem: </a:t>
                </a:r>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value-based DRL methods, policy </a:t>
                </a:r>
                <a:r>
                  <a:rPr lang="en-US" sz="2000" dirty="0" smtClean="0">
                    <a:latin typeface="Times New Roman" panose="02020603050405020304" pitchFamily="18" charset="0"/>
                    <a:cs typeface="Times New Roman" panose="02020603050405020304" pitchFamily="18" charset="0"/>
                  </a:rPr>
                  <a:t>gradient DRL </a:t>
                </a:r>
                <a:r>
                  <a:rPr lang="en-US" sz="2000" dirty="0">
                    <a:latin typeface="Times New Roman" panose="02020603050405020304" pitchFamily="18" charset="0"/>
                    <a:cs typeface="Times New Roman" panose="02020603050405020304" pitchFamily="18" charset="0"/>
                  </a:rPr>
                  <a:t>optimizes the policy directly by optimizing the following objective function which </a:t>
                </a:r>
                <a:r>
                  <a:rPr lang="en-US" sz="2000" dirty="0" smtClean="0">
                    <a:latin typeface="Times New Roman" panose="02020603050405020304" pitchFamily="18" charset="0"/>
                    <a:cs typeface="Times New Roman" panose="02020603050405020304" pitchFamily="18" charset="0"/>
                  </a:rPr>
                  <a:t>is defined </a:t>
                </a:r>
                <a:r>
                  <a:rPr lang="en-US" sz="2000" dirty="0">
                    <a:latin typeface="Times New Roman" panose="02020603050405020304" pitchFamily="18" charset="0"/>
                    <a:cs typeface="Times New Roman" panose="02020603050405020304" pitchFamily="18" charset="0"/>
                  </a:rPr>
                  <a:t>as a function </a:t>
                </a:r>
                <a:r>
                  <a:rPr lang="en-US" sz="2000" dirty="0" smtClean="0">
                    <a:latin typeface="Times New Roman" panose="02020603050405020304" pitchFamily="18" charset="0"/>
                    <a:cs typeface="Times New Roman" panose="02020603050405020304" pitchFamily="18" charset="0"/>
                  </a:rPr>
                  <a:t>of </a:t>
                </a:r>
                <a14:m>
                  <m:oMath xmlns:m="http://schemas.openxmlformats.org/officeDocument/2006/math">
                    <m:r>
                      <a:rPr lang="en-US" sz="2000" i="1" dirty="0" smtClean="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any MDP and </a:t>
                </a:r>
                <a:r>
                  <a:rPr lang="en-US" sz="2000" dirty="0" smtClean="0">
                    <a:latin typeface="Times New Roman" panose="02020603050405020304" pitchFamily="18" charset="0"/>
                    <a:cs typeface="Times New Roman" panose="02020603050405020304" pitchFamily="18" charset="0"/>
                  </a:rPr>
                  <a:t>differentiable policy </a:t>
                </a:r>
                <a14:m>
                  <m:oMath xmlns:m="http://schemas.openxmlformats.org/officeDocument/2006/math">
                    <m:r>
                      <a:rPr lang="en-US" sz="2000" i="1" dirty="0">
                        <a:latin typeface="Cambria Math" panose="02040503050406030204" pitchFamily="18" charset="0"/>
                      </a:rPr>
                      <m:t>𝜋</m:t>
                    </m:r>
                    <m:r>
                      <a:rPr lang="en-US" sz="2000" i="1" baseline="-25000" dirty="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gradient of objective </a:t>
                </a:r>
                <a:r>
                  <a:rPr lang="en-US" sz="2000" dirty="0" smtClean="0">
                    <a:latin typeface="Times New Roman" panose="02020603050405020304" pitchFamily="18" charset="0"/>
                    <a:cs typeface="Times New Roman" panose="02020603050405020304" pitchFamily="18" charset="0"/>
                  </a:rPr>
                  <a:t>equation above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policy gradient theorem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REINFORCE: REINFORCE was </a:t>
                </a:r>
                <a:r>
                  <a:rPr lang="en-US" sz="2000" dirty="0" smtClean="0">
                    <a:latin typeface="Times New Roman" panose="02020603050405020304" pitchFamily="18" charset="0"/>
                    <a:cs typeface="Times New Roman" panose="02020603050405020304" pitchFamily="18" charset="0"/>
                  </a:rPr>
                  <a:t>introduced to </a:t>
                </a:r>
                <a:r>
                  <a:rPr lang="en-US" sz="2000" dirty="0">
                    <a:latin typeface="Times New Roman" panose="02020603050405020304" pitchFamily="18" charset="0"/>
                    <a:cs typeface="Times New Roman" panose="02020603050405020304" pitchFamily="18" charset="0"/>
                  </a:rPr>
                  <a:t>approximately calculate the </a:t>
                </a:r>
                <a:r>
                  <a:rPr lang="en-US" sz="2000" dirty="0" smtClean="0">
                    <a:latin typeface="Times New Roman" panose="02020603050405020304" pitchFamily="18" charset="0"/>
                    <a:cs typeface="Times New Roman" panose="02020603050405020304" pitchFamily="18" charset="0"/>
                  </a:rPr>
                  <a:t>gradient in equation above </a:t>
                </a:r>
                <a:r>
                  <a:rPr lang="en-US" sz="2000" dirty="0">
                    <a:latin typeface="Times New Roman" panose="02020603050405020304" pitchFamily="18" charset="0"/>
                    <a:cs typeface="Times New Roman" panose="02020603050405020304" pitchFamily="18" charset="0"/>
                  </a:rPr>
                  <a:t>by using Monte-Carlo estimation. In REINFORCE approximate </a:t>
                </a:r>
                <a:r>
                  <a:rPr lang="en-US" sz="2000" dirty="0" smtClean="0">
                    <a:latin typeface="Times New Roman" panose="02020603050405020304" pitchFamily="18" charset="0"/>
                    <a:cs typeface="Times New Roman" panose="02020603050405020304" pitchFamily="18" charset="0"/>
                  </a:rPr>
                  <a:t>estimator, above equation is </a:t>
                </a:r>
                <a:r>
                  <a:rPr lang="en-US" sz="2000" dirty="0">
                    <a:latin typeface="Times New Roman" panose="02020603050405020304" pitchFamily="18" charset="0"/>
                    <a:cs typeface="Times New Roman" panose="02020603050405020304" pitchFamily="18" charset="0"/>
                  </a:rPr>
                  <a:t>reformulated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6"/>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trajectory distribution</a:t>
                </a:r>
                <a:endParaRPr lang="en-US"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893808"/>
                <a:ext cx="10515600" cy="5184776"/>
              </a:xfrm>
              <a:blipFill>
                <a:blip r:embed="rId2"/>
                <a:stretch>
                  <a:fillRect l="-464" t="-1294" r="-9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111540" y="1642629"/>
            <a:ext cx="3968917" cy="596965"/>
          </a:xfrm>
          <a:prstGeom prst="rect">
            <a:avLst/>
          </a:prstGeom>
        </p:spPr>
      </p:pic>
      <p:pic>
        <p:nvPicPr>
          <p:cNvPr id="5" name="Picture 4"/>
          <p:cNvPicPr>
            <a:picLocks noChangeAspect="1"/>
          </p:cNvPicPr>
          <p:nvPr/>
        </p:nvPicPr>
        <p:blipFill>
          <a:blip r:embed="rId4"/>
          <a:stretch>
            <a:fillRect/>
          </a:stretch>
        </p:blipFill>
        <p:spPr>
          <a:xfrm>
            <a:off x="3908508" y="2988415"/>
            <a:ext cx="4373343" cy="556595"/>
          </a:xfrm>
          <a:prstGeom prst="rect">
            <a:avLst/>
          </a:prstGeom>
        </p:spPr>
      </p:pic>
      <p:pic>
        <p:nvPicPr>
          <p:cNvPr id="6" name="Picture 5"/>
          <p:cNvPicPr>
            <a:picLocks noChangeAspect="1"/>
          </p:cNvPicPr>
          <p:nvPr/>
        </p:nvPicPr>
        <p:blipFill>
          <a:blip r:embed="rId5"/>
          <a:stretch>
            <a:fillRect/>
          </a:stretch>
        </p:blipFill>
        <p:spPr>
          <a:xfrm>
            <a:off x="3652040" y="4334202"/>
            <a:ext cx="4891068" cy="673806"/>
          </a:xfrm>
          <a:prstGeom prst="rect">
            <a:avLst/>
          </a:prstGeom>
        </p:spPr>
      </p:pic>
    </p:spTree>
    <p:extLst>
      <p:ext uri="{BB962C8B-B14F-4D97-AF65-F5344CB8AC3E}">
        <p14:creationId xmlns:p14="http://schemas.microsoft.com/office/powerpoint/2010/main" val="48046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68246" cy="470898"/>
          </a:xfrm>
        </p:spPr>
        <p:txBody>
          <a:bodyPr>
            <a:noAutofit/>
          </a:bodyPr>
          <a:lstStyle/>
          <a:p>
            <a:r>
              <a:rPr lang="en-US" sz="3600" dirty="0" smtClean="0">
                <a:latin typeface="Times New Roman" panose="02020603050405020304" pitchFamily="18" charset="0"/>
                <a:cs typeface="Times New Roman" panose="02020603050405020304" pitchFamily="18" charset="0"/>
              </a:rPr>
              <a:t>3. Actor Critic Method: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36024"/>
            <a:ext cx="10515600" cy="5340939"/>
          </a:xfrm>
        </p:spPr>
        <p:txBody>
          <a:bodyPr>
            <a:normAutofit/>
          </a:bodyPr>
          <a:lstStyle/>
          <a:p>
            <a:r>
              <a:rPr lang="en-US" sz="1800" dirty="0">
                <a:latin typeface="Times New Roman" panose="02020603050405020304" pitchFamily="18" charset="0"/>
                <a:cs typeface="Times New Roman" panose="02020603050405020304" pitchFamily="18" charset="0"/>
              </a:rPr>
              <a:t>Both value-based and policy gradient algorithms have their own pros and cons, </a:t>
            </a:r>
            <a:r>
              <a:rPr lang="en-US" sz="1800" dirty="0" smtClean="0">
                <a:latin typeface="Times New Roman" panose="02020603050405020304" pitchFamily="18" charset="0"/>
                <a:cs typeface="Times New Roman" panose="02020603050405020304" pitchFamily="18" charset="0"/>
              </a:rPr>
              <a:t>i.e</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 </a:t>
            </a:r>
            <a:r>
              <a:rPr lang="en-US" sz="1800" b="1" i="1" u="sng" dirty="0" smtClean="0">
                <a:latin typeface="Times New Roman" panose="02020603050405020304" pitchFamily="18" charset="0"/>
                <a:cs typeface="Times New Roman" panose="02020603050405020304" pitchFamily="18" charset="0"/>
              </a:rPr>
              <a:t>policy gradient </a:t>
            </a:r>
            <a:r>
              <a:rPr lang="en-US" sz="1800" b="1" i="1" u="sng" dirty="0">
                <a:latin typeface="Times New Roman" panose="02020603050405020304" pitchFamily="18" charset="0"/>
                <a:cs typeface="Times New Roman" panose="02020603050405020304" pitchFamily="18" charset="0"/>
              </a:rPr>
              <a:t>methods are better for continuous and stochastic environments, and have a </a:t>
            </a:r>
            <a:r>
              <a:rPr lang="en-US" sz="1800" b="1" i="1" u="sng" dirty="0" smtClean="0">
                <a:latin typeface="Times New Roman" panose="02020603050405020304" pitchFamily="18" charset="0"/>
                <a:cs typeface="Times New Roman" panose="02020603050405020304" pitchFamily="18" charset="0"/>
              </a:rPr>
              <a:t>faster convergence</a:t>
            </a:r>
            <a:r>
              <a:rPr lang="en-US" sz="1800" b="1" i="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whereas, </a:t>
            </a:r>
            <a:r>
              <a:rPr lang="en-US" sz="1800" b="1" i="1" u="sng" dirty="0">
                <a:latin typeface="Times New Roman" panose="02020603050405020304" pitchFamily="18" charset="0"/>
                <a:cs typeface="Times New Roman" panose="02020603050405020304" pitchFamily="18" charset="0"/>
              </a:rPr>
              <a:t>value-based methods are more sample </a:t>
            </a:r>
            <a:r>
              <a:rPr lang="en-US" sz="1800" b="1" i="1" u="sng" dirty="0" smtClean="0">
                <a:latin typeface="Times New Roman" panose="02020603050405020304" pitchFamily="18" charset="0"/>
                <a:cs typeface="Times New Roman" panose="02020603050405020304" pitchFamily="18" charset="0"/>
              </a:rPr>
              <a:t>efficient </a:t>
            </a:r>
            <a:r>
              <a:rPr lang="en-US" sz="1800" b="1" i="1" u="sng" dirty="0">
                <a:latin typeface="Times New Roman" panose="02020603050405020304" pitchFamily="18" charset="0"/>
                <a:cs typeface="Times New Roman" panose="02020603050405020304" pitchFamily="18" charset="0"/>
              </a:rPr>
              <a:t>and steady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Lately, actor-critic was </a:t>
            </a:r>
            <a:r>
              <a:rPr lang="en-US" sz="1800" dirty="0">
                <a:latin typeface="Times New Roman" panose="02020603050405020304" pitchFamily="18" charset="0"/>
                <a:cs typeface="Times New Roman" panose="02020603050405020304" pitchFamily="18" charset="0"/>
              </a:rPr>
              <a:t>born to take advantage from both value-based and policy </a:t>
            </a:r>
            <a:r>
              <a:rPr lang="en-US" sz="1800" dirty="0" smtClean="0">
                <a:latin typeface="Times New Roman" panose="02020603050405020304" pitchFamily="18" charset="0"/>
                <a:cs typeface="Times New Roman" panose="02020603050405020304" pitchFamily="18" charset="0"/>
              </a:rPr>
              <a:t>gradient while </a:t>
            </a:r>
            <a:r>
              <a:rPr lang="en-US" sz="1800" dirty="0">
                <a:latin typeface="Times New Roman" panose="02020603050405020304" pitchFamily="18" charset="0"/>
                <a:cs typeface="Times New Roman" panose="02020603050405020304" pitchFamily="18" charset="0"/>
              </a:rPr>
              <a:t>limiting their drawbacks</a:t>
            </a:r>
            <a:r>
              <a:rPr lang="en-US" sz="18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Actor-critic architecture computes the policy gradient </a:t>
            </a:r>
            <a:r>
              <a:rPr lang="en-US" sz="2000" dirty="0" smtClean="0">
                <a:latin typeface="Times New Roman" panose="02020603050405020304" pitchFamily="18" charset="0"/>
                <a:cs typeface="Times New Roman" panose="02020603050405020304" pitchFamily="18" charset="0"/>
              </a:rPr>
              <a:t>using a </a:t>
            </a:r>
            <a:r>
              <a:rPr lang="en-US" sz="2000" dirty="0">
                <a:latin typeface="Times New Roman" panose="02020603050405020304" pitchFamily="18" charset="0"/>
                <a:cs typeface="Times New Roman" panose="02020603050405020304" pitchFamily="18" charset="0"/>
              </a:rPr>
              <a:t>value-based critic function to estimate expected future reward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rincipal </a:t>
            </a:r>
            <a:r>
              <a:rPr lang="en-US" sz="2000" dirty="0">
                <a:latin typeface="Times New Roman" panose="02020603050405020304" pitchFamily="18" charset="0"/>
                <a:cs typeface="Times New Roman" panose="02020603050405020304" pitchFamily="18" charset="0"/>
              </a:rPr>
              <a:t>idea of </a:t>
            </a:r>
            <a:r>
              <a:rPr lang="en-US" sz="2000" dirty="0" smtClean="0">
                <a:latin typeface="Times New Roman" panose="02020603050405020304" pitchFamily="18" charset="0"/>
                <a:cs typeface="Times New Roman" panose="02020603050405020304" pitchFamily="18" charset="0"/>
              </a:rPr>
              <a:t>actor-critic is </a:t>
            </a:r>
            <a:r>
              <a:rPr lang="en-US" sz="2000" dirty="0">
                <a:latin typeface="Times New Roman" panose="02020603050405020304" pitchFamily="18" charset="0"/>
                <a:cs typeface="Times New Roman" panose="02020603050405020304" pitchFamily="18" charset="0"/>
              </a:rPr>
              <a:t>to divide the model into two parts: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computing an action based on a state and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(ii) producing </a:t>
            </a:r>
            <a:r>
              <a:rPr lang="en-US" sz="2000" dirty="0">
                <a:latin typeface="Times New Roman" panose="02020603050405020304" pitchFamily="18" charset="0"/>
                <a:cs typeface="Times New Roman" panose="02020603050405020304" pitchFamily="18" charset="0"/>
              </a:rPr>
              <a:t>the Q values of the action.</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64448" y="3091127"/>
            <a:ext cx="4335068" cy="3085836"/>
          </a:xfrm>
          <a:prstGeom prst="rect">
            <a:avLst/>
          </a:prstGeom>
        </p:spPr>
      </p:pic>
    </p:spTree>
    <p:extLst>
      <p:ext uri="{BB962C8B-B14F-4D97-AF65-F5344CB8AC3E}">
        <p14:creationId xmlns:p14="http://schemas.microsoft.com/office/powerpoint/2010/main" val="2515455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12867" y="182879"/>
            <a:ext cx="6498180" cy="3779521"/>
          </a:xfrm>
          <a:prstGeom prst="rect">
            <a:avLst/>
          </a:prstGeom>
        </p:spPr>
      </p:pic>
      <p:sp>
        <p:nvSpPr>
          <p:cNvPr id="5" name="TextBox 4"/>
          <p:cNvSpPr txBox="1"/>
          <p:nvPr/>
        </p:nvSpPr>
        <p:spPr>
          <a:xfrm>
            <a:off x="2812867" y="3962400"/>
            <a:ext cx="6853647"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An illustration of Actor-Critic algorithm in two cases: </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 sharing </a:t>
            </a:r>
            <a:r>
              <a:rPr lang="en-US" sz="2000" dirty="0">
                <a:latin typeface="Times New Roman" panose="02020603050405020304" pitchFamily="18" charset="0"/>
                <a:cs typeface="Times New Roman" panose="02020603050405020304" pitchFamily="18" charset="0"/>
              </a:rPr>
              <a:t>parameters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not </a:t>
            </a:r>
            <a:r>
              <a:rPr lang="en-US" sz="2000" dirty="0">
                <a:latin typeface="Times New Roman" panose="02020603050405020304" pitchFamily="18" charset="0"/>
                <a:cs typeface="Times New Roman" panose="02020603050405020304" pitchFamily="18" charset="0"/>
              </a:rPr>
              <a:t>sharing </a:t>
            </a:r>
            <a:r>
              <a:rPr lang="en-US" sz="2000" dirty="0" smtClean="0">
                <a:latin typeface="Times New Roman" panose="02020603050405020304" pitchFamily="18" charset="0"/>
                <a:cs typeface="Times New Roman" panose="02020603050405020304" pitchFamily="18" charset="0"/>
              </a:rPr>
              <a:t>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7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33411" cy="505732"/>
          </a:xfrm>
        </p:spPr>
        <p:txBody>
          <a:bodyPr>
            <a:noAutofit/>
          </a:bodyPr>
          <a:lstStyle/>
          <a:p>
            <a:r>
              <a:rPr lang="en-US" sz="3600" dirty="0" smtClean="0">
                <a:latin typeface="Times New Roman" panose="02020603050405020304" pitchFamily="18" charset="0"/>
                <a:cs typeface="Times New Roman" panose="02020603050405020304" pitchFamily="18" charset="0"/>
              </a:rPr>
              <a:t>2. Model Based Algorithms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870858"/>
                <a:ext cx="10515600" cy="5306105"/>
              </a:xfrm>
            </p:spPr>
            <p:txBody>
              <a:bodyPr>
                <a:normAutofit fontScale="92500" lnSpcReduction="10000"/>
              </a:bodyPr>
              <a:lstStyle/>
              <a:p>
                <a:r>
                  <a:rPr lang="en-US" sz="2000" dirty="0" smtClean="0">
                    <a:latin typeface="Times New Roman" panose="02020603050405020304" pitchFamily="18" charset="0"/>
                    <a:cs typeface="Times New Roman" panose="02020603050405020304" pitchFamily="18" charset="0"/>
                  </a:rPr>
                  <a:t>Model-Based </a:t>
                </a:r>
                <a:r>
                  <a:rPr lang="en-US" sz="2000" dirty="0">
                    <a:latin typeface="Times New Roman" panose="02020603050405020304" pitchFamily="18" charset="0"/>
                    <a:cs typeface="Times New Roman" panose="02020603050405020304" pitchFamily="18" charset="0"/>
                  </a:rPr>
                  <a:t>approach, </a:t>
                </a:r>
                <a:r>
                  <a:rPr lang="en-US" sz="2000" dirty="0" smtClean="0">
                    <a:latin typeface="Times New Roman" panose="02020603050405020304" pitchFamily="18" charset="0"/>
                    <a:cs typeface="Times New Roman" panose="02020603050405020304" pitchFamily="18" charset="0"/>
                  </a:rPr>
                  <a:t>deals with </a:t>
                </a:r>
                <a:r>
                  <a:rPr lang="en-US" sz="2000" dirty="0">
                    <a:latin typeface="Times New Roman" panose="02020603050405020304" pitchFamily="18" charset="0"/>
                    <a:cs typeface="Times New Roman" panose="02020603050405020304" pitchFamily="18" charset="0"/>
                  </a:rPr>
                  <a:t>the dynamics of the environment by learning a transition model that allows for </a:t>
                </a:r>
                <a:r>
                  <a:rPr lang="en-US" sz="2000" dirty="0" smtClean="0">
                    <a:latin typeface="Times New Roman" panose="02020603050405020304" pitchFamily="18" charset="0"/>
                    <a:cs typeface="Times New Roman" panose="02020603050405020304" pitchFamily="18" charset="0"/>
                  </a:rPr>
                  <a:t>simulation of </a:t>
                </a:r>
                <a:r>
                  <a:rPr lang="en-US" sz="2000" dirty="0">
                    <a:latin typeface="Times New Roman" panose="02020603050405020304" pitchFamily="18" charset="0"/>
                    <a:cs typeface="Times New Roman" panose="02020603050405020304" pitchFamily="18" charset="0"/>
                  </a:rPr>
                  <a:t>the environment without interacting with the environment directly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contrast to </a:t>
                </a:r>
                <a:r>
                  <a:rPr lang="en-US" sz="2000" dirty="0">
                    <a:latin typeface="Times New Roman" panose="02020603050405020304" pitchFamily="18" charset="0"/>
                    <a:cs typeface="Times New Roman" panose="02020603050405020304" pitchFamily="18" charset="0"/>
                  </a:rPr>
                  <a:t>model-free approaches, model-based approaches are learned from experience by a </a:t>
                </a:r>
                <a:r>
                  <a:rPr lang="en-US" sz="2000" dirty="0" smtClean="0">
                    <a:latin typeface="Times New Roman" panose="02020603050405020304" pitchFamily="18" charset="0"/>
                    <a:cs typeface="Times New Roman" panose="02020603050405020304" pitchFamily="18" charset="0"/>
                  </a:rPr>
                  <a:t>function approximation.</a:t>
                </a:r>
              </a:p>
              <a:p>
                <a:r>
                  <a:rPr lang="en-US" sz="2000" dirty="0">
                    <a:latin typeface="Times New Roman" panose="02020603050405020304" pitchFamily="18" charset="0"/>
                    <a:cs typeface="Times New Roman" panose="02020603050405020304" pitchFamily="18" charset="0"/>
                  </a:rPr>
                  <a:t>Theoretically, no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prior knowledge is required in </a:t>
                </a:r>
                <a:r>
                  <a:rPr lang="en-US" sz="2000" dirty="0" smtClean="0">
                    <a:latin typeface="Times New Roman" panose="02020603050405020304" pitchFamily="18" charset="0"/>
                    <a:cs typeface="Times New Roman" panose="02020603050405020304" pitchFamily="18" charset="0"/>
                  </a:rPr>
                  <a:t>model-based RL/DRL </a:t>
                </a:r>
                <a:r>
                  <a:rPr lang="en-US" sz="2000" dirty="0">
                    <a:latin typeface="Times New Roman" panose="02020603050405020304" pitchFamily="18" charset="0"/>
                    <a:cs typeface="Times New Roman" panose="02020603050405020304" pitchFamily="18" charset="0"/>
                  </a:rPr>
                  <a:t>but incorporating prior knowledge can help </a:t>
                </a:r>
                <a:r>
                  <a:rPr lang="en-US" sz="2000" dirty="0" smtClean="0">
                    <a:latin typeface="Times New Roman" panose="02020603050405020304" pitchFamily="18" charset="0"/>
                    <a:cs typeface="Times New Roman" panose="02020603050405020304" pitchFamily="18" charset="0"/>
                  </a:rPr>
                  <a:t>faster convergence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better-trained model</a:t>
                </a:r>
                <a:r>
                  <a:rPr lang="en-US" sz="2000" dirty="0">
                    <a:latin typeface="Times New Roman" panose="02020603050405020304" pitchFamily="18" charset="0"/>
                    <a:cs typeface="Times New Roman" panose="02020603050405020304" pitchFamily="18" charset="0"/>
                  </a:rPr>
                  <a:t>, speed up training time as well as the number of training samples.</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using </a:t>
                </a:r>
                <a:r>
                  <a:rPr lang="en-US" sz="2000" dirty="0" smtClean="0">
                    <a:latin typeface="Times New Roman" panose="02020603050405020304" pitchFamily="18" charset="0"/>
                    <a:cs typeface="Times New Roman" panose="02020603050405020304" pitchFamily="18" charset="0"/>
                  </a:rPr>
                  <a:t>raw data </a:t>
                </a:r>
                <a:r>
                  <a:rPr lang="en-US" sz="2000" dirty="0">
                    <a:latin typeface="Times New Roman" panose="02020603050405020304" pitchFamily="18" charset="0"/>
                    <a:cs typeface="Times New Roman" panose="02020603050405020304" pitchFamily="18" charset="0"/>
                  </a:rPr>
                  <a:t>with pixel, it is </a:t>
                </a:r>
                <a:r>
                  <a:rPr lang="en-US" sz="2000" dirty="0" smtClean="0">
                    <a:latin typeface="Times New Roman" panose="02020603050405020304" pitchFamily="18" charset="0"/>
                    <a:cs typeface="Times New Roman" panose="02020603050405020304" pitchFamily="18" charset="0"/>
                  </a:rPr>
                  <a:t>difficult </a:t>
                </a:r>
                <a:r>
                  <a:rPr lang="en-US" sz="2000" dirty="0">
                    <a:latin typeface="Times New Roman" panose="02020603050405020304" pitchFamily="18" charset="0"/>
                    <a:cs typeface="Times New Roman" panose="02020603050405020304" pitchFamily="18" charset="0"/>
                  </a:rPr>
                  <a:t>for model-based RL to work on high dimensional and </a:t>
                </a:r>
                <a:r>
                  <a:rPr lang="en-US" sz="2000" dirty="0" smtClean="0">
                    <a:latin typeface="Times New Roman" panose="02020603050405020304" pitchFamily="18" charset="0"/>
                    <a:cs typeface="Times New Roman" panose="02020603050405020304" pitchFamily="18" charset="0"/>
                  </a:rPr>
                  <a:t>dynamic environments</a:t>
                </a:r>
                <a:r>
                  <a:rPr lang="en-US" sz="2000" dirty="0">
                    <a:latin typeface="Times New Roman" panose="02020603050405020304" pitchFamily="18" charset="0"/>
                    <a:cs typeface="Times New Roman" panose="02020603050405020304" pitchFamily="18" charset="0"/>
                  </a:rPr>
                  <a:t>. This is addressed in DRL by embedding the high-dimensional </a:t>
                </a:r>
                <a:r>
                  <a:rPr lang="en-US" sz="2000" dirty="0" smtClean="0">
                    <a:latin typeface="Times New Roman" panose="02020603050405020304" pitchFamily="18" charset="0"/>
                    <a:cs typeface="Times New Roman" panose="02020603050405020304" pitchFamily="18" charset="0"/>
                  </a:rPr>
                  <a:t>observations into </a:t>
                </a:r>
                <a:r>
                  <a:rPr lang="en-US" sz="2000" dirty="0">
                    <a:latin typeface="Times New Roman" panose="02020603050405020304" pitchFamily="18" charset="0"/>
                    <a:cs typeface="Times New Roman" panose="02020603050405020304" pitchFamily="18" charset="0"/>
                  </a:rPr>
                  <a:t>a lower-dimensional space using </a:t>
                </a:r>
                <a:r>
                  <a:rPr lang="en-US" sz="2000" dirty="0" smtClean="0">
                    <a:latin typeface="Times New Roman" panose="02020603050405020304" pitchFamily="18" charset="0"/>
                    <a:cs typeface="Times New Roman" panose="02020603050405020304" pitchFamily="18" charset="0"/>
                  </a:rPr>
                  <a:t>auto-encoders.</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general, DRL </a:t>
                </a:r>
                <a:r>
                  <a:rPr lang="en-US" sz="2000" dirty="0">
                    <a:latin typeface="Times New Roman" panose="02020603050405020304" pitchFamily="18" charset="0"/>
                    <a:cs typeface="Times New Roman" panose="02020603050405020304" pitchFamily="18" charset="0"/>
                  </a:rPr>
                  <a:t>targets training DNNs to approximate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together with </a:t>
                </a:r>
                <a:r>
                  <a:rPr lang="en-US" sz="2000" dirty="0" smtClean="0">
                    <a:latin typeface="Times New Roman" panose="02020603050405020304" pitchFamily="18" charset="0"/>
                    <a:cs typeface="Times New Roman" panose="02020603050405020304" pitchFamily="18" charset="0"/>
                  </a:rPr>
                  <a:t>optimal value </a:t>
                </a:r>
                <a:r>
                  <a:rPr lang="en-US" sz="2000" dirty="0">
                    <a:latin typeface="Times New Roman" panose="02020603050405020304" pitchFamily="18" charset="0"/>
                    <a:cs typeface="Times New Roman" panose="02020603050405020304" pitchFamily="18" charset="0"/>
                  </a:rPr>
                  <a:t>functions </a:t>
                </a:r>
                <a:r>
                  <a:rPr lang="en-US" sz="2000" i="1" dirty="0" smtClean="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Q*</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following, we will cover the most common </a:t>
                </a:r>
                <a:r>
                  <a:rPr lang="en-US" sz="2000" dirty="0" smtClean="0">
                    <a:latin typeface="Times New Roman" panose="02020603050405020304" pitchFamily="18" charset="0"/>
                    <a:cs typeface="Times New Roman" panose="02020603050405020304" pitchFamily="18" charset="0"/>
                  </a:rPr>
                  <a:t>model-based DRL </a:t>
                </a:r>
                <a:r>
                  <a:rPr lang="en-US" sz="2000" dirty="0">
                    <a:latin typeface="Times New Roman" panose="02020603050405020304" pitchFamily="18" charset="0"/>
                    <a:cs typeface="Times New Roman" panose="02020603050405020304" pitchFamily="18" charset="0"/>
                  </a:rPr>
                  <a:t>approaches including value function and policy search methods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Value </a:t>
                </a:r>
                <a:r>
                  <a:rPr lang="en-US" sz="2000" dirty="0" smtClean="0">
                    <a:latin typeface="Times New Roman" panose="02020603050405020304" pitchFamily="18" charset="0"/>
                    <a:cs typeface="Times New Roman" panose="02020603050405020304" pitchFamily="18" charset="0"/>
                  </a:rPr>
                  <a:t>function: We </a:t>
                </a:r>
                <a:r>
                  <a:rPr lang="en-US" sz="2000" dirty="0">
                    <a:latin typeface="Times New Roman" panose="02020603050405020304" pitchFamily="18" charset="0"/>
                    <a:cs typeface="Times New Roman" panose="02020603050405020304" pitchFamily="18" charset="0"/>
                  </a:rPr>
                  <a:t>start this category with </a:t>
                </a:r>
                <a:r>
                  <a:rPr lang="en-US" sz="2000" dirty="0" smtClean="0">
                    <a:latin typeface="Times New Roman" panose="02020603050405020304" pitchFamily="18" charset="0"/>
                    <a:cs typeface="Times New Roman" panose="02020603050405020304" pitchFamily="18" charset="0"/>
                  </a:rPr>
                  <a:t>DQN </a:t>
                </a:r>
                <a:r>
                  <a:rPr lang="en-US" sz="2000" dirty="0">
                    <a:latin typeface="Times New Roman" panose="02020603050405020304" pitchFamily="18" charset="0"/>
                    <a:cs typeface="Times New Roman" panose="02020603050405020304" pitchFamily="18" charset="0"/>
                  </a:rPr>
                  <a:t>which has been successfully applied to classic </a:t>
                </a:r>
                <a:r>
                  <a:rPr lang="en-US" sz="2000" dirty="0" smtClean="0">
                    <a:latin typeface="Times New Roman" panose="02020603050405020304" pitchFamily="18" charset="0"/>
                    <a:cs typeface="Times New Roman" panose="02020603050405020304" pitchFamily="18" charset="0"/>
                  </a:rPr>
                  <a:t>Atari. DQN </a:t>
                </a:r>
                <a:r>
                  <a:rPr lang="en-US" sz="2000" dirty="0">
                    <a:latin typeface="Times New Roman" panose="02020603050405020304" pitchFamily="18" charset="0"/>
                    <a:cs typeface="Times New Roman" panose="02020603050405020304" pitchFamily="18" charset="0"/>
                  </a:rPr>
                  <a:t>uses CNNs to deal with high dimensional state space </a:t>
                </a:r>
                <a:r>
                  <a:rPr lang="en-US" sz="2000" dirty="0" smtClean="0">
                    <a:latin typeface="Times New Roman" panose="02020603050405020304" pitchFamily="18" charset="0"/>
                    <a:cs typeface="Times New Roman" panose="02020603050405020304" pitchFamily="18" charset="0"/>
                  </a:rPr>
                  <a:t>like pixels</a:t>
                </a:r>
                <a:r>
                  <a:rPr lang="en-US" sz="2000" dirty="0">
                    <a:latin typeface="Times New Roman" panose="02020603050405020304" pitchFamily="18" charset="0"/>
                    <a:cs typeface="Times New Roman" panose="02020603050405020304" pitchFamily="18" charset="0"/>
                  </a:rPr>
                  <a:t>, to approximate the Q-value function</a:t>
                </a:r>
                <a:r>
                  <a:rPr lang="en-US" sz="20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Policy </a:t>
                </a:r>
                <a:r>
                  <a:rPr lang="en-US" sz="2200" dirty="0" smtClean="0">
                    <a:latin typeface="Times New Roman" panose="02020603050405020304" pitchFamily="18" charset="0"/>
                    <a:cs typeface="Times New Roman" panose="02020603050405020304" pitchFamily="18" charset="0"/>
                  </a:rPr>
                  <a:t>search: These methods </a:t>
                </a:r>
                <a:r>
                  <a:rPr lang="en-US" sz="2200" dirty="0">
                    <a:latin typeface="Times New Roman" panose="02020603050405020304" pitchFamily="18" charset="0"/>
                    <a:cs typeface="Times New Roman" panose="02020603050405020304" pitchFamily="18" charset="0"/>
                  </a:rPr>
                  <a:t>aim to </a:t>
                </a:r>
                <a:r>
                  <a:rPr lang="en-US" sz="2200">
                    <a:latin typeface="Times New Roman" panose="02020603050405020304" pitchFamily="18" charset="0"/>
                    <a:cs typeface="Times New Roman" panose="02020603050405020304" pitchFamily="18" charset="0"/>
                  </a:rPr>
                  <a:t>directly </a:t>
                </a:r>
                <a:r>
                  <a:rPr lang="en-US" sz="2200" smtClean="0">
                    <a:latin typeface="Times New Roman" panose="02020603050405020304" pitchFamily="18" charset="0"/>
                    <a:cs typeface="Times New Roman" panose="02020603050405020304" pitchFamily="18" charset="0"/>
                  </a:rPr>
                  <a:t>find </a:t>
                </a:r>
                <a:r>
                  <a:rPr lang="en-US" sz="2200" dirty="0">
                    <a:latin typeface="Times New Roman" panose="02020603050405020304" pitchFamily="18" charset="0"/>
                    <a:cs typeface="Times New Roman" panose="02020603050405020304" pitchFamily="18" charset="0"/>
                  </a:rPr>
                  <a:t>policies by means of gradient-free or </a:t>
                </a:r>
                <a:r>
                  <a:rPr lang="en-US" sz="2200" dirty="0" smtClean="0">
                    <a:latin typeface="Times New Roman" panose="02020603050405020304" pitchFamily="18" charset="0"/>
                    <a:cs typeface="Times New Roman" panose="02020603050405020304" pitchFamily="18" charset="0"/>
                  </a:rPr>
                  <a:t>gradient based methods</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870858"/>
                <a:ext cx="10515600" cy="5306105"/>
              </a:xfrm>
              <a:blipFill>
                <a:blip r:embed="rId2"/>
                <a:stretch>
                  <a:fillRect l="-522" t="-1609" r="-174"/>
                </a:stretch>
              </a:blipFill>
            </p:spPr>
            <p:txBody>
              <a:bodyPr/>
              <a:lstStyle/>
              <a:p>
                <a:r>
                  <a:rPr lang="en-US">
                    <a:noFill/>
                  </a:rPr>
                  <a:t> </a:t>
                </a:r>
              </a:p>
            </p:txBody>
          </p:sp>
        </mc:Fallback>
      </mc:AlternateContent>
    </p:spTree>
    <p:extLst>
      <p:ext uri="{BB962C8B-B14F-4D97-AF65-F5344CB8AC3E}">
        <p14:creationId xmlns:p14="http://schemas.microsoft.com/office/powerpoint/2010/main" val="3359712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ConTra</a:t>
            </a:r>
            <a:r>
              <a:rPr lang="en-US" dirty="0" smtClean="0"/>
              <a:t>: Continuous Translation Action Agent for Bounding Box Refinement</a:t>
            </a:r>
            <a:endParaRPr lang="en-US" dirty="0"/>
          </a:p>
        </p:txBody>
      </p:sp>
    </p:spTree>
    <p:extLst>
      <p:ext uri="{BB962C8B-B14F-4D97-AF65-F5344CB8AC3E}">
        <p14:creationId xmlns:p14="http://schemas.microsoft.com/office/powerpoint/2010/main" val="87581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AI v/s 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7614"/>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Artificial intelligence is a technology that enables a machine to simulate human behavior. Machine learning is a subset of AI which allows a machine to automatically learn from past data without programming explicitly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goal of AI is to make a smart computer system like humans to solve complex problems. The goal of ML is to allow machines to learn from data so that they can give accurate output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AI, we make intelligent systems to perform any task like a human. In ML, we teach machines with data to perform a particular task and give an accurate </a:t>
            </a:r>
            <a:r>
              <a:rPr lang="en-US" sz="2000" dirty="0" smtClean="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Machine learning and deep learning are the two main subsets of </a:t>
            </a:r>
            <a:r>
              <a:rPr lang="en-US" sz="2000" dirty="0" smtClean="0">
                <a:latin typeface="Times New Roman" panose="02020603050405020304" pitchFamily="18" charset="0"/>
                <a:cs typeface="Times New Roman" panose="02020603050405020304" pitchFamily="18" charset="0"/>
              </a:rPr>
              <a:t>AI. Deep </a:t>
            </a:r>
            <a:r>
              <a:rPr lang="en-US" sz="2000" dirty="0">
                <a:latin typeface="Times New Roman" panose="02020603050405020304" pitchFamily="18" charset="0"/>
                <a:cs typeface="Times New Roman" panose="02020603050405020304" pitchFamily="18" charset="0"/>
              </a:rPr>
              <a:t>learning is the main subset of machine learning.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AI has a very wide range of scope. Machine learning has a limited scope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AI </a:t>
            </a:r>
            <a:r>
              <a:rPr lang="en-US" sz="2000" dirty="0">
                <a:latin typeface="Times New Roman" panose="02020603050405020304" pitchFamily="18" charset="0"/>
                <a:cs typeface="Times New Roman" panose="02020603050405020304" pitchFamily="18" charset="0"/>
              </a:rPr>
              <a:t>is working to create an intelligent system that can perform various complex tasks. Machine learning is working to create machines that can perform only those specific tasks for which they are trained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AI system is concerned about maximizing the chances of success. Machine learning is mainly concerned with accuracy and patterns.</a:t>
            </a:r>
          </a:p>
        </p:txBody>
      </p:sp>
    </p:spTree>
    <p:extLst>
      <p:ext uri="{BB962C8B-B14F-4D97-AF65-F5344CB8AC3E}">
        <p14:creationId xmlns:p14="http://schemas.microsoft.com/office/powerpoint/2010/main" val="17089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Types of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1690688"/>
            <a:ext cx="6877050" cy="4729400"/>
          </a:xfrm>
        </p:spPr>
      </p:pic>
    </p:spTree>
    <p:extLst>
      <p:ext uri="{BB962C8B-B14F-4D97-AF65-F5344CB8AC3E}">
        <p14:creationId xmlns:p14="http://schemas.microsoft.com/office/powerpoint/2010/main" val="259532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p>
          <a:p>
            <a:r>
              <a:rPr lang="en-US" dirty="0">
                <a:latin typeface="Times New Roman" panose="02020603050405020304" pitchFamily="18" charset="0"/>
                <a:cs typeface="Times New Roman" panose="02020603050405020304" pitchFamily="18" charset="0"/>
              </a:rPr>
              <a:t>In supervised learning, the ML algorithm is given a small training dataset to work with. This training dataset is a smaller part of the bigger dataset and serves to give the algorithm a basic idea of the problem, solution, and data points to be dealt with. The training dataset is also very similar to the final dataset in its characteristics and provides the algorithm with the labeled parameters required for the problem.</a:t>
            </a:r>
          </a:p>
          <a:p>
            <a:r>
              <a:rPr lang="en-US" dirty="0">
                <a:latin typeface="Times New Roman" panose="02020603050405020304" pitchFamily="18" charset="0"/>
                <a:cs typeface="Times New Roman" panose="02020603050405020304" pitchFamily="18" charset="0"/>
              </a:rPr>
              <a:t>The algorithm then finds relationships between the parameters given, essentially establishing a cause and effect relationship between the variables in the dataset. At the end of the training, the algorithm has an idea of how the data works and the relationship between the input and the output.</a:t>
            </a:r>
          </a:p>
          <a:p>
            <a:r>
              <a:rPr lang="en-US" dirty="0">
                <a:latin typeface="Times New Roman" panose="02020603050405020304" pitchFamily="18" charset="0"/>
                <a:cs typeface="Times New Roman" panose="02020603050405020304" pitchFamily="18" charset="0"/>
              </a:rPr>
              <a:t>This solution is then deployed for use with the final dataset, which it learns from in the same way as the training dataset. This means that supervised machine learning algorithms will continue to improve even after being deployed, discovering new patterns and relationships as it trains itself on new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3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Unsupervised machine learning holds the advantage of being able to work with unlabeled data. This means that human labor is not required to make the dataset machine-readable, allowing much larger datasets to be worked on by the program.</a:t>
            </a:r>
          </a:p>
          <a:p>
            <a:r>
              <a:rPr lang="en-US" sz="2400" dirty="0">
                <a:latin typeface="Times New Roman" panose="02020603050405020304" pitchFamily="18" charset="0"/>
                <a:cs typeface="Times New Roman" panose="02020603050405020304" pitchFamily="18" charset="0"/>
              </a:rPr>
              <a:t>In supervised learning, the labels allow the algorithm to find the exact nature of the relationship between any two data points.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unsupervised learning does not have labels to work off of, resulting in the creation of hidden structures. Relationships between data points are perceived by the algorithm in an abstract manner, with no input required from human beings.</a:t>
            </a:r>
          </a:p>
          <a:p>
            <a:r>
              <a:rPr lang="en-US" sz="2400" dirty="0">
                <a:latin typeface="Times New Roman" panose="02020603050405020304" pitchFamily="18" charset="0"/>
                <a:cs typeface="Times New Roman" panose="02020603050405020304" pitchFamily="18" charset="0"/>
              </a:rPr>
              <a:t>The creation of these hidden structures is what makes unsupervised learning algorithms versatile. Instead of a defined and set problem statement, unsupervised learning algorithms can adapt to the data by dynamically changing hidden structures.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offers more post-deployment development than supervised learning algorithms.</a:t>
            </a:r>
          </a:p>
          <a:p>
            <a:endParaRPr lang="en-US" dirty="0"/>
          </a:p>
        </p:txBody>
      </p:sp>
    </p:spTree>
    <p:extLst>
      <p:ext uri="{BB962C8B-B14F-4D97-AF65-F5344CB8AC3E}">
        <p14:creationId xmlns:p14="http://schemas.microsoft.com/office/powerpoint/2010/main" val="68148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Reinforcement learning</a:t>
            </a:r>
            <a:r>
              <a:rPr lang="en-US" dirty="0">
                <a:latin typeface="Times New Roman" panose="02020603050405020304" pitchFamily="18" charset="0"/>
                <a:cs typeface="Times New Roman" panose="02020603050405020304" pitchFamily="18" charset="0"/>
              </a:rPr>
              <a:t>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p>
          <a:p>
            <a:r>
              <a:rPr lang="en-US" dirty="0">
                <a:latin typeface="Times New Roman" panose="02020603050405020304" pitchFamily="18" charset="0"/>
                <a:cs typeface="Times New Roman" panose="02020603050405020304" pitchFamily="18" charset="0"/>
              </a:rPr>
              <a:t>Based on the psychological concept of conditioning, reinforcement learning works by putting the algorithm in a work environment with an interpreter and a reward system. In every iteration of the algorithm, the output result is given to the interpreter, which decides whether the outcome is favorable or not.</a:t>
            </a:r>
          </a:p>
          <a:p>
            <a:r>
              <a:rPr lang="en-US" dirty="0">
                <a:latin typeface="Times New Roman" panose="02020603050405020304" pitchFamily="18" charset="0"/>
                <a:cs typeface="Times New Roman" panose="02020603050405020304" pitchFamily="18" charset="0"/>
              </a:rPr>
              <a:t>In case of the program finding the correct solution, the interpreter reinforces the solution by providing a reward to the algorithm. If the outcome is not favorable, the algorithm is forced to reiterate until it finds a better result. In most cases, the reward system is directly tied to the effectiveness of the result.</a:t>
            </a:r>
          </a:p>
          <a:p>
            <a:r>
              <a:rPr lang="en-US" dirty="0">
                <a:latin typeface="Times New Roman" panose="02020603050405020304" pitchFamily="18" charset="0"/>
                <a:cs typeface="Times New Roman" panose="02020603050405020304" pitchFamily="18" charset="0"/>
              </a:rPr>
              <a:t>In typical reinforcement learning use-cases, such as finding the shortest route between two points on a map, the solution is not an absolute value. Instead, it takes on a score of effectiveness, expressed in a percentage value. The higher this percentage value is, the more reward is given to the algorithm. Thus, the program is trained to give the best possible solution for the best possible reward.</a:t>
            </a:r>
          </a:p>
          <a:p>
            <a:endParaRPr lang="en-US" dirty="0"/>
          </a:p>
        </p:txBody>
      </p:sp>
    </p:spTree>
    <p:extLst>
      <p:ext uri="{BB962C8B-B14F-4D97-AF65-F5344CB8AC3E}">
        <p14:creationId xmlns:p14="http://schemas.microsoft.com/office/powerpoint/2010/main" val="133782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Pattern Recognition?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Pattern</a:t>
            </a:r>
            <a:r>
              <a:rPr lang="en-US" sz="1800" dirty="0">
                <a:latin typeface="Times New Roman" panose="02020603050405020304" pitchFamily="18" charset="0"/>
                <a:cs typeface="Times New Roman" panose="02020603050405020304" pitchFamily="18" charset="0"/>
              </a:rPr>
              <a:t> is everything around in this digital world. A pattern can either be seen physically or it can be observed mathematically by applying algorithms.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Pattern recognition</a:t>
            </a:r>
            <a:r>
              <a:rPr lang="en-US" sz="1800" dirty="0">
                <a:latin typeface="Times New Roman" panose="02020603050405020304" pitchFamily="18" charset="0"/>
                <a:cs typeface="Times New Roman" panose="02020603050405020304" pitchFamily="18" charset="0"/>
              </a:rPr>
              <a:t> is the process of recognizing patterns by using a machine learning algorithm. Pattern recognition can be defined as the classification of data based on knowledge already gained or on statistical information extracted from patterns and/or their representation. One of the important aspects of pattern recognition is its application potential.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Examples:</a:t>
            </a:r>
            <a:r>
              <a:rPr lang="en-US" sz="1800" dirty="0">
                <a:latin typeface="Times New Roman" panose="02020603050405020304" pitchFamily="18" charset="0"/>
                <a:cs typeface="Times New Roman" panose="02020603050405020304" pitchFamily="18" charset="0"/>
              </a:rPr>
              <a:t> Speech recognition, speaker identification, multimedia document recognition (MDR), automatic </a:t>
            </a:r>
            <a:r>
              <a:rPr lang="en-US" sz="1800" dirty="0" smtClean="0">
                <a:latin typeface="Times New Roman" panose="02020603050405020304" pitchFamily="18" charset="0"/>
                <a:cs typeface="Times New Roman" panose="02020603050405020304" pitchFamily="18" charset="0"/>
              </a:rPr>
              <a:t>medical diagnosis</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a typical pattern recognition application, the raw data is processed and converted into a form that is amenable for a machine to use.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Pattern </a:t>
            </a:r>
            <a:r>
              <a:rPr lang="en-US" sz="1800" dirty="0">
                <a:latin typeface="Times New Roman" panose="02020603050405020304" pitchFamily="18" charset="0"/>
                <a:cs typeface="Times New Roman" panose="02020603050405020304" pitchFamily="18" charset="0"/>
              </a:rPr>
              <a:t>recognition involves </a:t>
            </a:r>
            <a:r>
              <a:rPr lang="en-US" sz="2000" b="1" dirty="0">
                <a:latin typeface="Times New Roman" panose="02020603050405020304" pitchFamily="18" charset="0"/>
                <a:cs typeface="Times New Roman" panose="02020603050405020304" pitchFamily="18" charset="0"/>
              </a:rPr>
              <a:t>the classification and cluster of patterns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Advantages V/s Disadvantages of Pattern Recognition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fontAlgn="base"/>
            <a:r>
              <a:rPr lang="en-US" sz="2400" b="1" dirty="0">
                <a:latin typeface="Times New Roman" panose="02020603050405020304" pitchFamily="18" charset="0"/>
                <a:cs typeface="Times New Roman" panose="02020603050405020304" pitchFamily="18" charset="0"/>
              </a:rPr>
              <a:t>Advantages:</a:t>
            </a:r>
            <a:r>
              <a:rPr lang="en-US" sz="2400" dirty="0">
                <a:latin typeface="Times New Roman" panose="02020603050405020304" pitchFamily="18" charset="0"/>
                <a:cs typeface="Times New Roman" panose="02020603050405020304" pitchFamily="18" charset="0"/>
              </a:rPr>
              <a:t>  </a:t>
            </a:r>
          </a:p>
          <a:p>
            <a:pPr fontAlgn="base"/>
            <a:r>
              <a:rPr lang="en-US" sz="2400" dirty="0">
                <a:latin typeface="Times New Roman" panose="02020603050405020304" pitchFamily="18" charset="0"/>
                <a:cs typeface="Times New Roman" panose="02020603050405020304" pitchFamily="18" charset="0"/>
              </a:rPr>
              <a:t>Pattern recognition solves classification problems</a:t>
            </a:r>
          </a:p>
          <a:p>
            <a:pPr fontAlgn="base"/>
            <a:r>
              <a:rPr lang="en-US" sz="2400" dirty="0">
                <a:latin typeface="Times New Roman" panose="02020603050405020304" pitchFamily="18" charset="0"/>
                <a:cs typeface="Times New Roman" panose="02020603050405020304" pitchFamily="18" charset="0"/>
              </a:rPr>
              <a:t>Pattern recognition solves the problem of fake biometric detection.</a:t>
            </a:r>
          </a:p>
          <a:p>
            <a:pPr fontAlgn="base"/>
            <a:r>
              <a:rPr lang="en-US" sz="2400" dirty="0">
                <a:latin typeface="Times New Roman" panose="02020603050405020304" pitchFamily="18" charset="0"/>
                <a:cs typeface="Times New Roman" panose="02020603050405020304" pitchFamily="18" charset="0"/>
              </a:rPr>
              <a:t>It is useful for cloth pattern recognition for visually impaired blind people.</a:t>
            </a:r>
          </a:p>
          <a:p>
            <a:pPr fontAlgn="base"/>
            <a:r>
              <a:rPr lang="en-US" sz="2400" dirty="0">
                <a:latin typeface="Times New Roman" panose="02020603050405020304" pitchFamily="18" charset="0"/>
                <a:cs typeface="Times New Roman" panose="02020603050405020304" pitchFamily="18" charset="0"/>
              </a:rPr>
              <a:t>It helps in speaker </a:t>
            </a:r>
            <a:r>
              <a:rPr lang="en-US" sz="2400" dirty="0" err="1" smtClean="0">
                <a:latin typeface="Times New Roman" panose="02020603050405020304" pitchFamily="18" charset="0"/>
                <a:cs typeface="Times New Roman" panose="02020603050405020304" pitchFamily="18" charset="0"/>
              </a:rPr>
              <a:t>diarisation</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We can recognize particular objects from different angles.</a:t>
            </a:r>
          </a:p>
          <a:p>
            <a:pPr fontAlgn="base"/>
            <a:r>
              <a:rPr lang="en-US" sz="2400" b="1" dirty="0">
                <a:latin typeface="Times New Roman" panose="02020603050405020304" pitchFamily="18" charset="0"/>
                <a:cs typeface="Times New Roman" panose="02020603050405020304" pitchFamily="18" charset="0"/>
              </a:rPr>
              <a:t>Disadvantages:</a:t>
            </a:r>
            <a:r>
              <a:rPr lang="en-US" sz="2400" dirty="0">
                <a:latin typeface="Times New Roman" panose="02020603050405020304" pitchFamily="18" charset="0"/>
                <a:cs typeface="Times New Roman" panose="02020603050405020304" pitchFamily="18" charset="0"/>
              </a:rPr>
              <a:t>  </a:t>
            </a:r>
          </a:p>
          <a:p>
            <a:pPr fontAlgn="base"/>
            <a:r>
              <a:rPr lang="en-US" sz="2400" dirty="0">
                <a:latin typeface="Times New Roman" panose="02020603050405020304" pitchFamily="18" charset="0"/>
                <a:cs typeface="Times New Roman" panose="02020603050405020304" pitchFamily="18" charset="0"/>
              </a:rPr>
              <a:t>The syntactic pattern recognition approach is complex to implement and it is a very slow process.</a:t>
            </a:r>
          </a:p>
          <a:p>
            <a:pPr fontAlgn="base"/>
            <a:r>
              <a:rPr lang="en-US" sz="2400" dirty="0">
                <a:latin typeface="Times New Roman" panose="02020603050405020304" pitchFamily="18" charset="0"/>
                <a:cs typeface="Times New Roman" panose="02020603050405020304" pitchFamily="18" charset="0"/>
              </a:rPr>
              <a:t>Sometimes to get better accuracy, a larger dataset is required.</a:t>
            </a:r>
          </a:p>
          <a:p>
            <a:pPr fontAlgn="base"/>
            <a:r>
              <a:rPr lang="en-US" sz="2400" dirty="0">
                <a:latin typeface="Times New Roman" panose="02020603050405020304" pitchFamily="18" charset="0"/>
                <a:cs typeface="Times New Roman" panose="02020603050405020304" pitchFamily="18" charset="0"/>
              </a:rPr>
              <a:t>It cannot explain why a particular object is recognized.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 my face vs my friend’s face.</a:t>
            </a:r>
          </a:p>
          <a:p>
            <a:endParaRPr lang="en-US" dirty="0"/>
          </a:p>
        </p:txBody>
      </p:sp>
    </p:spTree>
    <p:extLst>
      <p:ext uri="{BB962C8B-B14F-4D97-AF65-F5344CB8AC3E}">
        <p14:creationId xmlns:p14="http://schemas.microsoft.com/office/powerpoint/2010/main" val="10139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4140</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Pattern Recognition and Machine Learning</vt:lpstr>
      <vt:lpstr>What is Machine Learning?</vt:lpstr>
      <vt:lpstr>AI v/s ML</vt:lpstr>
      <vt:lpstr>Types of Machine Learning</vt:lpstr>
      <vt:lpstr>Supervised Machine Learning</vt:lpstr>
      <vt:lpstr>Unsupervised Machine Learning</vt:lpstr>
      <vt:lpstr>Reinforcement Learning</vt:lpstr>
      <vt:lpstr>What is Pattern Recognition?</vt:lpstr>
      <vt:lpstr>Advantages V/s Disadvantages of Pattern Recognition</vt:lpstr>
      <vt:lpstr>What is Classification and Clustering?</vt:lpstr>
      <vt:lpstr>Some Terminologies:</vt:lpstr>
      <vt:lpstr>Reinforcement Learning in Depth:</vt:lpstr>
      <vt:lpstr>PowerPoint Presentation</vt:lpstr>
      <vt:lpstr>Markov Decision Process</vt:lpstr>
      <vt:lpstr>PowerPoint Presentation</vt:lpstr>
      <vt:lpstr>PowerPoint Presentation</vt:lpstr>
      <vt:lpstr>Value and Q- functions</vt:lpstr>
      <vt:lpstr>PowerPoint Presentation</vt:lpstr>
      <vt:lpstr>Category</vt:lpstr>
      <vt:lpstr>PowerPoint Presentation</vt:lpstr>
      <vt:lpstr>Deep Reinforcement Learning (DRL)</vt:lpstr>
      <vt:lpstr>1. Model-Free Algorithms</vt:lpstr>
      <vt:lpstr>PowerPoint Presentation</vt:lpstr>
      <vt:lpstr>PowerPoint Presentation</vt:lpstr>
      <vt:lpstr>2. Model Free Algorithm</vt:lpstr>
      <vt:lpstr>3. Actor Critic Method:</vt:lpstr>
      <vt:lpstr>PowerPoint Presentation</vt:lpstr>
      <vt:lpstr>2. Model Based Algorithms</vt:lpstr>
      <vt:lpstr>ConTra: Continuous Translation Action Agent for Bounding Box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Continuous Translation Actions for </dc:title>
  <dc:creator>Anindya Ghosal</dc:creator>
  <cp:lastModifiedBy>Anindya Ghosal</cp:lastModifiedBy>
  <cp:revision>33</cp:revision>
  <dcterms:created xsi:type="dcterms:W3CDTF">2021-11-05T10:22:42Z</dcterms:created>
  <dcterms:modified xsi:type="dcterms:W3CDTF">2021-11-07T11:33:52Z</dcterms:modified>
</cp:coreProperties>
</file>