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9" r:id="rId9"/>
    <p:sldId id="280" r:id="rId10"/>
    <p:sldId id="281" r:id="rId11"/>
    <p:sldId id="282" r:id="rId12"/>
    <p:sldId id="276" r:id="rId13"/>
    <p:sldId id="277" r:id="rId14"/>
    <p:sldId id="278" r:id="rId15"/>
    <p:sldId id="263" r:id="rId16"/>
    <p:sldId id="271" r:id="rId17"/>
    <p:sldId id="266" r:id="rId18"/>
    <p:sldId id="265" r:id="rId19"/>
    <p:sldId id="269" r:id="rId20"/>
    <p:sldId id="270" r:id="rId21"/>
    <p:sldId id="268" r:id="rId22"/>
    <p:sldId id="27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65B8-0414-4603-A632-1D44D397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9757-4B9C-41B0-864C-56FE2DC7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15EE-9008-4182-A168-2CEADA8D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234E-F2FA-4660-85BA-C551CF32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014B-03F2-4CBD-A524-36DC81F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2B3B-A4FF-4FEE-9A17-9214F99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FA0E-2E60-4B53-95D7-B6D1C7A8B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D672-4909-4C15-BC4D-6D182628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359E-C447-4C9C-84DA-8503DA1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17D3-601E-47F8-944F-A599D89D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54984-7676-4785-A4AC-FD5D06633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4E47F-B793-4EBF-96CF-16E95AC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FFB8-0688-4ED8-BC8C-F62C2F2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5ACD-2F8C-41BC-8814-8F2B33C1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0619-3F36-4912-98F2-468CDD32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41EE-8957-4FB2-BC67-BC4C64A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A028-0854-481B-9E2A-32EF94AB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070B-D3C2-43EF-875F-4988C9D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5E29-9705-466B-B3E8-37FFF71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2035-CBC1-49FD-90B5-1521F69B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2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5C5-F1E9-4DC0-BF38-B025D5EB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F804-8459-437D-8C05-8475BF2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A1A2-12E3-48A3-A3E3-A18CB13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AA5-B087-4131-97BC-4AA5236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1273-ED94-4300-AAD3-C10FEF0A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1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F50-F7A1-4E6D-8A65-FF1A2E93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5CDA-8D31-4604-AC61-BEEC9E586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853FC-5F47-4216-9CC1-75F0CDA4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9DF6-A3B1-4C02-80D4-7D6B4FA2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6930-0A87-48AD-B0EE-FD5D278F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A786-6600-49CA-BCD0-89386A12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3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27B-455A-43B5-AFD1-00575677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2E1-79DA-487D-8401-F392848D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6BBB-05E2-408D-87FA-88FC2E3E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8716-A6B2-4B72-868E-2FA3F8A0B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BD0BD-A587-4D7D-AA50-7C5042430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47055-3332-42C0-9481-F1710C15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050D7-4C86-48AF-9F68-427ACCDD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519DE-D7F8-4C5B-8DA0-69B9D4B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2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194-6416-4086-923B-6A401F2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04D07-C121-471E-AE7B-9B4C8EB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83ECE-B792-46D9-B829-CAB8AC74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32631-5A4D-4788-8938-0B2C0DBB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E944-55EA-44E5-B637-08ABA70B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6B45F-A9D8-4BF3-A9A9-ABC60582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3D9F6-0DAE-4E22-95FB-91EAB34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382A-E523-4E5E-9402-36B85DC6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EE53-78A6-4939-8BC3-B6E2532F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47749-C9C8-47F5-94A2-150AA26E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8CAA3-9084-4C02-A558-0F545B0E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EA222-DC2D-42B1-8379-79313701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DC92-0290-4021-9C4D-1DDE889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7426-176D-4760-906B-B3F4B66B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37BB7-7319-4D87-B5D3-700B9BE2C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86535-9883-4159-A453-A9B428352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0014-DA92-4200-B26E-1981DD1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5EAA-7849-40B5-81A3-5E4B396F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885A-5A9E-49F2-8668-AFB1E5C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8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4AB1-8538-47E0-8E9B-2A3467AD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4B02-19EE-4E82-9750-80E6C0FB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4719-FFDE-440C-963A-811DA91D6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BCB3-226B-47B1-AC14-409FB7F2F7A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7A7B-BACC-4F21-ABD0-60CF3CE35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A106-2CFB-479F-B77F-445D2E329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42A-5380-494B-BEEE-4E43838A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0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4" Type="http://schemas.openxmlformats.org/officeDocument/2006/relationships/image" Target="../media/image26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40.png"/><Relationship Id="rId2" Type="http://schemas.openxmlformats.org/officeDocument/2006/relationships/image" Target="../media/image24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0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290.png"/><Relationship Id="rId4" Type="http://schemas.openxmlformats.org/officeDocument/2006/relationships/image" Target="../media/image26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19DB-DF5F-4010-BEAD-E02C4E134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6394D"/>
                </a:solidFill>
                <a:effectLst/>
                <a:latin typeface="Lato" panose="020F0502020204030203" pitchFamily="34" charset="0"/>
              </a:rPr>
              <a:t>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C5721-83E5-46F7-B0A5-A4FC24A5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Milan Joshi</a:t>
            </a:r>
          </a:p>
        </p:txBody>
      </p:sp>
    </p:spTree>
    <p:extLst>
      <p:ext uri="{BB962C8B-B14F-4D97-AF65-F5344CB8AC3E}">
        <p14:creationId xmlns:p14="http://schemas.microsoft.com/office/powerpoint/2010/main" val="1068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759-8F68-414D-9E65-CFD6B16D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Cold Start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346C-195A-4C99-80CA-AABB0D0E6FEB}"/>
              </a:ext>
            </a:extLst>
          </p:cNvPr>
          <p:cNvSpPr txBox="1"/>
          <p:nvPr/>
        </p:nvSpPr>
        <p:spPr>
          <a:xfrm>
            <a:off x="432619" y="2415796"/>
            <a:ext cx="112481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cold start problem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refers to the difficulty that recommendation systems face when they don't have enough data to make accurate or personalized recommendations. 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This can happen either when the system is new and there is limited data or when new users or items are introduced. 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system cannot effectively match users to items if it has no information about their preferences or the items' attributes.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3AF75-2A58-48F8-A1B3-2053DD32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756"/>
            <a:ext cx="12192000" cy="37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C8C29-30CF-4E33-8915-BD475DFC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271022"/>
            <a:ext cx="11650701" cy="631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52802-2B86-4C08-8ACB-A73EE4D54DF1}"/>
              </a:ext>
            </a:extLst>
          </p:cNvPr>
          <p:cNvSpPr txBox="1"/>
          <p:nvPr/>
        </p:nvSpPr>
        <p:spPr>
          <a:xfrm>
            <a:off x="3048000" y="9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Personalized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85630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07993-C11B-4BA5-9FE5-40CCC789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361522"/>
            <a:ext cx="11726912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41A9B6-F8CD-4D6D-B4B3-85EE4A99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213864"/>
            <a:ext cx="11431595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414-880E-44FB-94C5-0CD600C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sz="4400" i="0" dirty="0">
                <a:solidFill>
                  <a:srgbClr val="0D0D0D"/>
                </a:solidFill>
                <a:effectLst/>
                <a:latin typeface="+mj-lt"/>
              </a:rPr>
              <a:t>       User Based Collaborative Filtering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7B058-B2CB-4B66-9852-F431298C602E}"/>
              </a:ext>
            </a:extLst>
          </p:cNvPr>
          <p:cNvSpPr txBox="1"/>
          <p:nvPr/>
        </p:nvSpPr>
        <p:spPr>
          <a:xfrm>
            <a:off x="324465" y="1394087"/>
            <a:ext cx="10894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User-Based Collaborative Filtering (UBCF) is a popular recommendation algorithm used to suggest items to users based on the preferences of similar users.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underlying assumption is that if users have agreed in the past, they will agree again in the future.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8AEE2-A236-4B10-B369-A6000F9A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154456"/>
            <a:ext cx="55054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C044B-B5A8-4949-9016-21344303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56" y="2701769"/>
            <a:ext cx="585869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AC2B-578D-477F-A33F-040C19E9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user-based collaborative filtering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5BB40-F650-4FB6-B1FF-FE7F035C7387}"/>
              </a:ext>
            </a:extLst>
          </p:cNvPr>
          <p:cNvSpPr txBox="1"/>
          <p:nvPr/>
        </p:nvSpPr>
        <p:spPr>
          <a:xfrm>
            <a:off x="599767" y="1405615"/>
            <a:ext cx="108744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user-based collaborative filtering, our objective is to recommend an item or predict the rating for item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𝑗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for a given user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𝐴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based on the preferences and ratings of the top </a:t>
            </a:r>
            <a:r>
              <a:rPr lang="en-US" sz="2400" b="1" i="0" dirty="0"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𝑁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users who are most similar to user 𝐴.</a:t>
            </a:r>
            <a:endParaRPr lang="en-IN" sz="2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4B76AD-D015-4BFE-90ED-35B2108E8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78576"/>
                  </p:ext>
                </p:extLst>
              </p:nvPr>
            </p:nvGraphicFramePr>
            <p:xfrm>
              <a:off x="2032000" y="2764781"/>
              <a:ext cx="7682271" cy="36742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539">
                      <a:extLst>
                        <a:ext uri="{9D8B030D-6E8A-4147-A177-3AD203B41FA5}">
                          <a16:colId xmlns:a16="http://schemas.microsoft.com/office/drawing/2014/main" val="1995645102"/>
                        </a:ext>
                      </a:extLst>
                    </a:gridCol>
                    <a:gridCol w="612674">
                      <a:extLst>
                        <a:ext uri="{9D8B030D-6E8A-4147-A177-3AD203B41FA5}">
                          <a16:colId xmlns:a16="http://schemas.microsoft.com/office/drawing/2014/main" val="868687249"/>
                        </a:ext>
                      </a:extLst>
                    </a:gridCol>
                    <a:gridCol w="678393">
                      <a:extLst>
                        <a:ext uri="{9D8B030D-6E8A-4147-A177-3AD203B41FA5}">
                          <a16:colId xmlns:a16="http://schemas.microsoft.com/office/drawing/2014/main" val="4244535860"/>
                        </a:ext>
                      </a:extLst>
                    </a:gridCol>
                    <a:gridCol w="752739">
                      <a:extLst>
                        <a:ext uri="{9D8B030D-6E8A-4147-A177-3AD203B41FA5}">
                          <a16:colId xmlns:a16="http://schemas.microsoft.com/office/drawing/2014/main" val="2960943187"/>
                        </a:ext>
                      </a:extLst>
                    </a:gridCol>
                    <a:gridCol w="1765683">
                      <a:extLst>
                        <a:ext uri="{9D8B030D-6E8A-4147-A177-3AD203B41FA5}">
                          <a16:colId xmlns:a16="http://schemas.microsoft.com/office/drawing/2014/main" val="3772860314"/>
                        </a:ext>
                      </a:extLst>
                    </a:gridCol>
                    <a:gridCol w="1077996">
                      <a:extLst>
                        <a:ext uri="{9D8B030D-6E8A-4147-A177-3AD203B41FA5}">
                          <a16:colId xmlns:a16="http://schemas.microsoft.com/office/drawing/2014/main" val="115228442"/>
                        </a:ext>
                      </a:extLst>
                    </a:gridCol>
                    <a:gridCol w="1815247">
                      <a:extLst>
                        <a:ext uri="{9D8B030D-6E8A-4147-A177-3AD203B41FA5}">
                          <a16:colId xmlns:a16="http://schemas.microsoft.com/office/drawing/2014/main" val="1525216686"/>
                        </a:ext>
                      </a:extLst>
                    </a:gridCol>
                  </a:tblGrid>
                  <a:tr h="370840">
                    <a:tc rowSpan="8">
                      <a:txBody>
                        <a:bodyPr/>
                        <a:lstStyle/>
                        <a:p>
                          <a:r>
                            <a:rPr lang="en-IN" dirty="0"/>
                            <a:t> </a:t>
                          </a:r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  Users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FF00"/>
                              </a:solidFill>
                            </a:rPr>
                            <a:t>                                               Items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18846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      </a:t>
                          </a:r>
                        </a:p>
                        <a:p>
                          <a:r>
                            <a:rPr lang="en-IN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----------------------</a:t>
                          </a:r>
                        </a:p>
                        <a:p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IN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8924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06636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4311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8120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IN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3810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18453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675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14B76AD-D015-4BFE-90ED-35B2108E8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78576"/>
                  </p:ext>
                </p:extLst>
              </p:nvPr>
            </p:nvGraphicFramePr>
            <p:xfrm>
              <a:off x="2032000" y="2764781"/>
              <a:ext cx="7682271" cy="36742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539">
                      <a:extLst>
                        <a:ext uri="{9D8B030D-6E8A-4147-A177-3AD203B41FA5}">
                          <a16:colId xmlns:a16="http://schemas.microsoft.com/office/drawing/2014/main" val="1995645102"/>
                        </a:ext>
                      </a:extLst>
                    </a:gridCol>
                    <a:gridCol w="612674">
                      <a:extLst>
                        <a:ext uri="{9D8B030D-6E8A-4147-A177-3AD203B41FA5}">
                          <a16:colId xmlns:a16="http://schemas.microsoft.com/office/drawing/2014/main" val="868687249"/>
                        </a:ext>
                      </a:extLst>
                    </a:gridCol>
                    <a:gridCol w="678393">
                      <a:extLst>
                        <a:ext uri="{9D8B030D-6E8A-4147-A177-3AD203B41FA5}">
                          <a16:colId xmlns:a16="http://schemas.microsoft.com/office/drawing/2014/main" val="4244535860"/>
                        </a:ext>
                      </a:extLst>
                    </a:gridCol>
                    <a:gridCol w="752739">
                      <a:extLst>
                        <a:ext uri="{9D8B030D-6E8A-4147-A177-3AD203B41FA5}">
                          <a16:colId xmlns:a16="http://schemas.microsoft.com/office/drawing/2014/main" val="2960943187"/>
                        </a:ext>
                      </a:extLst>
                    </a:gridCol>
                    <a:gridCol w="1765683">
                      <a:extLst>
                        <a:ext uri="{9D8B030D-6E8A-4147-A177-3AD203B41FA5}">
                          <a16:colId xmlns:a16="http://schemas.microsoft.com/office/drawing/2014/main" val="3772860314"/>
                        </a:ext>
                      </a:extLst>
                    </a:gridCol>
                    <a:gridCol w="1077996">
                      <a:extLst>
                        <a:ext uri="{9D8B030D-6E8A-4147-A177-3AD203B41FA5}">
                          <a16:colId xmlns:a16="http://schemas.microsoft.com/office/drawing/2014/main" val="115228442"/>
                        </a:ext>
                      </a:extLst>
                    </a:gridCol>
                    <a:gridCol w="1815247">
                      <a:extLst>
                        <a:ext uri="{9D8B030D-6E8A-4147-A177-3AD203B41FA5}">
                          <a16:colId xmlns:a16="http://schemas.microsoft.com/office/drawing/2014/main" val="1525216686"/>
                        </a:ext>
                      </a:extLst>
                    </a:gridCol>
                  </a:tblGrid>
                  <a:tr h="370840">
                    <a:tc rowSpan="8">
                      <a:txBody>
                        <a:bodyPr/>
                        <a:lstStyle/>
                        <a:p>
                          <a:r>
                            <a:rPr lang="en-IN" dirty="0"/>
                            <a:t> </a:t>
                          </a:r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endParaRPr lang="en-IN" dirty="0"/>
                        </a:p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  Users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FF00"/>
                              </a:solidFill>
                            </a:rPr>
                            <a:t>                                               Items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1884668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44000" r="-796429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44000" r="-625203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----------------------</a:t>
                          </a:r>
                        </a:p>
                        <a:p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44000" r="-170621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44000" r="-1342" b="-26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92493"/>
                      </a:ext>
                    </a:extLst>
                  </a:tr>
                  <a:tr h="389319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000" t="-337500" r="-1004000" b="-5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337500" r="-796429" b="-5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337500" r="-625203" b="-5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337500" r="-170621" b="-5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337500" r="-1342" b="-52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0066361"/>
                      </a:ext>
                    </a:extLst>
                  </a:tr>
                  <a:tr h="389319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000" t="-437500" r="-1004000" b="-4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437500" r="-796429" b="-4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437500" r="-625203" b="-4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437500" r="-170621" b="-4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437500" r="-1342" b="-42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4311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81209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000" t="-540000" r="-1004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540000" r="-796429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540000" r="-625203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540000" r="-17062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540000" r="-134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381065"/>
                      </a:ext>
                    </a:extLst>
                  </a:tr>
                  <a:tr h="391605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000" t="-738462" r="-1004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738462" r="-796429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738462" r="-625203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738462" r="-170621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738462" r="-1342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184533"/>
                      </a:ext>
                    </a:extLst>
                  </a:tr>
                  <a:tr h="390716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000" t="-851563" r="-1004000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929" t="-851563" r="-796429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65" t="-851563" r="-625203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633" t="-851563" r="-170621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90" t="-851563" r="-1342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6756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48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47A-AF5F-4E1B-8948-4FC13900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8"/>
            <a:ext cx="10515600" cy="706591"/>
          </a:xfrm>
        </p:spPr>
        <p:txBody>
          <a:bodyPr/>
          <a:lstStyle/>
          <a:p>
            <a:r>
              <a:rPr lang="en-IN" dirty="0"/>
              <a:t>                      </a:t>
            </a:r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Similarity Measure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447DF-E77F-4500-84C9-7D2EBB0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" y="3560913"/>
            <a:ext cx="5544324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C6949-5788-4042-8748-EFD25FA5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9" y="1172811"/>
            <a:ext cx="1771897" cy="381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E58E0-4404-4FC9-8B68-3E0D8C2F0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9" y="5385943"/>
            <a:ext cx="3677163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DAD6F-D5F0-4450-8606-8F7ED22B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337" y="1113119"/>
            <a:ext cx="7173326" cy="1047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706552-98B8-4567-9DEF-6FEFD629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40107"/>
            <a:ext cx="3734321" cy="1638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40E6D7-9082-4812-BE48-C676DC5E4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027" y="4345441"/>
            <a:ext cx="611590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414-880E-44FB-94C5-0CD600C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D0D0D"/>
                </a:solidFill>
                <a:effectLst/>
                <a:latin typeface="+mj-lt"/>
              </a:rPr>
              <a:t>       </a:t>
            </a:r>
            <a:r>
              <a:rPr lang="en-US" sz="44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 Based Collaborative Filtering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B2D4D-9E70-47DD-AE2C-9E02506B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2" y="838447"/>
            <a:ext cx="1543265" cy="16861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1F783-704F-4E20-8056-8AC4721E51EC}"/>
              </a:ext>
            </a:extLst>
          </p:cNvPr>
          <p:cNvSpPr/>
          <p:nvPr/>
        </p:nvSpPr>
        <p:spPr>
          <a:xfrm>
            <a:off x="78659" y="2554982"/>
            <a:ext cx="2674374" cy="856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users' interactions with items (e.g., ratings, clicks, purchases).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E32478-6543-4658-9E93-3AF33F2AD47D}"/>
              </a:ext>
            </a:extLst>
          </p:cNvPr>
          <p:cNvSpPr/>
          <p:nvPr/>
        </p:nvSpPr>
        <p:spPr>
          <a:xfrm>
            <a:off x="1958197" y="1301926"/>
            <a:ext cx="2074083" cy="7459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Stored as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0E2F4-1C93-4BB1-A629-FEF030E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82" y="894736"/>
            <a:ext cx="2121416" cy="14812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182BEA-985F-427E-8297-20016B17EE3B}"/>
              </a:ext>
            </a:extLst>
          </p:cNvPr>
          <p:cNvSpPr/>
          <p:nvPr/>
        </p:nvSpPr>
        <p:spPr>
          <a:xfrm>
            <a:off x="3146323" y="2509592"/>
            <a:ext cx="4847303" cy="1164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user-item interaction matrix where</a:t>
            </a:r>
          </a:p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rows represent users, columns represent items, and the entries represent interactions (e.g., ratings).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D8E50-DBEF-48AF-B19B-906C8F9E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19" y="3882115"/>
            <a:ext cx="2388459" cy="148127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0F99E4-C6C0-4F11-9A2A-88D3A1AB1329}"/>
              </a:ext>
            </a:extLst>
          </p:cNvPr>
          <p:cNvSpPr/>
          <p:nvPr/>
        </p:nvSpPr>
        <p:spPr>
          <a:xfrm>
            <a:off x="6802611" y="1248032"/>
            <a:ext cx="2409428" cy="83922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Similarity Calculation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D237F2-E612-4E59-8A99-1C039C600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458" y="1142025"/>
            <a:ext cx="352474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11DD-EE1D-44D8-8BBF-22C9D397B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570" y="1706391"/>
            <a:ext cx="352474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023022-7E56-48B2-9707-6BD3CDA89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2220" y="1674719"/>
            <a:ext cx="571580" cy="4858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1C9017-CC5A-4E41-9D5E-02AFC14C0D92}"/>
              </a:ext>
            </a:extLst>
          </p:cNvPr>
          <p:cNvSpPr/>
          <p:nvPr/>
        </p:nvSpPr>
        <p:spPr>
          <a:xfrm>
            <a:off x="8217403" y="2343558"/>
            <a:ext cx="3797616" cy="18163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Identify the "neighborhood" of similar users for each user.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ui-sans-serif"/>
              </a:rPr>
              <a:t>Select the top N users with the highest similarity scores to the target user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159B37-1CEF-43DB-BFAA-2EA9C44AF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628" y="4301030"/>
            <a:ext cx="1539166" cy="243657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704E8C-A68A-4EFA-B291-C4D2992C6CD3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10116211" y="4159898"/>
            <a:ext cx="0" cy="14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18A83C5-8BB2-4F2B-A2CA-F7B7B7295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97" y="5519319"/>
            <a:ext cx="7339870" cy="114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51F0E7-B0F5-41AC-80BF-B5A4A7E89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369" y="1378675"/>
            <a:ext cx="154083" cy="3028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9EED7FE-62E2-44F4-B14F-13370E148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1896" y="1344068"/>
            <a:ext cx="154083" cy="3028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450315-873B-4A41-A98D-D553E2654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5653" y="813876"/>
            <a:ext cx="154083" cy="3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414-880E-44FB-94C5-0CD600C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D0D0D"/>
                </a:solidFill>
                <a:effectLst/>
                <a:latin typeface="+mj-lt"/>
              </a:rPr>
              <a:t>       </a:t>
            </a:r>
            <a:r>
              <a:rPr lang="en-US" sz="44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 Based Collaborative Filtering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31D7A-727F-487F-8D3A-5AE74D1C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" y="2949012"/>
            <a:ext cx="581106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E6C67-EBF2-4D56-97EB-B110045A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08" y="2220062"/>
            <a:ext cx="838317" cy="80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2C7F0-FD39-4422-8755-B271EB16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1" y="1492271"/>
            <a:ext cx="594651" cy="809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DCF628-04D5-4EB0-862F-79EF393C3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459" y="3587864"/>
            <a:ext cx="482668" cy="724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A12EB8-3533-47F4-BAF2-BD96F8DE1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63" y="4560847"/>
            <a:ext cx="495369" cy="6573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D188CE-309C-4E3B-A6E6-E53D24901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776" y="1082639"/>
            <a:ext cx="571580" cy="40963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29463-3686-43F8-BC4B-032807696D6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838200" y="2302009"/>
            <a:ext cx="517927" cy="10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890B8-9D20-4774-B9A3-1977C5338FB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V="1">
            <a:off x="838200" y="3029800"/>
            <a:ext cx="1325467" cy="28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870A33-0848-4200-BA00-D1154107DCA9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838200" y="3311013"/>
            <a:ext cx="1220259" cy="63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65BC12-6D77-4A68-821D-EA7D5E442D1C}"/>
              </a:ext>
            </a:extLst>
          </p:cNvPr>
          <p:cNvCxnSpPr>
            <a:stCxn id="5" idx="3"/>
            <a:endCxn id="26" idx="0"/>
          </p:cNvCxnSpPr>
          <p:nvPr/>
        </p:nvCxnSpPr>
        <p:spPr>
          <a:xfrm>
            <a:off x="838200" y="3311013"/>
            <a:ext cx="506648" cy="12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49BE0A-9426-4F66-B6AD-7396C612D35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838200" y="1287455"/>
            <a:ext cx="2231576" cy="203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CDD2068-B03D-4F8E-A263-D8274DB79AC6}"/>
              </a:ext>
            </a:extLst>
          </p:cNvPr>
          <p:cNvSpPr/>
          <p:nvPr/>
        </p:nvSpPr>
        <p:spPr>
          <a:xfrm>
            <a:off x="187151" y="1111046"/>
            <a:ext cx="2683958" cy="4522838"/>
          </a:xfrm>
          <a:prstGeom prst="ellipse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2BF382-C60D-44C9-A02A-2CA6BB349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84" y="3740286"/>
            <a:ext cx="190527" cy="209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349A00-DA81-4F0B-BD94-6F1AF858CCCD}"/>
                  </a:ext>
                </a:extLst>
              </p:cNvPr>
              <p:cNvSpPr txBox="1"/>
              <p:nvPr/>
            </p:nvSpPr>
            <p:spPr>
              <a:xfrm>
                <a:off x="1233938" y="507836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349A00-DA81-4F0B-BD94-6F1AF858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38" y="5078365"/>
                <a:ext cx="415114" cy="369332"/>
              </a:xfrm>
              <a:prstGeom prst="rect">
                <a:avLst/>
              </a:prstGeom>
              <a:blipFill>
                <a:blip r:embed="rId9"/>
                <a:stretch>
                  <a:fillRect l="-10145" r="-5797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E442E-134B-4374-84CB-469F1E932C87}"/>
                  </a:ext>
                </a:extLst>
              </p:cNvPr>
              <p:cNvSpPr txBox="1"/>
              <p:nvPr/>
            </p:nvSpPr>
            <p:spPr>
              <a:xfrm>
                <a:off x="1504322" y="1769803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E442E-134B-4374-84CB-469F1E93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22" y="1769803"/>
                <a:ext cx="415114" cy="369332"/>
              </a:xfrm>
              <a:prstGeom prst="rect">
                <a:avLst/>
              </a:prstGeom>
              <a:blipFill>
                <a:blip r:embed="rId10"/>
                <a:stretch>
                  <a:fillRect l="-10294" r="-7353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316FC9-BDE0-496A-AAE9-AA538C178682}"/>
                  </a:ext>
                </a:extLst>
              </p:cNvPr>
              <p:cNvSpPr txBox="1"/>
              <p:nvPr/>
            </p:nvSpPr>
            <p:spPr>
              <a:xfrm>
                <a:off x="2261409" y="2831690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316FC9-BDE0-496A-AAE9-AA538C17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09" y="2831690"/>
                <a:ext cx="415114" cy="369332"/>
              </a:xfrm>
              <a:prstGeom prst="rect">
                <a:avLst/>
              </a:prstGeom>
              <a:blipFill>
                <a:blip r:embed="rId11"/>
                <a:stretch>
                  <a:fillRect l="-10294" r="-7353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CB5A8B-926F-4CF4-B4A7-16DC30779DFB}"/>
                  </a:ext>
                </a:extLst>
              </p:cNvPr>
              <p:cNvSpPr txBox="1"/>
              <p:nvPr/>
            </p:nvSpPr>
            <p:spPr>
              <a:xfrm>
                <a:off x="1799291" y="3903408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CB5A8B-926F-4CF4-B4A7-16DC30779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91" y="3903408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0294" r="-7353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929499-F262-4FD7-9BEC-950A81BF8613}"/>
                  </a:ext>
                </a:extLst>
              </p:cNvPr>
              <p:cNvSpPr txBox="1"/>
              <p:nvPr/>
            </p:nvSpPr>
            <p:spPr>
              <a:xfrm>
                <a:off x="3518636" y="995201"/>
                <a:ext cx="571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929499-F262-4FD7-9BEC-950A81BF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36" y="995201"/>
                <a:ext cx="57158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D4D46-6FBE-4191-89F8-367F30E41A3D}"/>
                  </a:ext>
                </a:extLst>
              </p:cNvPr>
              <p:cNvSpPr txBox="1"/>
              <p:nvPr/>
            </p:nvSpPr>
            <p:spPr>
              <a:xfrm>
                <a:off x="390325" y="1111373"/>
                <a:ext cx="3687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D4D46-6FBE-4191-89F8-367F30E4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" y="1111373"/>
                <a:ext cx="36871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4D3E847-FDA0-4E4C-BFEF-A6DE2AFD14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1228" y="1828559"/>
            <a:ext cx="9130762" cy="3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C94-0B85-4DFF-951E-29DED25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9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</a:t>
            </a:r>
            <a:r>
              <a:rPr lang="en-IN" sz="4900" dirty="0">
                <a:latin typeface="Verdana" panose="020B0604030504040204" pitchFamily="34" charset="0"/>
                <a:ea typeface="Verdana" panose="020B0604030504040204" pitchFamily="34" charset="0"/>
              </a:rPr>
              <a:t>Content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E4-4399-4EDD-B77F-A1576CF0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816079"/>
            <a:ext cx="11297265" cy="5883272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 to Recommender System</a:t>
            </a:r>
          </a:p>
          <a:p>
            <a:pPr marL="0" indent="0" algn="l">
              <a:buNone/>
            </a:pPr>
            <a:endParaRPr lang="en-IN" sz="2000" b="1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Non-Personalised Recommender Systems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Introduction to Non-Personalised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Hacker News Case Study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Lab-Non-Personalised Recommendation System for Movie lens Rating Dataset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D0D0D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Personalized Recommender Systems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Verdena"/>
              </a:rPr>
              <a:t>Introduction to Collaborative Filtering</a:t>
            </a:r>
            <a:endParaRPr lang="en-US" sz="2000" b="0" i="0" dirty="0">
              <a:solidFill>
                <a:srgbClr val="0D0D0D"/>
              </a:solidFill>
              <a:effectLst/>
              <a:latin typeface="Verden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D0D0D"/>
                </a:solidFill>
                <a:effectLst/>
                <a:latin typeface="+mj-lt"/>
              </a:rPr>
              <a:t>Basics of User Based Collaborative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D0D0D"/>
                </a:solidFill>
                <a:effectLst/>
                <a:latin typeface="+mj-lt"/>
              </a:rPr>
              <a:t>Steps for User Based Nearest Neighbor Collaborative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D0D0D"/>
                </a:solidFill>
                <a:effectLst/>
                <a:latin typeface="+mj-lt"/>
              </a:rPr>
              <a:t>User Based Collaborative Filtering from scratch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FF0000"/>
                </a:solidFill>
                <a:effectLst/>
                <a:latin typeface="+mj-lt"/>
              </a:rPr>
              <a:t>User Based Collaborative Filtering using Surprise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40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D0970-45FE-4C75-A9C9-F1C71CD6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230"/>
            <a:ext cx="11555438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3F14C-9440-4689-ACEE-7E0A00BB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6" y="2210233"/>
            <a:ext cx="8649907" cy="430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FB41A-8502-4DB1-8CB3-6B35A9DE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854" y="2871825"/>
            <a:ext cx="1959174" cy="298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031FA-1B8F-4286-983F-F40566CA0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839" y="4069876"/>
            <a:ext cx="57158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414-880E-44FB-94C5-0CD600C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D0D0D"/>
                </a:solidFill>
                <a:effectLst/>
                <a:latin typeface="+mj-lt"/>
              </a:rPr>
              <a:t>       </a:t>
            </a:r>
            <a:r>
              <a:rPr lang="en-US" sz="44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 Based Collaborative Filtering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31D7A-727F-487F-8D3A-5AE74D1C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" y="2949012"/>
            <a:ext cx="581106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E6C67-EBF2-4D56-97EB-B110045A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08" y="2220062"/>
            <a:ext cx="838317" cy="80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2C7F0-FD39-4422-8755-B271EB16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1" y="1492271"/>
            <a:ext cx="594651" cy="809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DCF628-04D5-4EB0-862F-79EF393C3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459" y="3587864"/>
            <a:ext cx="482668" cy="724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A12EB8-3533-47F4-BAF2-BD96F8DE1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63" y="4560847"/>
            <a:ext cx="495369" cy="6573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D188CE-309C-4E3B-A6E6-E53D24901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864" y="3096364"/>
            <a:ext cx="571580" cy="40963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29463-3686-43F8-BC4B-032807696D6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838200" y="2302009"/>
            <a:ext cx="517927" cy="10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890B8-9D20-4774-B9A3-1977C5338FB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V="1">
            <a:off x="838200" y="3029800"/>
            <a:ext cx="1325467" cy="28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870A33-0848-4200-BA00-D1154107DCA9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838200" y="3311013"/>
            <a:ext cx="1220259" cy="63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65BC12-6D77-4A68-821D-EA7D5E442D1C}"/>
              </a:ext>
            </a:extLst>
          </p:cNvPr>
          <p:cNvCxnSpPr>
            <a:stCxn id="5" idx="3"/>
            <a:endCxn id="26" idx="0"/>
          </p:cNvCxnSpPr>
          <p:nvPr/>
        </p:nvCxnSpPr>
        <p:spPr>
          <a:xfrm>
            <a:off x="838200" y="3311013"/>
            <a:ext cx="506648" cy="12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49BE0A-9426-4F66-B6AD-7396C612D35B}"/>
              </a:ext>
            </a:extLst>
          </p:cNvPr>
          <p:cNvCxnSpPr>
            <a:cxnSpLocks/>
          </p:cNvCxnSpPr>
          <p:nvPr/>
        </p:nvCxnSpPr>
        <p:spPr>
          <a:xfrm flipV="1">
            <a:off x="841375" y="3297060"/>
            <a:ext cx="3399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CDD2068-B03D-4F8E-A263-D8274DB79AC6}"/>
              </a:ext>
            </a:extLst>
          </p:cNvPr>
          <p:cNvSpPr/>
          <p:nvPr/>
        </p:nvSpPr>
        <p:spPr>
          <a:xfrm>
            <a:off x="187151" y="1111046"/>
            <a:ext cx="2683958" cy="4522838"/>
          </a:xfrm>
          <a:prstGeom prst="ellipse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2BF382-C60D-44C9-A02A-2CA6BB349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84" y="3740286"/>
            <a:ext cx="190527" cy="209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349A00-DA81-4F0B-BD94-6F1AF858CCCD}"/>
                  </a:ext>
                </a:extLst>
              </p:cNvPr>
              <p:cNvSpPr txBox="1"/>
              <p:nvPr/>
            </p:nvSpPr>
            <p:spPr>
              <a:xfrm>
                <a:off x="1233938" y="507836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349A00-DA81-4F0B-BD94-6F1AF858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38" y="5078365"/>
                <a:ext cx="415114" cy="369332"/>
              </a:xfrm>
              <a:prstGeom prst="rect">
                <a:avLst/>
              </a:prstGeom>
              <a:blipFill>
                <a:blip r:embed="rId9"/>
                <a:stretch>
                  <a:fillRect l="-10145" r="-5797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E442E-134B-4374-84CB-469F1E932C87}"/>
                  </a:ext>
                </a:extLst>
              </p:cNvPr>
              <p:cNvSpPr txBox="1"/>
              <p:nvPr/>
            </p:nvSpPr>
            <p:spPr>
              <a:xfrm>
                <a:off x="1504322" y="1769803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E442E-134B-4374-84CB-469F1E93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22" y="1769803"/>
                <a:ext cx="415114" cy="369332"/>
              </a:xfrm>
              <a:prstGeom prst="rect">
                <a:avLst/>
              </a:prstGeom>
              <a:blipFill>
                <a:blip r:embed="rId10"/>
                <a:stretch>
                  <a:fillRect l="-10294" r="-7353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316FC9-BDE0-496A-AAE9-AA538C178682}"/>
                  </a:ext>
                </a:extLst>
              </p:cNvPr>
              <p:cNvSpPr txBox="1"/>
              <p:nvPr/>
            </p:nvSpPr>
            <p:spPr>
              <a:xfrm>
                <a:off x="2261409" y="2831690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316FC9-BDE0-496A-AAE9-AA538C17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09" y="2831690"/>
                <a:ext cx="415114" cy="369332"/>
              </a:xfrm>
              <a:prstGeom prst="rect">
                <a:avLst/>
              </a:prstGeom>
              <a:blipFill>
                <a:blip r:embed="rId11"/>
                <a:stretch>
                  <a:fillRect l="-10294" r="-7353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CB5A8B-926F-4CF4-B4A7-16DC30779DFB}"/>
                  </a:ext>
                </a:extLst>
              </p:cNvPr>
              <p:cNvSpPr txBox="1"/>
              <p:nvPr/>
            </p:nvSpPr>
            <p:spPr>
              <a:xfrm>
                <a:off x="1799291" y="3903408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CB5A8B-926F-4CF4-B4A7-16DC30779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91" y="3903408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0294" r="-7353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929499-F262-4FD7-9BEC-950A81BF8613}"/>
                  </a:ext>
                </a:extLst>
              </p:cNvPr>
              <p:cNvSpPr txBox="1"/>
              <p:nvPr/>
            </p:nvSpPr>
            <p:spPr>
              <a:xfrm>
                <a:off x="4108573" y="2627358"/>
                <a:ext cx="571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929499-F262-4FD7-9BEC-950A81BF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73" y="2627358"/>
                <a:ext cx="57158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D4D46-6FBE-4191-89F8-367F30E41A3D}"/>
                  </a:ext>
                </a:extLst>
              </p:cNvPr>
              <p:cNvSpPr txBox="1"/>
              <p:nvPr/>
            </p:nvSpPr>
            <p:spPr>
              <a:xfrm>
                <a:off x="390325" y="1111373"/>
                <a:ext cx="3687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IN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D4D46-6FBE-4191-89F8-367F30E4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" y="1111373"/>
                <a:ext cx="36871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717C8BA-47E0-4047-A9B0-DD6B89AF37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2165" y="1172089"/>
            <a:ext cx="8783276" cy="12003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F307D6-03E3-4506-AE09-CE22043C93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11879" y="5602122"/>
            <a:ext cx="9806086" cy="77768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7A7CBD6-85AD-4B52-A378-90268B0E9D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2165" y="3507000"/>
            <a:ext cx="9118352" cy="15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E6EF-F38B-4A96-8D6E-113F8E3B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Item-Based Collaborative Filtering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DD64E-E9BE-4B8F-A8AF-79EE147E5248}"/>
              </a:ext>
            </a:extLst>
          </p:cNvPr>
          <p:cNvSpPr txBox="1"/>
          <p:nvPr/>
        </p:nvSpPr>
        <p:spPr>
          <a:xfrm>
            <a:off x="432619" y="1394087"/>
            <a:ext cx="1120877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Item-Based Collaborative Filtering, given user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𝐴</a:t>
            </a: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we predict their rating for item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𝑗</a:t>
            </a: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by computing the similarity between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item</a:t>
            </a:r>
            <a:r>
              <a:rPr lang="en-US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𝑗</a:t>
            </a:r>
            <a:r>
              <a:rPr lang="en-US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other items that user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𝐴</a:t>
            </a: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has rated.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D0D0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then consider the top similar items (neighbors of 𝑗) and use these items' ratings, weighted by their similarity to 𝑗, to predict the rating for item 𝑗.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39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89C5-B9EC-486E-8854-A8FEFA7F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Item Based Collaborative Filtering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D83B5-3019-4F21-B1A4-AE04A3BC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2" y="1496774"/>
            <a:ext cx="1145064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C94-0B85-4DFF-951E-29DED25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9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E4-4399-4EDD-B77F-A1576CF0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210"/>
            <a:ext cx="10980174" cy="5224105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Verdena"/>
              </a:rPr>
              <a:t>Item Based Collaborative Filtering</a:t>
            </a:r>
          </a:p>
          <a:p>
            <a:pPr marL="0" indent="0" algn="l">
              <a:buNone/>
            </a:pPr>
            <a:endParaRPr lang="en-IN" sz="2400" b="1" i="0" dirty="0">
              <a:solidFill>
                <a:srgbClr val="0D0D0D"/>
              </a:solidFill>
              <a:effectLst/>
              <a:latin typeface="Verden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Scalability Challenge for User Based Collaborative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Steps for Item Based Nearest Neighbour Collaborative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Implementation for Item Based Collaborative Filtering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Matrix Factorization Based Collaborative Filtering</a:t>
            </a:r>
            <a:endParaRPr lang="en-IN" sz="18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Motivation and Intuition behind matrix factorization for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Rating Prediction using Matrix Factorization with SVD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Funk-SVD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Matrix factorization Based Collaborative Filtering using Surprise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Quiz: Matrix factorization Based Collaborative Filtering using Surprise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Pros and Cons for Collaborative Filtering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9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C94-0B85-4DFF-951E-29DED25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9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E4-4399-4EDD-B77F-A1576CF0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210"/>
            <a:ext cx="10980174" cy="5224105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latin typeface="Verdena"/>
              </a:rPr>
              <a:t>Evaluation Metrics</a:t>
            </a:r>
          </a:p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Verden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D0D0D"/>
                </a:solidFill>
                <a:effectLst/>
                <a:latin typeface="+mj-lt"/>
              </a:rPr>
              <a:t>Evaluation of Recommender Systems and its difficulties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D0D0D"/>
                </a:solidFill>
                <a:effectLst/>
                <a:latin typeface="+mj-lt"/>
              </a:rPr>
              <a:t>Predictive &amp; Classification Accuracy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D0D0D"/>
                </a:solidFill>
                <a:effectLst/>
                <a:latin typeface="+mj-lt"/>
              </a:rPr>
              <a:t>Rank Aware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D0D0D"/>
                </a:solidFill>
                <a:effectLst/>
                <a:latin typeface="+mj-lt"/>
              </a:rPr>
              <a:t>Implementation of Evaluation metrics in 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D0D0D"/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latin typeface="Verdena"/>
              </a:rPr>
              <a:t>Content Based Filtering</a:t>
            </a:r>
            <a:endParaRPr lang="en-IN" b="0" i="0" dirty="0">
              <a:solidFill>
                <a:srgbClr val="0D0D0D"/>
              </a:solidFill>
              <a:effectLst/>
              <a:latin typeface="Verden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Introduction to Content Based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Steps for building content based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Content based recommender systems for free text item descriptions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Finding Similar Movies using content in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D0D0D"/>
                </a:solidFill>
                <a:effectLst/>
                <a:latin typeface="+mj-lt"/>
              </a:rPr>
              <a:t>Content Based Recommenders using TFIDF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0D0D0D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C94-0B85-4DFF-951E-29DED25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9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E4-4399-4EDD-B77F-A1576CF0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210"/>
            <a:ext cx="10980174" cy="522410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Verdena"/>
              </a:rPr>
              <a:t>Knowledge Based &amp; Hybrid Recommenders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D0D0D"/>
              </a:solidFill>
              <a:latin typeface="Verdena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D0D0D"/>
              </a:solidFill>
              <a:effectLst/>
              <a:latin typeface="Verden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 to Knowledge Based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 Based vs Constraint Based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Recommender Systems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0D0D0D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9524-DFB8-4B17-912E-9E062B5A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en-IN" sz="4400" b="1" i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Recommender System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D204C-668F-42E5-B3A7-C86F7642398A}"/>
              </a:ext>
            </a:extLst>
          </p:cNvPr>
          <p:cNvSpPr txBox="1"/>
          <p:nvPr/>
        </p:nvSpPr>
        <p:spPr>
          <a:xfrm>
            <a:off x="285135" y="1414598"/>
            <a:ext cx="11631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recommender system is a type of software or algorithm that helps users discover items they might like from a large pool of options.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makes suggestions based on different types of data, aiming to provide personalized or relevant recommendations to the users.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ED5AD-3BB8-43AE-9E8D-E2535AE0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9" y="2915871"/>
            <a:ext cx="4267796" cy="358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06EEC-2157-418C-B76C-114A0091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05" y="3071255"/>
            <a:ext cx="3409813" cy="2944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6B21D-1EA0-4E28-BF14-DFD27BA2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66" y="3071255"/>
            <a:ext cx="3088770" cy="32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039A66-F5DD-4458-8768-0D65E2879653}"/>
              </a:ext>
            </a:extLst>
          </p:cNvPr>
          <p:cNvSpPr/>
          <p:nvPr/>
        </p:nvSpPr>
        <p:spPr>
          <a:xfrm>
            <a:off x="4198372" y="1666565"/>
            <a:ext cx="1877962" cy="8898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Showcase new arrivals 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74B4B5-B6F4-4B4F-A794-E5A7587C04C1}"/>
              </a:ext>
            </a:extLst>
          </p:cNvPr>
          <p:cNvSpPr/>
          <p:nvPr/>
        </p:nvSpPr>
        <p:spPr>
          <a:xfrm>
            <a:off x="3839497" y="122901"/>
            <a:ext cx="4031226" cy="118970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Personalized Recommendation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5DAD28-0AC4-4B0A-BF8D-2E6EC8D0FA53}"/>
              </a:ext>
            </a:extLst>
          </p:cNvPr>
          <p:cNvSpPr/>
          <p:nvPr/>
        </p:nvSpPr>
        <p:spPr>
          <a:xfrm>
            <a:off x="496529" y="1686230"/>
            <a:ext cx="3342968" cy="92915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Display the best-selling items to all customers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1E296B-6E79-489A-9B62-D5E9FB694F36}"/>
              </a:ext>
            </a:extLst>
          </p:cNvPr>
          <p:cNvSpPr/>
          <p:nvPr/>
        </p:nvSpPr>
        <p:spPr>
          <a:xfrm>
            <a:off x="6504043" y="1474835"/>
            <a:ext cx="4183643" cy="126836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Promote items that are relevant to the current season, holidays, or special events.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EAB5B6-A6F4-42ED-B0A6-4A31EF0F9526}"/>
              </a:ext>
            </a:extLst>
          </p:cNvPr>
          <p:cNvSpPr/>
          <p:nvPr/>
        </p:nvSpPr>
        <p:spPr>
          <a:xfrm>
            <a:off x="245770" y="3175813"/>
            <a:ext cx="4183643" cy="13765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Highlight items that are currently trending based on recent sales data.</a:t>
            </a:r>
            <a:endParaRPr lang="en-IN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D4A71D-55C4-481F-B771-C13A9C377C79}"/>
              </a:ext>
            </a:extLst>
          </p:cNvPr>
          <p:cNvSpPr/>
          <p:nvPr/>
        </p:nvSpPr>
        <p:spPr>
          <a:xfrm>
            <a:off x="4719478" y="3082407"/>
            <a:ext cx="4183643" cy="13765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Curate a selection of items recommended by the store's staff or experts.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BE2BA3-DF42-4BD1-85FC-E1D56ADB752E}"/>
              </a:ext>
            </a:extLst>
          </p:cNvPr>
          <p:cNvSpPr/>
          <p:nvPr/>
        </p:nvSpPr>
        <p:spPr>
          <a:xfrm>
            <a:off x="270366" y="4729315"/>
            <a:ext cx="5245516" cy="13765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Create bundles of popular items or complementary products to encourage customers to purchase more.</a:t>
            </a:r>
            <a:endParaRPr lang="en-IN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04D7F8-3DA9-471E-8936-5BEDB0E7E6BA}"/>
              </a:ext>
            </a:extLst>
          </p:cNvPr>
          <p:cNvSpPr/>
          <p:nvPr/>
        </p:nvSpPr>
        <p:spPr>
          <a:xfrm>
            <a:off x="5840356" y="4665401"/>
            <a:ext cx="4183643" cy="13765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Run time-limited promotions on popular or seasonal items to create urgency.</a:t>
            </a:r>
            <a:endParaRPr lang="en-IN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2B662C-BE62-4AB4-B911-6AA438519C8E}"/>
              </a:ext>
            </a:extLst>
          </p:cNvPr>
          <p:cNvSpPr/>
          <p:nvPr/>
        </p:nvSpPr>
        <p:spPr>
          <a:xfrm>
            <a:off x="4350772" y="6253326"/>
            <a:ext cx="4104970" cy="5456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Random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3106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12F-318C-40B8-B2CA-5E879300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Personalized Recommender Systems</a:t>
            </a:r>
            <a:br>
              <a:rPr lang="en-US" sz="44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91B8C-54CE-4C99-B86A-3200E0E3E68C}"/>
              </a:ext>
            </a:extLst>
          </p:cNvPr>
          <p:cNvSpPr txBox="1"/>
          <p:nvPr/>
        </p:nvSpPr>
        <p:spPr>
          <a:xfrm>
            <a:off x="668594" y="2012673"/>
            <a:ext cx="111497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popularity-based recommender system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is a type of recommendation engine that suggests items to users based solely on how popular they are among all users. 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doesn't personalize the recommendations based on a specific user's preferences or past behavior; instead, it recommends the most popular items to everyone, assuming that items liked by many users are likely to be of interest to others as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well.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4BD19-4C6A-4DDA-93F8-1726784ED256}"/>
              </a:ext>
            </a:extLst>
          </p:cNvPr>
          <p:cNvSpPr txBox="1"/>
          <p:nvPr/>
        </p:nvSpPr>
        <p:spPr>
          <a:xfrm>
            <a:off x="3048000" y="1221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popularity-based recommender system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1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A9945-8103-4C3F-A139-C9519DD404F8}"/>
              </a:ext>
            </a:extLst>
          </p:cNvPr>
          <p:cNvSpPr txBox="1"/>
          <p:nvPr/>
        </p:nvSpPr>
        <p:spPr>
          <a:xfrm>
            <a:off x="599768" y="386110"/>
            <a:ext cx="108253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Let's assume you're building a movie recommendation system. A popularity-based system might work as follows: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system collects data on how many people have watched or rated each movie.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top movies based on the number of views or high ratings might be: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10 million views, average rating: 8.5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8 million views, average rating: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7 million views, average rating: 7.5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system recommends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Movie 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all users, regardless of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38124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965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ui-sans-serif</vt:lpstr>
      <vt:lpstr>Verdana</vt:lpstr>
      <vt:lpstr>Verdena</vt:lpstr>
      <vt:lpstr>Wingdings</vt:lpstr>
      <vt:lpstr>Office Theme</vt:lpstr>
      <vt:lpstr>Recommender Systems</vt:lpstr>
      <vt:lpstr>                      Content </vt:lpstr>
      <vt:lpstr>                       Content </vt:lpstr>
      <vt:lpstr>                       Content </vt:lpstr>
      <vt:lpstr>                       Content </vt:lpstr>
      <vt:lpstr>Recommender System</vt:lpstr>
      <vt:lpstr>PowerPoint Presentation</vt:lpstr>
      <vt:lpstr> Personalized Recommender Systems </vt:lpstr>
      <vt:lpstr>PowerPoint Presentation</vt:lpstr>
      <vt:lpstr>                    Cold Start Problem</vt:lpstr>
      <vt:lpstr>PowerPoint Presentation</vt:lpstr>
      <vt:lpstr>PowerPoint Presentation</vt:lpstr>
      <vt:lpstr>PowerPoint Presentation</vt:lpstr>
      <vt:lpstr>PowerPoint Presentation</vt:lpstr>
      <vt:lpstr>       User Based Collaborative Filtering</vt:lpstr>
      <vt:lpstr>user-based collaborative filtering</vt:lpstr>
      <vt:lpstr>                      Similarity Measure </vt:lpstr>
      <vt:lpstr>       User Based Collaborative Filtering</vt:lpstr>
      <vt:lpstr>       User Based Collaborative Filtering</vt:lpstr>
      <vt:lpstr>PowerPoint Presentation</vt:lpstr>
      <vt:lpstr>       User Based Collaborative Filtering</vt:lpstr>
      <vt:lpstr>Item-Based Collaborative Filtering</vt:lpstr>
      <vt:lpstr>Item Based Collaborative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Anvit Joshi</dc:creator>
  <cp:lastModifiedBy>Anvit Joshi</cp:lastModifiedBy>
  <cp:revision>54</cp:revision>
  <dcterms:created xsi:type="dcterms:W3CDTF">2024-05-31T11:51:25Z</dcterms:created>
  <dcterms:modified xsi:type="dcterms:W3CDTF">2024-09-22T06:35:56Z</dcterms:modified>
</cp:coreProperties>
</file>