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22659"/>
            <a:ext cx="5969000" cy="306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Roboto"/>
                <a:cs typeface="Roboto"/>
              </a:rPr>
              <a:t>SQL</a:t>
            </a:r>
            <a:r>
              <a:rPr sz="1200" b="1" spc="-25" dirty="0">
                <a:latin typeface="Roboto"/>
                <a:cs typeface="Roboto"/>
              </a:rPr>
              <a:t> </a:t>
            </a:r>
            <a:r>
              <a:rPr sz="1200" b="1" dirty="0">
                <a:latin typeface="Roboto"/>
                <a:cs typeface="Roboto"/>
              </a:rPr>
              <a:t>Assignment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38000"/>
              </a:lnSpc>
              <a:spcBef>
                <a:spcPts val="1200"/>
              </a:spcBef>
            </a:pPr>
            <a:r>
              <a:rPr sz="1200" spc="-5" dirty="0">
                <a:latin typeface="Roboto"/>
                <a:cs typeface="Roboto"/>
              </a:rPr>
              <a:t>Consider</a:t>
            </a:r>
            <a:r>
              <a:rPr sz="1200" spc="15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a</a:t>
            </a:r>
            <a:r>
              <a:rPr sz="1200" spc="7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meal</a:t>
            </a:r>
            <a:r>
              <a:rPr sz="1200" spc="8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delivery</a:t>
            </a:r>
            <a:r>
              <a:rPr sz="1200" spc="8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company</a:t>
            </a:r>
            <a:r>
              <a:rPr sz="1200" spc="7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which</a:t>
            </a:r>
            <a:r>
              <a:rPr sz="1200" spc="8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operates</a:t>
            </a:r>
            <a:r>
              <a:rPr sz="1200" spc="80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in</a:t>
            </a:r>
            <a:r>
              <a:rPr sz="1200" spc="8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multiple</a:t>
            </a:r>
            <a:r>
              <a:rPr sz="1200" spc="7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cities.</a:t>
            </a:r>
            <a:r>
              <a:rPr sz="1200" spc="80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They</a:t>
            </a:r>
            <a:r>
              <a:rPr sz="1200" spc="80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have</a:t>
            </a:r>
            <a:r>
              <a:rPr sz="1200" spc="8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various </a:t>
            </a:r>
            <a:r>
              <a:rPr sz="1200" spc="-28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fulﬁllment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centers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in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these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cities</a:t>
            </a:r>
            <a:r>
              <a:rPr sz="1200" dirty="0">
                <a:latin typeface="Roboto"/>
                <a:cs typeface="Roboto"/>
              </a:rPr>
              <a:t> for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dispatching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meal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orders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to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their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customers.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Roboto"/>
                <a:cs typeface="Roboto"/>
              </a:rPr>
              <a:t>They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have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following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data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with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them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from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all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fulﬁllment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centers:</a:t>
            </a:r>
            <a:endParaRPr sz="1200">
              <a:latin typeface="Roboto"/>
              <a:cs typeface="Robo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Microsoft Sans Serif" panose="020B0604020202020204"/>
              <a:buChar char="●"/>
              <a:tabLst>
                <a:tab pos="469265" algn="l"/>
                <a:tab pos="469900" algn="l"/>
              </a:tabLst>
            </a:pPr>
            <a:r>
              <a:rPr sz="1200" spc="-10" dirty="0">
                <a:latin typeface="Roboto"/>
                <a:cs typeface="Roboto"/>
              </a:rPr>
              <a:t>Historical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data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10" dirty="0">
                <a:latin typeface="Roboto"/>
                <a:cs typeface="Roboto"/>
              </a:rPr>
              <a:t>of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demand</a:t>
            </a:r>
            <a:r>
              <a:rPr sz="1200" dirty="0">
                <a:latin typeface="Roboto"/>
                <a:cs typeface="Roboto"/>
              </a:rPr>
              <a:t> for </a:t>
            </a:r>
            <a:r>
              <a:rPr sz="1200" spc="-10" dirty="0">
                <a:latin typeface="Roboto"/>
                <a:cs typeface="Roboto"/>
              </a:rPr>
              <a:t>a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25" dirty="0">
                <a:latin typeface="Roboto"/>
                <a:cs typeface="Roboto"/>
              </a:rPr>
              <a:t>product-center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combination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(Weeks: </a:t>
            </a:r>
            <a:r>
              <a:rPr sz="1200" spc="-5" dirty="0">
                <a:latin typeface="Roboto"/>
                <a:cs typeface="Roboto"/>
              </a:rPr>
              <a:t>1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to</a:t>
            </a:r>
            <a:r>
              <a:rPr sz="1200" dirty="0">
                <a:latin typeface="Roboto"/>
                <a:cs typeface="Roboto"/>
              </a:rPr>
              <a:t> 145)</a:t>
            </a:r>
            <a:endParaRPr sz="1200">
              <a:latin typeface="Roboto"/>
              <a:cs typeface="Roboto"/>
            </a:endParaRPr>
          </a:p>
          <a:p>
            <a:pPr marL="469900" marR="7620" indent="-228600">
              <a:lnSpc>
                <a:spcPct val="120000"/>
              </a:lnSpc>
              <a:buFont typeface="Microsoft Sans Serif" panose="020B0604020202020204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latin typeface="Roboto"/>
                <a:cs typeface="Roboto"/>
              </a:rPr>
              <a:t>Product(Meal)</a:t>
            </a:r>
            <a:r>
              <a:rPr sz="1200" spc="1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features</a:t>
            </a:r>
            <a:r>
              <a:rPr sz="1200" spc="2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such</a:t>
            </a:r>
            <a:r>
              <a:rPr sz="1200" spc="3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as</a:t>
            </a:r>
            <a:r>
              <a:rPr sz="1200" spc="2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category,</a:t>
            </a:r>
            <a:r>
              <a:rPr sz="1200" spc="35" dirty="0">
                <a:latin typeface="Roboto"/>
                <a:cs typeface="Roboto"/>
              </a:rPr>
              <a:t> </a:t>
            </a:r>
            <a:r>
              <a:rPr sz="1200" spc="-30" dirty="0">
                <a:latin typeface="Roboto"/>
                <a:cs typeface="Roboto"/>
              </a:rPr>
              <a:t>sub-category,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current</a:t>
            </a:r>
            <a:r>
              <a:rPr sz="1200" spc="24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price</a:t>
            </a:r>
            <a:r>
              <a:rPr sz="1200" spc="24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and </a:t>
            </a:r>
            <a:r>
              <a:rPr sz="1200" spc="-28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discount</a:t>
            </a:r>
            <a:endParaRPr sz="1200">
              <a:latin typeface="Roboto"/>
              <a:cs typeface="Roboto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Font typeface="Microsoft Sans Serif" panose="020B0604020202020204"/>
              <a:buChar char="●"/>
              <a:tabLst>
                <a:tab pos="469265" algn="l"/>
                <a:tab pos="469900" algn="l"/>
              </a:tabLst>
            </a:pPr>
            <a:r>
              <a:rPr sz="1200" spc="-10" dirty="0">
                <a:latin typeface="Roboto"/>
                <a:cs typeface="Roboto"/>
              </a:rPr>
              <a:t>Information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for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fulﬁllment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center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like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center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area,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city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information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etc.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Roboto"/>
                <a:cs typeface="Roboto"/>
              </a:rPr>
              <a:t>Data</a:t>
            </a:r>
            <a:r>
              <a:rPr sz="1200" b="1" spc="-25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Dictionary</a:t>
            </a:r>
            <a:endParaRPr sz="1200">
              <a:latin typeface="Roboto"/>
              <a:cs typeface="Roboto"/>
            </a:endParaRPr>
          </a:p>
          <a:p>
            <a:pPr marL="469900" marR="404495" indent="-228600">
              <a:lnSpc>
                <a:spcPct val="115000"/>
              </a:lnSpc>
              <a:spcBef>
                <a:spcPts val="475"/>
              </a:spcBef>
            </a:pPr>
            <a:r>
              <a:rPr sz="1200" spc="-5" dirty="0">
                <a:latin typeface="Roboto"/>
                <a:cs typeface="Roboto"/>
              </a:rPr>
              <a:t>1.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Weekly </a:t>
            </a:r>
            <a:r>
              <a:rPr sz="1200" spc="-10" dirty="0">
                <a:latin typeface="Roboto"/>
                <a:cs typeface="Roboto"/>
              </a:rPr>
              <a:t>Demand data (train.csv): Contains the </a:t>
            </a:r>
            <a:r>
              <a:rPr sz="1200" spc="-15" dirty="0">
                <a:latin typeface="Roboto"/>
                <a:cs typeface="Roboto"/>
              </a:rPr>
              <a:t>historical </a:t>
            </a:r>
            <a:r>
              <a:rPr sz="1200" spc="-5" dirty="0">
                <a:latin typeface="Roboto"/>
                <a:cs typeface="Roboto"/>
              </a:rPr>
              <a:t>demand </a:t>
            </a:r>
            <a:r>
              <a:rPr sz="1200" spc="-10" dirty="0">
                <a:latin typeface="Roboto"/>
                <a:cs typeface="Roboto"/>
              </a:rPr>
              <a:t>data </a:t>
            </a:r>
            <a:r>
              <a:rPr sz="1200" dirty="0">
                <a:latin typeface="Roboto"/>
                <a:cs typeface="Roboto"/>
              </a:rPr>
              <a:t>for </a:t>
            </a:r>
            <a:r>
              <a:rPr sz="1200" spc="-10" dirty="0">
                <a:latin typeface="Roboto"/>
                <a:cs typeface="Roboto"/>
              </a:rPr>
              <a:t>all </a:t>
            </a:r>
            <a:r>
              <a:rPr sz="1200" spc="-28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centers.</a:t>
            </a:r>
            <a:endParaRPr sz="1200">
              <a:latin typeface="Roboto"/>
              <a:cs typeface="Robo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3962400"/>
          <a:ext cx="5899150" cy="505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0"/>
                <a:gridCol w="4025900"/>
              </a:tblGrid>
              <a:tr h="4953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dirty="0">
                          <a:latin typeface="Roboto"/>
                          <a:cs typeface="Roboto"/>
                        </a:rPr>
                        <a:t>Variable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5" dirty="0">
                          <a:latin typeface="Roboto"/>
                          <a:cs typeface="Roboto"/>
                        </a:rPr>
                        <a:t>Deﬁnition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799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id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5" dirty="0">
                          <a:latin typeface="Roboto"/>
                          <a:cs typeface="Roboto"/>
                        </a:rPr>
                        <a:t>Unique</a:t>
                      </a:r>
                      <a:r>
                        <a:rPr sz="12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ID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dirty="0">
                          <a:latin typeface="Roboto"/>
                          <a:cs typeface="Roboto"/>
                        </a:rPr>
                        <a:t>week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5" dirty="0">
                          <a:latin typeface="Roboto"/>
                          <a:cs typeface="Roboto"/>
                        </a:rPr>
                        <a:t>Week</a:t>
                      </a:r>
                      <a:r>
                        <a:rPr sz="1200" spc="-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5" dirty="0">
                          <a:latin typeface="Roboto"/>
                          <a:cs typeface="Roboto"/>
                        </a:rPr>
                        <a:t>No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799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center_id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15" dirty="0">
                          <a:latin typeface="Roboto"/>
                          <a:cs typeface="Roboto"/>
                        </a:rPr>
                        <a:t>Unique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ID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for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fulﬁllment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center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meal_id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15" dirty="0">
                          <a:latin typeface="Roboto"/>
                          <a:cs typeface="Roboto"/>
                        </a:rPr>
                        <a:t>Unique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 ID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for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Meal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checkout_price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Final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price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including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discount,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taxes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 &amp; 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delivery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charges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799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base_price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Base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price 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the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meal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emailer_for_promotion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Emailer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 sent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for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 promotion 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meal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homepage_featured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Meal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featured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at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homepage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num_orders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5" dirty="0">
                          <a:latin typeface="Roboto"/>
                          <a:cs typeface="Roboto"/>
                        </a:rPr>
                        <a:t>(Target)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Orders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Count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126560"/>
            <a:ext cx="5236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Roboto"/>
                <a:cs typeface="Roboto"/>
              </a:rPr>
              <a:t>2.</a:t>
            </a:r>
            <a:r>
              <a:rPr sz="1200" spc="56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fulﬁlment_center_info.csv:</a:t>
            </a:r>
            <a:r>
              <a:rPr sz="1200" spc="2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Contains</a:t>
            </a:r>
            <a:r>
              <a:rPr sz="1200" spc="1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information</a:t>
            </a:r>
            <a:r>
              <a:rPr sz="1200" spc="15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for</a:t>
            </a:r>
            <a:r>
              <a:rPr sz="1200" spc="1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each</a:t>
            </a:r>
            <a:r>
              <a:rPr sz="1200" spc="1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fulﬁlment</a:t>
            </a:r>
            <a:r>
              <a:rPr sz="1200" spc="1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center</a:t>
            </a:r>
            <a:endParaRPr sz="1200">
              <a:latin typeface="Roboto"/>
              <a:cs typeface="Robo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498600"/>
          <a:ext cx="2838450" cy="389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/>
                <a:gridCol w="1651000"/>
              </a:tblGrid>
              <a:tr h="5080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dirty="0">
                          <a:latin typeface="Roboto"/>
                          <a:cs typeface="Roboto"/>
                        </a:rPr>
                        <a:t>Variable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b="1" spc="-5" dirty="0">
                          <a:latin typeface="Roboto"/>
                          <a:cs typeface="Roboto"/>
                        </a:rPr>
                        <a:t>Deﬁnition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67309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center_id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5" dirty="0">
                          <a:latin typeface="Roboto"/>
                          <a:cs typeface="Roboto"/>
                        </a:rPr>
                        <a:t>Unique</a:t>
                      </a:r>
                      <a:r>
                        <a:rPr sz="12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ID</a:t>
                      </a:r>
                      <a:r>
                        <a:rPr sz="12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for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fulﬁllment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center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city_code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spc="-15" dirty="0">
                          <a:latin typeface="Roboto"/>
                          <a:cs typeface="Roboto"/>
                        </a:rPr>
                        <a:t>Unique</a:t>
                      </a:r>
                      <a:r>
                        <a:rPr sz="12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code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for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city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67309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region_code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775" marR="281940" indent="-323850">
                        <a:lnSpc>
                          <a:spcPct val="115000"/>
                        </a:lnSpc>
                        <a:spcBef>
                          <a:spcPts val="285"/>
                        </a:spcBef>
                      </a:pPr>
                      <a:r>
                        <a:rPr sz="1200" spc="-15" dirty="0">
                          <a:latin typeface="Roboto"/>
                          <a:cs typeface="Roboto"/>
                        </a:rPr>
                        <a:t>Unique</a:t>
                      </a:r>
                      <a:r>
                        <a:rPr sz="1200" spc="-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code</a:t>
                      </a:r>
                      <a:r>
                        <a:rPr sz="12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for </a:t>
                      </a:r>
                      <a:r>
                        <a:rPr sz="1200" spc="-2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region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673099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center_type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1355" marR="166370" indent="-507365">
                        <a:lnSpc>
                          <a:spcPct val="115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Anonymized</a:t>
                      </a:r>
                      <a:r>
                        <a:rPr sz="1200" spc="-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center </a:t>
                      </a:r>
                      <a:r>
                        <a:rPr sz="1200" spc="-28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type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op_area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8490" marR="126365" indent="-484505">
                        <a:lnSpc>
                          <a:spcPct val="115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Area</a:t>
                      </a:r>
                      <a:r>
                        <a:rPr sz="12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2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operation</a:t>
                      </a:r>
                      <a:r>
                        <a:rPr sz="12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(in </a:t>
                      </a:r>
                      <a:r>
                        <a:rPr sz="1200" spc="-28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km^2)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300" y="5788933"/>
            <a:ext cx="4558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Roboto"/>
                <a:cs typeface="Roboto"/>
              </a:rPr>
              <a:t>3.</a:t>
            </a:r>
            <a:r>
              <a:rPr sz="1200" spc="52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meal_info.csv: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Contains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information</a:t>
            </a:r>
            <a:r>
              <a:rPr sz="1200" dirty="0">
                <a:latin typeface="Roboto"/>
                <a:cs typeface="Roboto"/>
              </a:rPr>
              <a:t> for </a:t>
            </a:r>
            <a:r>
              <a:rPr sz="1200" spc="-10" dirty="0">
                <a:latin typeface="Roboto"/>
                <a:cs typeface="Roboto"/>
              </a:rPr>
              <a:t>each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meal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being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served</a:t>
            </a:r>
            <a:endParaRPr sz="1200">
              <a:latin typeface="Roboto"/>
              <a:cs typeface="Robo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6159501"/>
          <a:ext cx="3333750" cy="23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400300"/>
              </a:tblGrid>
              <a:tr h="507999"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b="1" dirty="0">
                          <a:latin typeface="Roboto"/>
                          <a:cs typeface="Roboto"/>
                        </a:rPr>
                        <a:t>Variable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b="1" spc="-5" dirty="0">
                          <a:latin typeface="Roboto"/>
                          <a:cs typeface="Roboto"/>
                        </a:rPr>
                        <a:t>Deﬁnition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507999"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meal_id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5" dirty="0">
                          <a:latin typeface="Roboto"/>
                          <a:cs typeface="Roboto"/>
                        </a:rPr>
                        <a:t>Unique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 ID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for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the</a:t>
                      </a:r>
                      <a:r>
                        <a:rPr sz="12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meal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category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25" dirty="0">
                          <a:latin typeface="Roboto"/>
                          <a:cs typeface="Roboto"/>
                        </a:rPr>
                        <a:t>Type 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2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meal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(beverages/snacks/soups….)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R="2152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cuisine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Meal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cuisine</a:t>
                      </a:r>
                      <a:r>
                        <a:rPr sz="12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(Indian/Italian/…)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808080"/>
                      </a:solidFill>
                      <a:prstDash val="solid"/>
                    </a:lnL>
                    <a:lnR w="19050">
                      <a:solidFill>
                        <a:srgbClr val="808080"/>
                      </a:solidFill>
                      <a:prstDash val="solid"/>
                    </a:lnR>
                    <a:lnT w="19050">
                      <a:solidFill>
                        <a:srgbClr val="808080"/>
                      </a:solidFill>
                      <a:prstDash val="solid"/>
                    </a:lnT>
                    <a:lnB w="190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22659"/>
            <a:ext cx="5871845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Roboto"/>
                <a:cs typeface="Roboto"/>
              </a:rPr>
              <a:t>Assignment</a:t>
            </a:r>
            <a:r>
              <a:rPr sz="1200" b="1" spc="-15" dirty="0">
                <a:latin typeface="Roboto"/>
                <a:cs typeface="Roboto"/>
              </a:rPr>
              <a:t> </a:t>
            </a:r>
            <a:r>
              <a:rPr sz="1200" b="1" spc="-5" dirty="0">
                <a:latin typeface="Roboto"/>
                <a:cs typeface="Roboto"/>
              </a:rPr>
              <a:t>Questions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Roboto"/>
              <a:cs typeface="Roboto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Roboto"/>
                <a:cs typeface="Roboto"/>
              </a:rPr>
              <a:t>What </a:t>
            </a:r>
            <a:r>
              <a:rPr sz="1200" spc="-10" dirty="0">
                <a:latin typeface="Roboto"/>
                <a:cs typeface="Roboto"/>
              </a:rPr>
              <a:t>are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distinct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number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10" dirty="0">
                <a:latin typeface="Roboto"/>
                <a:cs typeface="Roboto"/>
              </a:rPr>
              <a:t>of</a:t>
            </a:r>
            <a:r>
              <a:rPr sz="1200" spc="-5" dirty="0">
                <a:latin typeface="Roboto"/>
                <a:cs typeface="Roboto"/>
              </a:rPr>
              <a:t> meal categories </a:t>
            </a:r>
            <a:r>
              <a:rPr sz="1200" spc="-15" dirty="0">
                <a:latin typeface="Roboto"/>
                <a:cs typeface="Roboto"/>
              </a:rPr>
              <a:t>and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cuisines?</a:t>
            </a:r>
            <a:endParaRPr sz="1200">
              <a:latin typeface="Roboto"/>
              <a:cs typeface="Robo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Roboto"/>
                <a:cs typeface="Roboto"/>
              </a:rPr>
              <a:t>Which </a:t>
            </a:r>
            <a:r>
              <a:rPr sz="1200" spc="-10" dirty="0">
                <a:latin typeface="Roboto"/>
                <a:cs typeface="Roboto"/>
              </a:rPr>
              <a:t>center_id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has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highest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num_orders?</a:t>
            </a:r>
            <a:endParaRPr sz="1200">
              <a:latin typeface="Roboto"/>
              <a:cs typeface="Roboto"/>
            </a:endParaRPr>
          </a:p>
          <a:p>
            <a:pPr marL="469900" indent="-22860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Roboto"/>
                <a:cs typeface="Roboto"/>
              </a:rPr>
              <a:t>What </a:t>
            </a:r>
            <a:r>
              <a:rPr sz="1200" spc="-10" dirty="0">
                <a:latin typeface="Roboto"/>
                <a:cs typeface="Roboto"/>
              </a:rPr>
              <a:t>is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top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selling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cuisine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at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center_id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that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had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highest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num_orders?</a:t>
            </a:r>
            <a:endParaRPr sz="1200">
              <a:latin typeface="Roboto"/>
              <a:cs typeface="Robo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Roboto"/>
                <a:cs typeface="Roboto"/>
              </a:rPr>
              <a:t>What </a:t>
            </a:r>
            <a:r>
              <a:rPr sz="1200" spc="-10" dirty="0">
                <a:latin typeface="Roboto"/>
                <a:cs typeface="Roboto"/>
              </a:rPr>
              <a:t>is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average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op_area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per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center_type?</a:t>
            </a:r>
            <a:endParaRPr sz="1200">
              <a:latin typeface="Roboto"/>
              <a:cs typeface="Roboto"/>
            </a:endParaRPr>
          </a:p>
          <a:p>
            <a:pPr marL="469900" marR="757555" indent="-228600">
              <a:lnSpc>
                <a:spcPct val="115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Roboto"/>
                <a:cs typeface="Roboto"/>
              </a:rPr>
              <a:t>Which </a:t>
            </a:r>
            <a:r>
              <a:rPr sz="1200" spc="-10" dirty="0">
                <a:latin typeface="Roboto"/>
                <a:cs typeface="Roboto"/>
              </a:rPr>
              <a:t>center_type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had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highest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revenue?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(Revenue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is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total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sum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10" dirty="0">
                <a:latin typeface="Roboto"/>
                <a:cs typeface="Roboto"/>
              </a:rPr>
              <a:t>of </a:t>
            </a:r>
            <a:r>
              <a:rPr sz="1200" spc="-28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checkout_price*num_orders)</a:t>
            </a:r>
            <a:endParaRPr sz="1200">
              <a:latin typeface="Roboto"/>
              <a:cs typeface="Robo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Roboto"/>
                <a:cs typeface="Roboto"/>
              </a:rPr>
              <a:t>Which</a:t>
            </a:r>
            <a:r>
              <a:rPr sz="1200" spc="-10" dirty="0">
                <a:latin typeface="Roboto"/>
                <a:cs typeface="Roboto"/>
              </a:rPr>
              <a:t> is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 </a:t>
            </a:r>
            <a:r>
              <a:rPr sz="1200" spc="-15" dirty="0">
                <a:latin typeface="Roboto"/>
                <a:cs typeface="Roboto"/>
              </a:rPr>
              <a:t>top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ordered cuisine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in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5" dirty="0">
                <a:latin typeface="Roboto"/>
                <a:cs typeface="Roboto"/>
              </a:rPr>
              <a:t>terms </a:t>
            </a:r>
            <a:r>
              <a:rPr sz="1200" spc="10" dirty="0">
                <a:latin typeface="Roboto"/>
                <a:cs typeface="Roboto"/>
              </a:rPr>
              <a:t>of</a:t>
            </a:r>
            <a:r>
              <a:rPr sz="1200" spc="-10" dirty="0">
                <a:latin typeface="Roboto"/>
                <a:cs typeface="Roboto"/>
              </a:rPr>
              <a:t> num_orders?</a:t>
            </a:r>
            <a:endParaRPr sz="1200">
              <a:latin typeface="Roboto"/>
              <a:cs typeface="Robo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Roboto"/>
                <a:cs typeface="Roboto"/>
              </a:rPr>
              <a:t>What</a:t>
            </a:r>
            <a:r>
              <a:rPr sz="1200" spc="-10" dirty="0">
                <a:latin typeface="Roboto"/>
                <a:cs typeface="Roboto"/>
              </a:rPr>
              <a:t> are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num_orders per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cuisine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per </a:t>
            </a:r>
            <a:r>
              <a:rPr sz="1200" spc="-5" dirty="0">
                <a:latin typeface="Roboto"/>
                <a:cs typeface="Roboto"/>
              </a:rPr>
              <a:t>week?</a:t>
            </a:r>
            <a:endParaRPr sz="1200">
              <a:latin typeface="Roboto"/>
              <a:cs typeface="Roboto"/>
            </a:endParaRPr>
          </a:p>
          <a:p>
            <a:pPr marL="469900" marR="29845" indent="-228600">
              <a:lnSpc>
                <a:spcPct val="115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Roboto"/>
                <a:cs typeface="Roboto"/>
              </a:rPr>
              <a:t>Which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center_id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gave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5" dirty="0">
                <a:latin typeface="Roboto"/>
                <a:cs typeface="Roboto"/>
              </a:rPr>
              <a:t>highest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number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10" dirty="0">
                <a:latin typeface="Roboto"/>
                <a:cs typeface="Roboto"/>
              </a:rPr>
              <a:t>of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discounts?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(Discount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is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considered </a:t>
            </a:r>
            <a:r>
              <a:rPr sz="1200" spc="-28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when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checkout_price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is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less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than</a:t>
            </a:r>
            <a:r>
              <a:rPr sz="1200" spc="-5" dirty="0">
                <a:latin typeface="Roboto"/>
                <a:cs typeface="Roboto"/>
              </a:rPr>
              <a:t> base_price)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WPS Presentation</Application>
  <PresentationFormat>On-screen Show (4:3)</PresentationFormat>
  <Paragraphs>108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Roboto</vt:lpstr>
      <vt:lpstr>Times New Roman</vt:lpstr>
      <vt:lpstr>Microsoft Sans Serif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 Assignment</dc:title>
  <dc:creator/>
  <cp:lastModifiedBy>Milan Amrut Joshi</cp:lastModifiedBy>
  <cp:revision>1</cp:revision>
  <dcterms:created xsi:type="dcterms:W3CDTF">2024-04-02T03:12:38Z</dcterms:created>
  <dcterms:modified xsi:type="dcterms:W3CDTF">2024-04-02T03:12:38Z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EF805F73658E43FA80F6716B3421249F_12</vt:lpwstr>
  </property>
  <property fmtid="{D5CDD505-2E9C-101B-9397-08002B2CF9AE}" pid="3" name="KSOProductBuildVer">
    <vt:lpwstr>1033-12.2.0.13489</vt:lpwstr>
  </property>
</Properties>
</file>