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86" r:id="rId6"/>
    <p:sldId id="287" r:id="rId7"/>
    <p:sldId id="288" r:id="rId8"/>
    <p:sldId id="259" r:id="rId9"/>
    <p:sldId id="260" r:id="rId10"/>
    <p:sldId id="261" r:id="rId11"/>
    <p:sldId id="262"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48B8F3-CE85-4DFE-A57F-AF1F9C387B3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3733390-BA4E-4829-80F3-06B28C6B3B24}">
      <dgm:prSet/>
      <dgm:spPr/>
      <dgm:t>
        <a:bodyPr/>
        <a:lstStyle/>
        <a:p>
          <a:r>
            <a:rPr lang="en-US"/>
            <a:t>Banking: Credit card fraud detection</a:t>
          </a:r>
        </a:p>
      </dgm:t>
    </dgm:pt>
    <dgm:pt modelId="{58AFE982-44C4-47D7-8FF7-DFC21FA6F9E1}" type="parTrans" cxnId="{206864FD-B8C9-48AF-B63E-CEBEF7B896C7}">
      <dgm:prSet/>
      <dgm:spPr/>
      <dgm:t>
        <a:bodyPr/>
        <a:lstStyle/>
        <a:p>
          <a:endParaRPr lang="en-US"/>
        </a:p>
      </dgm:t>
    </dgm:pt>
    <dgm:pt modelId="{664D69E1-84D3-4B6E-A231-2BCC8AB607A8}" type="sibTrans" cxnId="{206864FD-B8C9-48AF-B63E-CEBEF7B896C7}">
      <dgm:prSet/>
      <dgm:spPr/>
      <dgm:t>
        <a:bodyPr/>
        <a:lstStyle/>
        <a:p>
          <a:endParaRPr lang="en-US"/>
        </a:p>
      </dgm:t>
    </dgm:pt>
    <dgm:pt modelId="{2956CC14-5937-43CD-99C4-901CDC7630B2}">
      <dgm:prSet/>
      <dgm:spPr/>
      <dgm:t>
        <a:bodyPr/>
        <a:lstStyle/>
        <a:p>
          <a:r>
            <a:rPr lang="en-US"/>
            <a:t>Real time analysis of stock market data</a:t>
          </a:r>
        </a:p>
      </dgm:t>
    </dgm:pt>
    <dgm:pt modelId="{557D455A-AE53-44BF-A5EB-6CB74E0182A8}" type="parTrans" cxnId="{361D9340-50C2-4B37-9CA9-2BB2D34A4E0F}">
      <dgm:prSet/>
      <dgm:spPr/>
      <dgm:t>
        <a:bodyPr/>
        <a:lstStyle/>
        <a:p>
          <a:endParaRPr lang="en-US"/>
        </a:p>
      </dgm:t>
    </dgm:pt>
    <dgm:pt modelId="{3847584A-FFAC-4041-8B0F-E90EA0F693EA}" type="sibTrans" cxnId="{361D9340-50C2-4B37-9CA9-2BB2D34A4E0F}">
      <dgm:prSet/>
      <dgm:spPr/>
      <dgm:t>
        <a:bodyPr/>
        <a:lstStyle/>
        <a:p>
          <a:endParaRPr lang="en-US"/>
        </a:p>
      </dgm:t>
    </dgm:pt>
    <dgm:pt modelId="{CF87A87B-3E12-4344-A96F-36B973727794}">
      <dgm:prSet/>
      <dgm:spPr/>
      <dgm:t>
        <a:bodyPr/>
        <a:lstStyle/>
        <a:p>
          <a:r>
            <a:rPr lang="en-US"/>
            <a:t>Genomic sequencing: Determining the sequence of DNA of an organism</a:t>
          </a:r>
        </a:p>
      </dgm:t>
    </dgm:pt>
    <dgm:pt modelId="{9238D2D6-6460-4BDA-8DB5-E021E578C98E}" type="parTrans" cxnId="{C6C47FE9-CCB6-4A8D-94FE-301080756FD9}">
      <dgm:prSet/>
      <dgm:spPr/>
      <dgm:t>
        <a:bodyPr/>
        <a:lstStyle/>
        <a:p>
          <a:endParaRPr lang="en-US"/>
        </a:p>
      </dgm:t>
    </dgm:pt>
    <dgm:pt modelId="{812193E5-AB78-451C-9B9A-632ACDDAF651}" type="sibTrans" cxnId="{C6C47FE9-CCB6-4A8D-94FE-301080756FD9}">
      <dgm:prSet/>
      <dgm:spPr/>
      <dgm:t>
        <a:bodyPr/>
        <a:lstStyle/>
        <a:p>
          <a:endParaRPr lang="en-US"/>
        </a:p>
      </dgm:t>
    </dgm:pt>
    <dgm:pt modelId="{E0EBC60D-BD05-4697-8D30-27289A5B49D0}">
      <dgm:prSet/>
      <dgm:spPr/>
      <dgm:t>
        <a:bodyPr/>
        <a:lstStyle/>
        <a:p>
          <a:r>
            <a:rPr lang="en-US"/>
            <a:t>And more</a:t>
          </a:r>
        </a:p>
      </dgm:t>
    </dgm:pt>
    <dgm:pt modelId="{BBA3AD5A-06BB-4A49-85AC-35D9ACEEFF02}" type="parTrans" cxnId="{8623F28D-06EE-4A95-B5CE-3CC27F76A4C5}">
      <dgm:prSet/>
      <dgm:spPr/>
      <dgm:t>
        <a:bodyPr/>
        <a:lstStyle/>
        <a:p>
          <a:endParaRPr lang="en-US"/>
        </a:p>
      </dgm:t>
    </dgm:pt>
    <dgm:pt modelId="{3C0ABBA6-76E1-4C72-A82F-BBB179F5816E}" type="sibTrans" cxnId="{8623F28D-06EE-4A95-B5CE-3CC27F76A4C5}">
      <dgm:prSet/>
      <dgm:spPr/>
      <dgm:t>
        <a:bodyPr/>
        <a:lstStyle/>
        <a:p>
          <a:endParaRPr lang="en-US"/>
        </a:p>
      </dgm:t>
    </dgm:pt>
    <dgm:pt modelId="{F7611F95-6777-4420-8D78-7C1175CDA479}" type="pres">
      <dgm:prSet presAssocID="{BB48B8F3-CE85-4DFE-A57F-AF1F9C387B35}" presName="linear" presStyleCnt="0">
        <dgm:presLayoutVars>
          <dgm:animLvl val="lvl"/>
          <dgm:resizeHandles val="exact"/>
        </dgm:presLayoutVars>
      </dgm:prSet>
      <dgm:spPr/>
    </dgm:pt>
    <dgm:pt modelId="{37DDEC78-E7ED-48BB-886D-A27DFB01CCAF}" type="pres">
      <dgm:prSet presAssocID="{C3733390-BA4E-4829-80F3-06B28C6B3B24}" presName="parentText" presStyleLbl="node1" presStyleIdx="0" presStyleCnt="4">
        <dgm:presLayoutVars>
          <dgm:chMax val="0"/>
          <dgm:bulletEnabled val="1"/>
        </dgm:presLayoutVars>
      </dgm:prSet>
      <dgm:spPr/>
    </dgm:pt>
    <dgm:pt modelId="{BD26E271-ACC5-4F47-BF38-DE01AA89F61F}" type="pres">
      <dgm:prSet presAssocID="{664D69E1-84D3-4B6E-A231-2BCC8AB607A8}" presName="spacer" presStyleCnt="0"/>
      <dgm:spPr/>
    </dgm:pt>
    <dgm:pt modelId="{38F24105-CB0B-458C-A4CB-DEBCD88A6873}" type="pres">
      <dgm:prSet presAssocID="{2956CC14-5937-43CD-99C4-901CDC7630B2}" presName="parentText" presStyleLbl="node1" presStyleIdx="1" presStyleCnt="4">
        <dgm:presLayoutVars>
          <dgm:chMax val="0"/>
          <dgm:bulletEnabled val="1"/>
        </dgm:presLayoutVars>
      </dgm:prSet>
      <dgm:spPr/>
    </dgm:pt>
    <dgm:pt modelId="{63961BEB-7F7B-4B24-8236-50A77960936F}" type="pres">
      <dgm:prSet presAssocID="{3847584A-FFAC-4041-8B0F-E90EA0F693EA}" presName="spacer" presStyleCnt="0"/>
      <dgm:spPr/>
    </dgm:pt>
    <dgm:pt modelId="{9F795C5C-997A-4B30-9F5B-D4ADD723D58A}" type="pres">
      <dgm:prSet presAssocID="{CF87A87B-3E12-4344-A96F-36B973727794}" presName="parentText" presStyleLbl="node1" presStyleIdx="2" presStyleCnt="4">
        <dgm:presLayoutVars>
          <dgm:chMax val="0"/>
          <dgm:bulletEnabled val="1"/>
        </dgm:presLayoutVars>
      </dgm:prSet>
      <dgm:spPr/>
    </dgm:pt>
    <dgm:pt modelId="{9816DDAD-A64A-486E-AE4A-B3BCFD507505}" type="pres">
      <dgm:prSet presAssocID="{812193E5-AB78-451C-9B9A-632ACDDAF651}" presName="spacer" presStyleCnt="0"/>
      <dgm:spPr/>
    </dgm:pt>
    <dgm:pt modelId="{1BACBC60-7210-4D9D-ACD0-B5D07875E24F}" type="pres">
      <dgm:prSet presAssocID="{E0EBC60D-BD05-4697-8D30-27289A5B49D0}" presName="parentText" presStyleLbl="node1" presStyleIdx="3" presStyleCnt="4">
        <dgm:presLayoutVars>
          <dgm:chMax val="0"/>
          <dgm:bulletEnabled val="1"/>
        </dgm:presLayoutVars>
      </dgm:prSet>
      <dgm:spPr/>
    </dgm:pt>
  </dgm:ptLst>
  <dgm:cxnLst>
    <dgm:cxn modelId="{3F654533-0383-4BBF-B2CE-8168C3A52368}" type="presOf" srcId="{E0EBC60D-BD05-4697-8D30-27289A5B49D0}" destId="{1BACBC60-7210-4D9D-ACD0-B5D07875E24F}" srcOrd="0" destOrd="0" presId="urn:microsoft.com/office/officeart/2005/8/layout/vList2"/>
    <dgm:cxn modelId="{361D9340-50C2-4B37-9CA9-2BB2D34A4E0F}" srcId="{BB48B8F3-CE85-4DFE-A57F-AF1F9C387B35}" destId="{2956CC14-5937-43CD-99C4-901CDC7630B2}" srcOrd="1" destOrd="0" parTransId="{557D455A-AE53-44BF-A5EB-6CB74E0182A8}" sibTransId="{3847584A-FFAC-4041-8B0F-E90EA0F693EA}"/>
    <dgm:cxn modelId="{8623F28D-06EE-4A95-B5CE-3CC27F76A4C5}" srcId="{BB48B8F3-CE85-4DFE-A57F-AF1F9C387B35}" destId="{E0EBC60D-BD05-4697-8D30-27289A5B49D0}" srcOrd="3" destOrd="0" parTransId="{BBA3AD5A-06BB-4A49-85AC-35D9ACEEFF02}" sibTransId="{3C0ABBA6-76E1-4C72-A82F-BBB179F5816E}"/>
    <dgm:cxn modelId="{18699495-E1F4-4D1B-A401-B75481C5E76B}" type="presOf" srcId="{CF87A87B-3E12-4344-A96F-36B973727794}" destId="{9F795C5C-997A-4B30-9F5B-D4ADD723D58A}" srcOrd="0" destOrd="0" presId="urn:microsoft.com/office/officeart/2005/8/layout/vList2"/>
    <dgm:cxn modelId="{84F223D2-4B1E-429B-80DA-D434975BD49B}" type="presOf" srcId="{BB48B8F3-CE85-4DFE-A57F-AF1F9C387B35}" destId="{F7611F95-6777-4420-8D78-7C1175CDA479}" srcOrd="0" destOrd="0" presId="urn:microsoft.com/office/officeart/2005/8/layout/vList2"/>
    <dgm:cxn modelId="{A8805ED2-3191-4676-89F9-A22268BB6E47}" type="presOf" srcId="{C3733390-BA4E-4829-80F3-06B28C6B3B24}" destId="{37DDEC78-E7ED-48BB-886D-A27DFB01CCAF}" srcOrd="0" destOrd="0" presId="urn:microsoft.com/office/officeart/2005/8/layout/vList2"/>
    <dgm:cxn modelId="{C6C47FE9-CCB6-4A8D-94FE-301080756FD9}" srcId="{BB48B8F3-CE85-4DFE-A57F-AF1F9C387B35}" destId="{CF87A87B-3E12-4344-A96F-36B973727794}" srcOrd="2" destOrd="0" parTransId="{9238D2D6-6460-4BDA-8DB5-E021E578C98E}" sibTransId="{812193E5-AB78-451C-9B9A-632ACDDAF651}"/>
    <dgm:cxn modelId="{661019EA-4D31-4F57-B193-117BAAADA590}" type="presOf" srcId="{2956CC14-5937-43CD-99C4-901CDC7630B2}" destId="{38F24105-CB0B-458C-A4CB-DEBCD88A6873}" srcOrd="0" destOrd="0" presId="urn:microsoft.com/office/officeart/2005/8/layout/vList2"/>
    <dgm:cxn modelId="{206864FD-B8C9-48AF-B63E-CEBEF7B896C7}" srcId="{BB48B8F3-CE85-4DFE-A57F-AF1F9C387B35}" destId="{C3733390-BA4E-4829-80F3-06B28C6B3B24}" srcOrd="0" destOrd="0" parTransId="{58AFE982-44C4-47D7-8FF7-DFC21FA6F9E1}" sibTransId="{664D69E1-84D3-4B6E-A231-2BCC8AB607A8}"/>
    <dgm:cxn modelId="{090DFA8A-357B-4F1D-838F-0BB2305E42C4}" type="presParOf" srcId="{F7611F95-6777-4420-8D78-7C1175CDA479}" destId="{37DDEC78-E7ED-48BB-886D-A27DFB01CCAF}" srcOrd="0" destOrd="0" presId="urn:microsoft.com/office/officeart/2005/8/layout/vList2"/>
    <dgm:cxn modelId="{70FA64A2-C7E0-4631-96C6-9DAACA157371}" type="presParOf" srcId="{F7611F95-6777-4420-8D78-7C1175CDA479}" destId="{BD26E271-ACC5-4F47-BF38-DE01AA89F61F}" srcOrd="1" destOrd="0" presId="urn:microsoft.com/office/officeart/2005/8/layout/vList2"/>
    <dgm:cxn modelId="{7551D212-740E-430C-9237-990DD212BFA4}" type="presParOf" srcId="{F7611F95-6777-4420-8D78-7C1175CDA479}" destId="{38F24105-CB0B-458C-A4CB-DEBCD88A6873}" srcOrd="2" destOrd="0" presId="urn:microsoft.com/office/officeart/2005/8/layout/vList2"/>
    <dgm:cxn modelId="{D2B8FD7E-B4F8-49C7-B891-3D7B7A9729EA}" type="presParOf" srcId="{F7611F95-6777-4420-8D78-7C1175CDA479}" destId="{63961BEB-7F7B-4B24-8236-50A77960936F}" srcOrd="3" destOrd="0" presId="urn:microsoft.com/office/officeart/2005/8/layout/vList2"/>
    <dgm:cxn modelId="{F0EB84FB-04C7-424B-AA25-1E8603E6D640}" type="presParOf" srcId="{F7611F95-6777-4420-8D78-7C1175CDA479}" destId="{9F795C5C-997A-4B30-9F5B-D4ADD723D58A}" srcOrd="4" destOrd="0" presId="urn:microsoft.com/office/officeart/2005/8/layout/vList2"/>
    <dgm:cxn modelId="{9CAF8410-26F0-4B08-8189-88698DCAF180}" type="presParOf" srcId="{F7611F95-6777-4420-8D78-7C1175CDA479}" destId="{9816DDAD-A64A-486E-AE4A-B3BCFD507505}" srcOrd="5" destOrd="0" presId="urn:microsoft.com/office/officeart/2005/8/layout/vList2"/>
    <dgm:cxn modelId="{1BD151F7-8323-4271-AF6B-DCACBB5183BB}" type="presParOf" srcId="{F7611F95-6777-4420-8D78-7C1175CDA479}" destId="{1BACBC60-7210-4D9D-ACD0-B5D07875E24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DEC78-E7ED-48BB-886D-A27DFB01CCAF}">
      <dsp:nvSpPr>
        <dsp:cNvPr id="0" name=""/>
        <dsp:cNvSpPr/>
      </dsp:nvSpPr>
      <dsp:spPr>
        <a:xfrm>
          <a:off x="0" y="197793"/>
          <a:ext cx="6245265" cy="12314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Banking: Credit card fraud detection</a:t>
          </a:r>
        </a:p>
      </dsp:txBody>
      <dsp:txXfrm>
        <a:off x="60116" y="257909"/>
        <a:ext cx="6125033" cy="1111247"/>
      </dsp:txXfrm>
    </dsp:sp>
    <dsp:sp modelId="{38F24105-CB0B-458C-A4CB-DEBCD88A6873}">
      <dsp:nvSpPr>
        <dsp:cNvPr id="0" name=""/>
        <dsp:cNvSpPr/>
      </dsp:nvSpPr>
      <dsp:spPr>
        <a:xfrm>
          <a:off x="0" y="1518553"/>
          <a:ext cx="6245265" cy="123147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Real time analysis of stock market data</a:t>
          </a:r>
        </a:p>
      </dsp:txBody>
      <dsp:txXfrm>
        <a:off x="60116" y="1578669"/>
        <a:ext cx="6125033" cy="1111247"/>
      </dsp:txXfrm>
    </dsp:sp>
    <dsp:sp modelId="{9F795C5C-997A-4B30-9F5B-D4ADD723D58A}">
      <dsp:nvSpPr>
        <dsp:cNvPr id="0" name=""/>
        <dsp:cNvSpPr/>
      </dsp:nvSpPr>
      <dsp:spPr>
        <a:xfrm>
          <a:off x="0" y="2839313"/>
          <a:ext cx="6245265" cy="123147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Genomic sequencing: Determining the sequence of DNA of an organism</a:t>
          </a:r>
        </a:p>
      </dsp:txBody>
      <dsp:txXfrm>
        <a:off x="60116" y="2899429"/>
        <a:ext cx="6125033" cy="1111247"/>
      </dsp:txXfrm>
    </dsp:sp>
    <dsp:sp modelId="{1BACBC60-7210-4D9D-ACD0-B5D07875E24F}">
      <dsp:nvSpPr>
        <dsp:cNvPr id="0" name=""/>
        <dsp:cNvSpPr/>
      </dsp:nvSpPr>
      <dsp:spPr>
        <a:xfrm>
          <a:off x="0" y="4160073"/>
          <a:ext cx="6245265" cy="12314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And more</a:t>
          </a:r>
        </a:p>
      </dsp:txBody>
      <dsp:txXfrm>
        <a:off x="60116" y="4220189"/>
        <a:ext cx="6125033" cy="11112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80F6-2A33-445B-9C0D-B4FE8ACDD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F8EEBF-7917-425F-8CE1-2A1DEB962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37233E-6F95-48F6-A2E9-037F0577881A}"/>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6118E612-C5A5-4F66-B2F3-216F327C1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4CE83-C529-4591-ABAC-4963074C0F6A}"/>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346595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EDDC-AFB3-4093-9B7B-A6A6A4B55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07F972-2264-4C3E-95CE-5B45CD45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C1B5A-8AB6-4AD3-BB95-8273EC4784B8}"/>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3EAC3541-D666-4D5E-9D56-5F87E8B95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7D9F8-FECD-462A-9DF0-64D44B676181}"/>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356973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B352B-EF97-4215-A5B1-58591FBF97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3B8DA1-318E-40F3-9928-4FE0CF388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5DC7A-03AB-4DDF-834B-CF85CDD6247F}"/>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B66C47E5-5E7B-46E1-9187-944DE6B66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3791F-6C3F-4967-BCC6-6856BE210D60}"/>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43321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00758" y="668482"/>
            <a:ext cx="6590484"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32880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00CE-444E-459C-9B8D-31D64FCA29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F419A-9E1A-48DC-95C1-41A2560FA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A6D42-02DD-4529-B28E-B567CFF4EE39}"/>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05ECA0E4-6479-4E01-A241-C0AC15D22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AC4BB-B82B-409C-BACD-802CFF2097DC}"/>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380885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92E0-FD96-4B4A-9F85-7192F33AF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4A1DD-81CB-43FF-BA82-CCE4D67B5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8DC16-D6B7-45F8-AB1B-9EADBC82A4FB}"/>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2AAB1FD3-CE68-4F34-99DD-DE181AA43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1DDB0-1EF4-466E-8891-D6A2A3E33245}"/>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65980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3A61-DDF1-4D36-95EE-09DD938827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D22FB6-82E1-499B-8E10-B8D3FF21C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1269F4-7479-4330-A8BD-4EB4D09BB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8D678B-AE7A-4241-B1AB-4EF7677AB03A}"/>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6" name="Footer Placeholder 5">
            <a:extLst>
              <a:ext uri="{FF2B5EF4-FFF2-40B4-BE49-F238E27FC236}">
                <a16:creationId xmlns:a16="http://schemas.microsoft.com/office/drawing/2014/main" id="{15F918F3-E5EC-4F67-A21A-420AD438C7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89460-E645-4993-9682-79AE9F12C0E3}"/>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392525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C72-FBAC-46AF-92AB-ED6C35B7C0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40297-C759-4897-88B2-E2120010D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4DA96-EFD8-4CDC-B6AE-555BC3BA1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308CC-AF0A-409D-936C-EF690F053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3FB5F-308C-4E73-A5D5-739BB4415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677D8-ED61-47A5-8AD2-B3E0BEE51B62}"/>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8" name="Footer Placeholder 7">
            <a:extLst>
              <a:ext uri="{FF2B5EF4-FFF2-40B4-BE49-F238E27FC236}">
                <a16:creationId xmlns:a16="http://schemas.microsoft.com/office/drawing/2014/main" id="{D8589D10-E834-4F68-AFE8-6B2C459E4C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E251AF-9944-4DC9-BFF6-9D1A948229BA}"/>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69199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36EF-5B80-4F97-A3CA-F833E7BBA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909CCD-3548-4EEB-9E21-7970C2D7100D}"/>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4" name="Footer Placeholder 3">
            <a:extLst>
              <a:ext uri="{FF2B5EF4-FFF2-40B4-BE49-F238E27FC236}">
                <a16:creationId xmlns:a16="http://schemas.microsoft.com/office/drawing/2014/main" id="{CEEA537D-B7FE-4976-BFD7-ADE20E9E04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995C5D-563C-4E16-AF96-8DD8524A6FD9}"/>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250906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BEC1C-D764-4681-9FB6-9A38BB6BD169}"/>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3" name="Footer Placeholder 2">
            <a:extLst>
              <a:ext uri="{FF2B5EF4-FFF2-40B4-BE49-F238E27FC236}">
                <a16:creationId xmlns:a16="http://schemas.microsoft.com/office/drawing/2014/main" id="{7278B5C1-0134-4BF3-9BE2-26D58D8665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1D5B7-6B3D-4954-8A9C-03E2E50F537F}"/>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261229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693E-5F75-425A-89B8-B58CFA43E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BECAF3-AEAF-47CF-A297-993B9ECA8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C9B470-05FB-48C1-B553-958CF666A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538A2-C1AC-4104-A416-8515B75012C0}"/>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6" name="Footer Placeholder 5">
            <a:extLst>
              <a:ext uri="{FF2B5EF4-FFF2-40B4-BE49-F238E27FC236}">
                <a16:creationId xmlns:a16="http://schemas.microsoft.com/office/drawing/2014/main" id="{A3278B5D-70FF-48E2-8676-068E38A7E8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66E01-C21B-440E-B142-0D706F7595E9}"/>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4718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C1B5-7AFD-4F80-A054-97874561E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9BDCA1-77F9-4602-A57B-F4DD134D3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D9A683-66A4-4790-A76C-F1CF7E6E8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6EE6C-4ABF-49F9-905B-8045BBAC4A87}"/>
              </a:ext>
            </a:extLst>
          </p:cNvPr>
          <p:cNvSpPr>
            <a:spLocks noGrp="1"/>
          </p:cNvSpPr>
          <p:nvPr>
            <p:ph type="dt" sz="half" idx="10"/>
          </p:nvPr>
        </p:nvSpPr>
        <p:spPr/>
        <p:txBody>
          <a:bodyPr/>
          <a:lstStyle/>
          <a:p>
            <a:fld id="{F1092C52-9370-4B55-B124-6DF29F9C6D5A}" type="datetimeFigureOut">
              <a:rPr lang="en-IN" smtClean="0"/>
              <a:t>01-04-2024</a:t>
            </a:fld>
            <a:endParaRPr lang="en-IN"/>
          </a:p>
        </p:txBody>
      </p:sp>
      <p:sp>
        <p:nvSpPr>
          <p:cNvPr id="6" name="Footer Placeholder 5">
            <a:extLst>
              <a:ext uri="{FF2B5EF4-FFF2-40B4-BE49-F238E27FC236}">
                <a16:creationId xmlns:a16="http://schemas.microsoft.com/office/drawing/2014/main" id="{27FE8B11-66B1-4555-9E55-2D19B1912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002B4-5B89-43CF-B464-4875A54B4703}"/>
              </a:ext>
            </a:extLst>
          </p:cNvPr>
          <p:cNvSpPr>
            <a:spLocks noGrp="1"/>
          </p:cNvSpPr>
          <p:nvPr>
            <p:ph type="sldNum" sz="quarter" idx="12"/>
          </p:nvPr>
        </p:nvSpPr>
        <p:spPr/>
        <p:txBody>
          <a:bodyPr/>
          <a:lstStyle/>
          <a:p>
            <a:fld id="{3B8A2506-98AD-42BC-A0F4-4F71E782D2D2}" type="slidenum">
              <a:rPr lang="en-IN" smtClean="0"/>
              <a:t>‹#›</a:t>
            </a:fld>
            <a:endParaRPr lang="en-IN"/>
          </a:p>
        </p:txBody>
      </p:sp>
    </p:spTree>
    <p:extLst>
      <p:ext uri="{BB962C8B-B14F-4D97-AF65-F5344CB8AC3E}">
        <p14:creationId xmlns:p14="http://schemas.microsoft.com/office/powerpoint/2010/main" val="208509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2B81B-880D-4EDF-89E3-2E9CE1169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14CA07-4A16-4CB7-A3DC-C19C8899F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E75F1-060C-44E6-B814-7D92AFC8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92C52-9370-4B55-B124-6DF29F9C6D5A}" type="datetimeFigureOut">
              <a:rPr lang="en-IN" smtClean="0"/>
              <a:t>01-04-2024</a:t>
            </a:fld>
            <a:endParaRPr lang="en-IN"/>
          </a:p>
        </p:txBody>
      </p:sp>
      <p:sp>
        <p:nvSpPr>
          <p:cNvPr id="5" name="Footer Placeholder 4">
            <a:extLst>
              <a:ext uri="{FF2B5EF4-FFF2-40B4-BE49-F238E27FC236}">
                <a16:creationId xmlns:a16="http://schemas.microsoft.com/office/drawing/2014/main" id="{0C376BD2-0859-4CD4-9604-C912D00A6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401452-990D-4A69-965C-A53D1CFEB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A2506-98AD-42BC-A0F4-4F71E782D2D2}" type="slidenum">
              <a:rPr lang="en-IN" smtClean="0"/>
              <a:t>‹#›</a:t>
            </a:fld>
            <a:endParaRPr lang="en-IN"/>
          </a:p>
        </p:txBody>
      </p:sp>
    </p:spTree>
    <p:extLst>
      <p:ext uri="{BB962C8B-B14F-4D97-AF65-F5344CB8AC3E}">
        <p14:creationId xmlns:p14="http://schemas.microsoft.com/office/powerpoint/2010/main" val="3150106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6373" y="2906139"/>
            <a:ext cx="2218267"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93" dirty="0">
                <a:solidFill>
                  <a:srgbClr val="FF0000"/>
                </a:solidFill>
                <a:latin typeface="Roboto"/>
                <a:cs typeface="Roboto"/>
              </a:rPr>
              <a:t> </a:t>
            </a:r>
            <a:r>
              <a:rPr sz="3733" spc="-60" dirty="0">
                <a:solidFill>
                  <a:srgbClr val="FF0000"/>
                </a:solidFill>
                <a:latin typeface="Roboto"/>
                <a:cs typeface="Roboto"/>
              </a:rPr>
              <a:t>SQL</a:t>
            </a:r>
            <a:endParaRPr sz="3733">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7533"/>
            <a:ext cx="12192000" cy="6830907"/>
            <a:chOff x="0" y="20650"/>
            <a:chExt cx="9144000" cy="5123180"/>
          </a:xfrm>
        </p:grpSpPr>
        <p:pic>
          <p:nvPicPr>
            <p:cNvPr id="3" name="object 3"/>
            <p:cNvPicPr/>
            <p:nvPr/>
          </p:nvPicPr>
          <p:blipFill>
            <a:blip r:embed="rId2" cstate="print"/>
            <a:stretch>
              <a:fillRect/>
            </a:stretch>
          </p:blipFill>
          <p:spPr>
            <a:xfrm>
              <a:off x="0" y="20650"/>
              <a:ext cx="9143999" cy="4578975"/>
            </a:xfrm>
            <a:prstGeom prst="rect">
              <a:avLst/>
            </a:prstGeom>
          </p:spPr>
        </p:pic>
        <p:sp>
          <p:nvSpPr>
            <p:cNvPr id="4" name="object 4"/>
            <p:cNvSpPr/>
            <p:nvPr/>
          </p:nvSpPr>
          <p:spPr>
            <a:xfrm>
              <a:off x="1076949" y="2241750"/>
              <a:ext cx="3825875" cy="362585"/>
            </a:xfrm>
            <a:custGeom>
              <a:avLst/>
              <a:gdLst/>
              <a:ahLst/>
              <a:cxnLst/>
              <a:rect l="l" t="t" r="r" b="b"/>
              <a:pathLst>
                <a:path w="3825875" h="362585">
                  <a:moveTo>
                    <a:pt x="0" y="60351"/>
                  </a:moveTo>
                  <a:lnTo>
                    <a:pt x="4742" y="36859"/>
                  </a:lnTo>
                  <a:lnTo>
                    <a:pt x="17676" y="17676"/>
                  </a:lnTo>
                  <a:lnTo>
                    <a:pt x="36859" y="4742"/>
                  </a:lnTo>
                  <a:lnTo>
                    <a:pt x="60351" y="0"/>
                  </a:lnTo>
                  <a:lnTo>
                    <a:pt x="3764948" y="0"/>
                  </a:lnTo>
                  <a:lnTo>
                    <a:pt x="3807623" y="17676"/>
                  </a:lnTo>
                  <a:lnTo>
                    <a:pt x="3825299" y="60351"/>
                  </a:lnTo>
                  <a:lnTo>
                    <a:pt x="3825299" y="301748"/>
                  </a:lnTo>
                  <a:lnTo>
                    <a:pt x="3820557" y="325240"/>
                  </a:lnTo>
                  <a:lnTo>
                    <a:pt x="3807623" y="344423"/>
                  </a:lnTo>
                  <a:lnTo>
                    <a:pt x="3788440" y="357357"/>
                  </a:lnTo>
                  <a:lnTo>
                    <a:pt x="3764948" y="362099"/>
                  </a:lnTo>
                  <a:lnTo>
                    <a:pt x="60351" y="362099"/>
                  </a:lnTo>
                  <a:lnTo>
                    <a:pt x="36859" y="357357"/>
                  </a:lnTo>
                  <a:lnTo>
                    <a:pt x="17676" y="344423"/>
                  </a:lnTo>
                  <a:lnTo>
                    <a:pt x="4742" y="325240"/>
                  </a:lnTo>
                  <a:lnTo>
                    <a:pt x="0" y="301748"/>
                  </a:lnTo>
                  <a:lnTo>
                    <a:pt x="0" y="60351"/>
                  </a:lnTo>
                  <a:close/>
                </a:path>
              </a:pathLst>
            </a:custGeom>
            <a:ln w="28574">
              <a:solidFill>
                <a:srgbClr val="E06666"/>
              </a:solidFill>
            </a:ln>
          </p:spPr>
          <p:txBody>
            <a:bodyPr wrap="square" lIns="0" tIns="0" rIns="0" bIns="0" rtlCol="0"/>
            <a:lstStyle/>
            <a:p>
              <a:endParaRPr sz="24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56667" y="448233"/>
            <a:ext cx="5449147" cy="5529580"/>
            <a:chOff x="2367500" y="336174"/>
            <a:chExt cx="4086860" cy="4147185"/>
          </a:xfrm>
        </p:grpSpPr>
        <p:sp>
          <p:nvSpPr>
            <p:cNvPr id="3" name="object 3"/>
            <p:cNvSpPr/>
            <p:nvPr/>
          </p:nvSpPr>
          <p:spPr>
            <a:xfrm>
              <a:off x="2405600" y="724650"/>
              <a:ext cx="4010660" cy="3720465"/>
            </a:xfrm>
            <a:custGeom>
              <a:avLst/>
              <a:gdLst/>
              <a:ahLst/>
              <a:cxnLst/>
              <a:rect l="l" t="t" r="r" b="b"/>
              <a:pathLst>
                <a:path w="4010660" h="3720465">
                  <a:moveTo>
                    <a:pt x="0" y="1860149"/>
                  </a:moveTo>
                  <a:lnTo>
                    <a:pt x="615" y="1813589"/>
                  </a:lnTo>
                  <a:lnTo>
                    <a:pt x="2453" y="1767309"/>
                  </a:lnTo>
                  <a:lnTo>
                    <a:pt x="5499" y="1721324"/>
                  </a:lnTo>
                  <a:lnTo>
                    <a:pt x="9738" y="1675647"/>
                  </a:lnTo>
                  <a:lnTo>
                    <a:pt x="15156" y="1630291"/>
                  </a:lnTo>
                  <a:lnTo>
                    <a:pt x="21739" y="1585270"/>
                  </a:lnTo>
                  <a:lnTo>
                    <a:pt x="29473" y="1540597"/>
                  </a:lnTo>
                  <a:lnTo>
                    <a:pt x="38342" y="1496284"/>
                  </a:lnTo>
                  <a:lnTo>
                    <a:pt x="48333" y="1452347"/>
                  </a:lnTo>
                  <a:lnTo>
                    <a:pt x="59431" y="1408797"/>
                  </a:lnTo>
                  <a:lnTo>
                    <a:pt x="71622" y="1365648"/>
                  </a:lnTo>
                  <a:lnTo>
                    <a:pt x="84891" y="1322914"/>
                  </a:lnTo>
                  <a:lnTo>
                    <a:pt x="99225" y="1280607"/>
                  </a:lnTo>
                  <a:lnTo>
                    <a:pt x="114609" y="1238742"/>
                  </a:lnTo>
                  <a:lnTo>
                    <a:pt x="131028" y="1197331"/>
                  </a:lnTo>
                  <a:lnTo>
                    <a:pt x="148468" y="1156387"/>
                  </a:lnTo>
                  <a:lnTo>
                    <a:pt x="166915" y="1115925"/>
                  </a:lnTo>
                  <a:lnTo>
                    <a:pt x="186354" y="1075957"/>
                  </a:lnTo>
                  <a:lnTo>
                    <a:pt x="206771" y="1036497"/>
                  </a:lnTo>
                  <a:lnTo>
                    <a:pt x="228152" y="997558"/>
                  </a:lnTo>
                  <a:lnTo>
                    <a:pt x="250482" y="959153"/>
                  </a:lnTo>
                  <a:lnTo>
                    <a:pt x="273748" y="921296"/>
                  </a:lnTo>
                  <a:lnTo>
                    <a:pt x="297933" y="884000"/>
                  </a:lnTo>
                  <a:lnTo>
                    <a:pt x="323025" y="847278"/>
                  </a:lnTo>
                  <a:lnTo>
                    <a:pt x="349009" y="811144"/>
                  </a:lnTo>
                  <a:lnTo>
                    <a:pt x="375871" y="775611"/>
                  </a:lnTo>
                  <a:lnTo>
                    <a:pt x="403595" y="740692"/>
                  </a:lnTo>
                  <a:lnTo>
                    <a:pt x="432169" y="706401"/>
                  </a:lnTo>
                  <a:lnTo>
                    <a:pt x="461577" y="672751"/>
                  </a:lnTo>
                  <a:lnTo>
                    <a:pt x="491804" y="639754"/>
                  </a:lnTo>
                  <a:lnTo>
                    <a:pt x="522838" y="607426"/>
                  </a:lnTo>
                  <a:lnTo>
                    <a:pt x="554663" y="575778"/>
                  </a:lnTo>
                  <a:lnTo>
                    <a:pt x="587265" y="544825"/>
                  </a:lnTo>
                  <a:lnTo>
                    <a:pt x="620630" y="514579"/>
                  </a:lnTo>
                  <a:lnTo>
                    <a:pt x="654743" y="485054"/>
                  </a:lnTo>
                  <a:lnTo>
                    <a:pt x="689589" y="456263"/>
                  </a:lnTo>
                  <a:lnTo>
                    <a:pt x="725156" y="428220"/>
                  </a:lnTo>
                  <a:lnTo>
                    <a:pt x="761427" y="400937"/>
                  </a:lnTo>
                  <a:lnTo>
                    <a:pt x="798390" y="374428"/>
                  </a:lnTo>
                  <a:lnTo>
                    <a:pt x="836029" y="348707"/>
                  </a:lnTo>
                  <a:lnTo>
                    <a:pt x="874330" y="323787"/>
                  </a:lnTo>
                  <a:lnTo>
                    <a:pt x="913279" y="299681"/>
                  </a:lnTo>
                  <a:lnTo>
                    <a:pt x="952861" y="276402"/>
                  </a:lnTo>
                  <a:lnTo>
                    <a:pt x="993062" y="253964"/>
                  </a:lnTo>
                  <a:lnTo>
                    <a:pt x="1033868" y="232381"/>
                  </a:lnTo>
                  <a:lnTo>
                    <a:pt x="1075265" y="211664"/>
                  </a:lnTo>
                  <a:lnTo>
                    <a:pt x="1117237" y="191828"/>
                  </a:lnTo>
                  <a:lnTo>
                    <a:pt x="1159771" y="172887"/>
                  </a:lnTo>
                  <a:lnTo>
                    <a:pt x="1202852" y="154852"/>
                  </a:lnTo>
                  <a:lnTo>
                    <a:pt x="1246466" y="137738"/>
                  </a:lnTo>
                  <a:lnTo>
                    <a:pt x="1290599" y="121559"/>
                  </a:lnTo>
                  <a:lnTo>
                    <a:pt x="1335236" y="106326"/>
                  </a:lnTo>
                  <a:lnTo>
                    <a:pt x="1380362" y="92054"/>
                  </a:lnTo>
                  <a:lnTo>
                    <a:pt x="1425965" y="78756"/>
                  </a:lnTo>
                  <a:lnTo>
                    <a:pt x="1472028" y="66446"/>
                  </a:lnTo>
                  <a:lnTo>
                    <a:pt x="1518538" y="55136"/>
                  </a:lnTo>
                  <a:lnTo>
                    <a:pt x="1565480" y="44840"/>
                  </a:lnTo>
                  <a:lnTo>
                    <a:pt x="1612840" y="35571"/>
                  </a:lnTo>
                  <a:lnTo>
                    <a:pt x="1660605" y="27343"/>
                  </a:lnTo>
                  <a:lnTo>
                    <a:pt x="1708758" y="20168"/>
                  </a:lnTo>
                  <a:lnTo>
                    <a:pt x="1757286" y="14061"/>
                  </a:lnTo>
                  <a:lnTo>
                    <a:pt x="1806175" y="9034"/>
                  </a:lnTo>
                  <a:lnTo>
                    <a:pt x="1855410" y="5102"/>
                  </a:lnTo>
                  <a:lnTo>
                    <a:pt x="1904977" y="2276"/>
                  </a:lnTo>
                  <a:lnTo>
                    <a:pt x="1954862" y="571"/>
                  </a:lnTo>
                  <a:lnTo>
                    <a:pt x="2005049" y="0"/>
                  </a:lnTo>
                  <a:lnTo>
                    <a:pt x="2055237" y="571"/>
                  </a:lnTo>
                  <a:lnTo>
                    <a:pt x="2105122" y="2276"/>
                  </a:lnTo>
                  <a:lnTo>
                    <a:pt x="2154689" y="5102"/>
                  </a:lnTo>
                  <a:lnTo>
                    <a:pt x="2203924" y="9034"/>
                  </a:lnTo>
                  <a:lnTo>
                    <a:pt x="2252813" y="14061"/>
                  </a:lnTo>
                  <a:lnTo>
                    <a:pt x="2301341" y="20168"/>
                  </a:lnTo>
                  <a:lnTo>
                    <a:pt x="2349494" y="27343"/>
                  </a:lnTo>
                  <a:lnTo>
                    <a:pt x="2397258" y="35571"/>
                  </a:lnTo>
                  <a:lnTo>
                    <a:pt x="2444619" y="44840"/>
                  </a:lnTo>
                  <a:lnTo>
                    <a:pt x="2491561" y="55136"/>
                  </a:lnTo>
                  <a:lnTo>
                    <a:pt x="2538071" y="66446"/>
                  </a:lnTo>
                  <a:lnTo>
                    <a:pt x="2584134" y="78756"/>
                  </a:lnTo>
                  <a:lnTo>
                    <a:pt x="2629737" y="92054"/>
                  </a:lnTo>
                  <a:lnTo>
                    <a:pt x="2674863" y="106326"/>
                  </a:lnTo>
                  <a:lnTo>
                    <a:pt x="2719500" y="121559"/>
                  </a:lnTo>
                  <a:lnTo>
                    <a:pt x="2763633" y="137738"/>
                  </a:lnTo>
                  <a:lnTo>
                    <a:pt x="2807247" y="154852"/>
                  </a:lnTo>
                  <a:lnTo>
                    <a:pt x="2850328" y="172887"/>
                  </a:lnTo>
                  <a:lnTo>
                    <a:pt x="2892862" y="191828"/>
                  </a:lnTo>
                  <a:lnTo>
                    <a:pt x="2934834" y="211664"/>
                  </a:lnTo>
                  <a:lnTo>
                    <a:pt x="2976231" y="232381"/>
                  </a:lnTo>
                  <a:lnTo>
                    <a:pt x="3017037" y="253964"/>
                  </a:lnTo>
                  <a:lnTo>
                    <a:pt x="3057238" y="276402"/>
                  </a:lnTo>
                  <a:lnTo>
                    <a:pt x="3096820" y="299681"/>
                  </a:lnTo>
                  <a:lnTo>
                    <a:pt x="3135769" y="323787"/>
                  </a:lnTo>
                  <a:lnTo>
                    <a:pt x="3174070" y="348707"/>
                  </a:lnTo>
                  <a:lnTo>
                    <a:pt x="3211709" y="374428"/>
                  </a:lnTo>
                  <a:lnTo>
                    <a:pt x="3248672" y="400937"/>
                  </a:lnTo>
                  <a:lnTo>
                    <a:pt x="3284943" y="428220"/>
                  </a:lnTo>
                  <a:lnTo>
                    <a:pt x="3320510" y="456263"/>
                  </a:lnTo>
                  <a:lnTo>
                    <a:pt x="3355356" y="485054"/>
                  </a:lnTo>
                  <a:lnTo>
                    <a:pt x="3389469" y="514579"/>
                  </a:lnTo>
                  <a:lnTo>
                    <a:pt x="3422834" y="544825"/>
                  </a:lnTo>
                  <a:lnTo>
                    <a:pt x="3455436" y="575778"/>
                  </a:lnTo>
                  <a:lnTo>
                    <a:pt x="3487261" y="607426"/>
                  </a:lnTo>
                  <a:lnTo>
                    <a:pt x="3518295" y="639754"/>
                  </a:lnTo>
                  <a:lnTo>
                    <a:pt x="3548522" y="672751"/>
                  </a:lnTo>
                  <a:lnTo>
                    <a:pt x="3577930" y="706401"/>
                  </a:lnTo>
                  <a:lnTo>
                    <a:pt x="3606504" y="740692"/>
                  </a:lnTo>
                  <a:lnTo>
                    <a:pt x="3634228" y="775611"/>
                  </a:lnTo>
                  <a:lnTo>
                    <a:pt x="3661090" y="811144"/>
                  </a:lnTo>
                  <a:lnTo>
                    <a:pt x="3687074" y="847278"/>
                  </a:lnTo>
                  <a:lnTo>
                    <a:pt x="3712166" y="884000"/>
                  </a:lnTo>
                  <a:lnTo>
                    <a:pt x="3736351" y="921296"/>
                  </a:lnTo>
                  <a:lnTo>
                    <a:pt x="3759617" y="959153"/>
                  </a:lnTo>
                  <a:lnTo>
                    <a:pt x="3781947" y="997558"/>
                  </a:lnTo>
                  <a:lnTo>
                    <a:pt x="3803328" y="1036497"/>
                  </a:lnTo>
                  <a:lnTo>
                    <a:pt x="3823745" y="1075957"/>
                  </a:lnTo>
                  <a:lnTo>
                    <a:pt x="3843184" y="1115925"/>
                  </a:lnTo>
                  <a:lnTo>
                    <a:pt x="3861631" y="1156387"/>
                  </a:lnTo>
                  <a:lnTo>
                    <a:pt x="3879071" y="1197331"/>
                  </a:lnTo>
                  <a:lnTo>
                    <a:pt x="3895490" y="1238742"/>
                  </a:lnTo>
                  <a:lnTo>
                    <a:pt x="3910874" y="1280607"/>
                  </a:lnTo>
                  <a:lnTo>
                    <a:pt x="3925208" y="1322914"/>
                  </a:lnTo>
                  <a:lnTo>
                    <a:pt x="3938477" y="1365648"/>
                  </a:lnTo>
                  <a:lnTo>
                    <a:pt x="3950668" y="1408797"/>
                  </a:lnTo>
                  <a:lnTo>
                    <a:pt x="3961766" y="1452347"/>
                  </a:lnTo>
                  <a:lnTo>
                    <a:pt x="3971757" y="1496284"/>
                  </a:lnTo>
                  <a:lnTo>
                    <a:pt x="3980626" y="1540597"/>
                  </a:lnTo>
                  <a:lnTo>
                    <a:pt x="3988360" y="1585270"/>
                  </a:lnTo>
                  <a:lnTo>
                    <a:pt x="3994943" y="1630291"/>
                  </a:lnTo>
                  <a:lnTo>
                    <a:pt x="4000361" y="1675647"/>
                  </a:lnTo>
                  <a:lnTo>
                    <a:pt x="4004600" y="1721324"/>
                  </a:lnTo>
                  <a:lnTo>
                    <a:pt x="4007646" y="1767309"/>
                  </a:lnTo>
                  <a:lnTo>
                    <a:pt x="4009484" y="1813589"/>
                  </a:lnTo>
                  <a:lnTo>
                    <a:pt x="4010099" y="1860149"/>
                  </a:lnTo>
                  <a:lnTo>
                    <a:pt x="4009484" y="1906710"/>
                  </a:lnTo>
                  <a:lnTo>
                    <a:pt x="4007646" y="1952990"/>
                  </a:lnTo>
                  <a:lnTo>
                    <a:pt x="4004600" y="1998975"/>
                  </a:lnTo>
                  <a:lnTo>
                    <a:pt x="4000361" y="2044652"/>
                  </a:lnTo>
                  <a:lnTo>
                    <a:pt x="3994943" y="2090008"/>
                  </a:lnTo>
                  <a:lnTo>
                    <a:pt x="3988360" y="2135029"/>
                  </a:lnTo>
                  <a:lnTo>
                    <a:pt x="3980626" y="2179702"/>
                  </a:lnTo>
                  <a:lnTo>
                    <a:pt x="3971757" y="2224015"/>
                  </a:lnTo>
                  <a:lnTo>
                    <a:pt x="3961766" y="2267952"/>
                  </a:lnTo>
                  <a:lnTo>
                    <a:pt x="3950668" y="2311502"/>
                  </a:lnTo>
                  <a:lnTo>
                    <a:pt x="3938477" y="2354651"/>
                  </a:lnTo>
                  <a:lnTo>
                    <a:pt x="3925208" y="2397385"/>
                  </a:lnTo>
                  <a:lnTo>
                    <a:pt x="3910874" y="2439692"/>
                  </a:lnTo>
                  <a:lnTo>
                    <a:pt x="3895490" y="2481557"/>
                  </a:lnTo>
                  <a:lnTo>
                    <a:pt x="3879071" y="2522968"/>
                  </a:lnTo>
                  <a:lnTo>
                    <a:pt x="3861631" y="2563912"/>
                  </a:lnTo>
                  <a:lnTo>
                    <a:pt x="3843184" y="2604374"/>
                  </a:lnTo>
                  <a:lnTo>
                    <a:pt x="3823745" y="2644342"/>
                  </a:lnTo>
                  <a:lnTo>
                    <a:pt x="3803328" y="2683802"/>
                  </a:lnTo>
                  <a:lnTo>
                    <a:pt x="3781947" y="2722741"/>
                  </a:lnTo>
                  <a:lnTo>
                    <a:pt x="3759617" y="2761146"/>
                  </a:lnTo>
                  <a:lnTo>
                    <a:pt x="3736351" y="2799003"/>
                  </a:lnTo>
                  <a:lnTo>
                    <a:pt x="3712166" y="2836299"/>
                  </a:lnTo>
                  <a:lnTo>
                    <a:pt x="3687074" y="2873021"/>
                  </a:lnTo>
                  <a:lnTo>
                    <a:pt x="3661090" y="2909155"/>
                  </a:lnTo>
                  <a:lnTo>
                    <a:pt x="3634228" y="2944688"/>
                  </a:lnTo>
                  <a:lnTo>
                    <a:pt x="3606504" y="2979607"/>
                  </a:lnTo>
                  <a:lnTo>
                    <a:pt x="3577930" y="3013898"/>
                  </a:lnTo>
                  <a:lnTo>
                    <a:pt x="3548522" y="3047548"/>
                  </a:lnTo>
                  <a:lnTo>
                    <a:pt x="3518295" y="3080545"/>
                  </a:lnTo>
                  <a:lnTo>
                    <a:pt x="3487261" y="3112873"/>
                  </a:lnTo>
                  <a:lnTo>
                    <a:pt x="3455436" y="3144521"/>
                  </a:lnTo>
                  <a:lnTo>
                    <a:pt x="3422834" y="3175474"/>
                  </a:lnTo>
                  <a:lnTo>
                    <a:pt x="3389469" y="3205720"/>
                  </a:lnTo>
                  <a:lnTo>
                    <a:pt x="3355356" y="3235245"/>
                  </a:lnTo>
                  <a:lnTo>
                    <a:pt x="3320510" y="3264036"/>
                  </a:lnTo>
                  <a:lnTo>
                    <a:pt x="3284943" y="3292079"/>
                  </a:lnTo>
                  <a:lnTo>
                    <a:pt x="3248672" y="3319362"/>
                  </a:lnTo>
                  <a:lnTo>
                    <a:pt x="3211709" y="3345871"/>
                  </a:lnTo>
                  <a:lnTo>
                    <a:pt x="3174070" y="3371591"/>
                  </a:lnTo>
                  <a:lnTo>
                    <a:pt x="3135769" y="3396512"/>
                  </a:lnTo>
                  <a:lnTo>
                    <a:pt x="3096820" y="3420618"/>
                  </a:lnTo>
                  <a:lnTo>
                    <a:pt x="3057238" y="3443897"/>
                  </a:lnTo>
                  <a:lnTo>
                    <a:pt x="3017037" y="3466334"/>
                  </a:lnTo>
                  <a:lnTo>
                    <a:pt x="2976231" y="3487918"/>
                  </a:lnTo>
                  <a:lnTo>
                    <a:pt x="2934834" y="3508635"/>
                  </a:lnTo>
                  <a:lnTo>
                    <a:pt x="2892862" y="3528471"/>
                  </a:lnTo>
                  <a:lnTo>
                    <a:pt x="2850328" y="3547412"/>
                  </a:lnTo>
                  <a:lnTo>
                    <a:pt x="2807247" y="3565447"/>
                  </a:lnTo>
                  <a:lnTo>
                    <a:pt x="2763633" y="3582561"/>
                  </a:lnTo>
                  <a:lnTo>
                    <a:pt x="2719500" y="3598740"/>
                  </a:lnTo>
                  <a:lnTo>
                    <a:pt x="2674863" y="3613973"/>
                  </a:lnTo>
                  <a:lnTo>
                    <a:pt x="2629737" y="3628245"/>
                  </a:lnTo>
                  <a:lnTo>
                    <a:pt x="2584134" y="3641543"/>
                  </a:lnTo>
                  <a:lnTo>
                    <a:pt x="2538071" y="3653853"/>
                  </a:lnTo>
                  <a:lnTo>
                    <a:pt x="2491561" y="3665163"/>
                  </a:lnTo>
                  <a:lnTo>
                    <a:pt x="2444619" y="3675459"/>
                  </a:lnTo>
                  <a:lnTo>
                    <a:pt x="2397258" y="3684728"/>
                  </a:lnTo>
                  <a:lnTo>
                    <a:pt x="2349494" y="3692956"/>
                  </a:lnTo>
                  <a:lnTo>
                    <a:pt x="2301341" y="3700131"/>
                  </a:lnTo>
                  <a:lnTo>
                    <a:pt x="2252813" y="3706238"/>
                  </a:lnTo>
                  <a:lnTo>
                    <a:pt x="2203924" y="3711265"/>
                  </a:lnTo>
                  <a:lnTo>
                    <a:pt x="2154689" y="3715197"/>
                  </a:lnTo>
                  <a:lnTo>
                    <a:pt x="2105122" y="3718023"/>
                  </a:lnTo>
                  <a:lnTo>
                    <a:pt x="2055237" y="3719728"/>
                  </a:lnTo>
                  <a:lnTo>
                    <a:pt x="2005049" y="3720299"/>
                  </a:lnTo>
                  <a:lnTo>
                    <a:pt x="1954862" y="3719728"/>
                  </a:lnTo>
                  <a:lnTo>
                    <a:pt x="1904977" y="3718023"/>
                  </a:lnTo>
                  <a:lnTo>
                    <a:pt x="1855410" y="3715197"/>
                  </a:lnTo>
                  <a:lnTo>
                    <a:pt x="1806175" y="3711265"/>
                  </a:lnTo>
                  <a:lnTo>
                    <a:pt x="1757286" y="3706238"/>
                  </a:lnTo>
                  <a:lnTo>
                    <a:pt x="1708758" y="3700131"/>
                  </a:lnTo>
                  <a:lnTo>
                    <a:pt x="1660605" y="3692956"/>
                  </a:lnTo>
                  <a:lnTo>
                    <a:pt x="1612840" y="3684728"/>
                  </a:lnTo>
                  <a:lnTo>
                    <a:pt x="1565480" y="3675459"/>
                  </a:lnTo>
                  <a:lnTo>
                    <a:pt x="1518538" y="3665163"/>
                  </a:lnTo>
                  <a:lnTo>
                    <a:pt x="1472028" y="3653853"/>
                  </a:lnTo>
                  <a:lnTo>
                    <a:pt x="1425965" y="3641543"/>
                  </a:lnTo>
                  <a:lnTo>
                    <a:pt x="1380362" y="3628245"/>
                  </a:lnTo>
                  <a:lnTo>
                    <a:pt x="1335236" y="3613973"/>
                  </a:lnTo>
                  <a:lnTo>
                    <a:pt x="1290599" y="3598740"/>
                  </a:lnTo>
                  <a:lnTo>
                    <a:pt x="1246466" y="3582561"/>
                  </a:lnTo>
                  <a:lnTo>
                    <a:pt x="1202852" y="3565447"/>
                  </a:lnTo>
                  <a:lnTo>
                    <a:pt x="1159771" y="3547412"/>
                  </a:lnTo>
                  <a:lnTo>
                    <a:pt x="1117237" y="3528471"/>
                  </a:lnTo>
                  <a:lnTo>
                    <a:pt x="1075265" y="3508635"/>
                  </a:lnTo>
                  <a:lnTo>
                    <a:pt x="1033868" y="3487918"/>
                  </a:lnTo>
                  <a:lnTo>
                    <a:pt x="993062" y="3466334"/>
                  </a:lnTo>
                  <a:lnTo>
                    <a:pt x="952861" y="3443897"/>
                  </a:lnTo>
                  <a:lnTo>
                    <a:pt x="913279" y="3420618"/>
                  </a:lnTo>
                  <a:lnTo>
                    <a:pt x="874330" y="3396512"/>
                  </a:lnTo>
                  <a:lnTo>
                    <a:pt x="836029" y="3371591"/>
                  </a:lnTo>
                  <a:lnTo>
                    <a:pt x="798390" y="3345871"/>
                  </a:lnTo>
                  <a:lnTo>
                    <a:pt x="761427" y="3319362"/>
                  </a:lnTo>
                  <a:lnTo>
                    <a:pt x="725156" y="3292079"/>
                  </a:lnTo>
                  <a:lnTo>
                    <a:pt x="689589" y="3264036"/>
                  </a:lnTo>
                  <a:lnTo>
                    <a:pt x="654743" y="3235245"/>
                  </a:lnTo>
                  <a:lnTo>
                    <a:pt x="620630" y="3205720"/>
                  </a:lnTo>
                  <a:lnTo>
                    <a:pt x="587265" y="3175474"/>
                  </a:lnTo>
                  <a:lnTo>
                    <a:pt x="554663" y="3144521"/>
                  </a:lnTo>
                  <a:lnTo>
                    <a:pt x="522838" y="3112873"/>
                  </a:lnTo>
                  <a:lnTo>
                    <a:pt x="491804" y="3080545"/>
                  </a:lnTo>
                  <a:lnTo>
                    <a:pt x="461577" y="3047548"/>
                  </a:lnTo>
                  <a:lnTo>
                    <a:pt x="432169" y="3013898"/>
                  </a:lnTo>
                  <a:lnTo>
                    <a:pt x="403595" y="2979607"/>
                  </a:lnTo>
                  <a:lnTo>
                    <a:pt x="375871" y="2944688"/>
                  </a:lnTo>
                  <a:lnTo>
                    <a:pt x="349009" y="2909155"/>
                  </a:lnTo>
                  <a:lnTo>
                    <a:pt x="323025" y="2873021"/>
                  </a:lnTo>
                  <a:lnTo>
                    <a:pt x="297933" y="2836299"/>
                  </a:lnTo>
                  <a:lnTo>
                    <a:pt x="273748" y="2799003"/>
                  </a:lnTo>
                  <a:lnTo>
                    <a:pt x="250482" y="2761146"/>
                  </a:lnTo>
                  <a:lnTo>
                    <a:pt x="228152" y="2722741"/>
                  </a:lnTo>
                  <a:lnTo>
                    <a:pt x="206771" y="2683802"/>
                  </a:lnTo>
                  <a:lnTo>
                    <a:pt x="186354" y="2644342"/>
                  </a:lnTo>
                  <a:lnTo>
                    <a:pt x="166915" y="2604374"/>
                  </a:lnTo>
                  <a:lnTo>
                    <a:pt x="148468" y="2563912"/>
                  </a:lnTo>
                  <a:lnTo>
                    <a:pt x="131028" y="2522968"/>
                  </a:lnTo>
                  <a:lnTo>
                    <a:pt x="114609" y="2481557"/>
                  </a:lnTo>
                  <a:lnTo>
                    <a:pt x="99225" y="2439692"/>
                  </a:lnTo>
                  <a:lnTo>
                    <a:pt x="84891" y="2397385"/>
                  </a:lnTo>
                  <a:lnTo>
                    <a:pt x="71622" y="2354651"/>
                  </a:lnTo>
                  <a:lnTo>
                    <a:pt x="59431" y="2311502"/>
                  </a:lnTo>
                  <a:lnTo>
                    <a:pt x="48333" y="2267952"/>
                  </a:lnTo>
                  <a:lnTo>
                    <a:pt x="38342" y="2224015"/>
                  </a:lnTo>
                  <a:lnTo>
                    <a:pt x="29473" y="2179702"/>
                  </a:lnTo>
                  <a:lnTo>
                    <a:pt x="21739" y="2135029"/>
                  </a:lnTo>
                  <a:lnTo>
                    <a:pt x="15156" y="2090008"/>
                  </a:lnTo>
                  <a:lnTo>
                    <a:pt x="9738" y="2044652"/>
                  </a:lnTo>
                  <a:lnTo>
                    <a:pt x="5499" y="1998975"/>
                  </a:lnTo>
                  <a:lnTo>
                    <a:pt x="2453" y="1952990"/>
                  </a:lnTo>
                  <a:lnTo>
                    <a:pt x="615" y="1906710"/>
                  </a:lnTo>
                  <a:lnTo>
                    <a:pt x="0" y="1860149"/>
                  </a:lnTo>
                  <a:close/>
                </a:path>
              </a:pathLst>
            </a:custGeom>
            <a:ln w="76199">
              <a:solidFill>
                <a:srgbClr val="CCCCCC"/>
              </a:solidFill>
            </a:ln>
          </p:spPr>
          <p:txBody>
            <a:bodyPr wrap="square" lIns="0" tIns="0" rIns="0" bIns="0" rtlCol="0"/>
            <a:lstStyle/>
            <a:p>
              <a:endParaRPr sz="2400"/>
            </a:p>
          </p:txBody>
        </p:sp>
        <p:sp>
          <p:nvSpPr>
            <p:cNvPr id="4" name="object 4"/>
            <p:cNvSpPr/>
            <p:nvPr/>
          </p:nvSpPr>
          <p:spPr>
            <a:xfrm>
              <a:off x="3822225" y="336174"/>
              <a:ext cx="1160145" cy="1066800"/>
            </a:xfrm>
            <a:custGeom>
              <a:avLst/>
              <a:gdLst/>
              <a:ahLst/>
              <a:cxnLst/>
              <a:rect l="l" t="t" r="r" b="b"/>
              <a:pathLst>
                <a:path w="1160145" h="1066800">
                  <a:moveTo>
                    <a:pt x="580049" y="1066774"/>
                  </a:moveTo>
                  <a:lnTo>
                    <a:pt x="0" y="853419"/>
                  </a:lnTo>
                  <a:lnTo>
                    <a:pt x="0" y="0"/>
                  </a:lnTo>
                  <a:lnTo>
                    <a:pt x="1160099" y="0"/>
                  </a:lnTo>
                  <a:lnTo>
                    <a:pt x="1160099" y="853419"/>
                  </a:lnTo>
                  <a:lnTo>
                    <a:pt x="580049" y="1066774"/>
                  </a:lnTo>
                  <a:close/>
                </a:path>
              </a:pathLst>
            </a:custGeom>
            <a:solidFill>
              <a:srgbClr val="B6D7A8"/>
            </a:solidFill>
          </p:spPr>
          <p:txBody>
            <a:bodyPr wrap="square" lIns="0" tIns="0" rIns="0" bIns="0" rtlCol="0"/>
            <a:lstStyle/>
            <a:p>
              <a:endParaRPr sz="2400"/>
            </a:p>
          </p:txBody>
        </p:sp>
      </p:grpSp>
      <p:sp>
        <p:nvSpPr>
          <p:cNvPr id="5" name="object 5"/>
          <p:cNvSpPr txBox="1"/>
          <p:nvPr/>
        </p:nvSpPr>
        <p:spPr>
          <a:xfrm>
            <a:off x="5469850" y="891873"/>
            <a:ext cx="799253"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Integrated</a:t>
            </a:r>
            <a:endParaRPr sz="1333">
              <a:latin typeface="Roboto"/>
              <a:cs typeface="Roboto"/>
            </a:endParaRPr>
          </a:p>
        </p:txBody>
      </p:sp>
      <p:grpSp>
        <p:nvGrpSpPr>
          <p:cNvPr id="6" name="object 6"/>
          <p:cNvGrpSpPr/>
          <p:nvPr/>
        </p:nvGrpSpPr>
        <p:grpSpPr>
          <a:xfrm>
            <a:off x="3105873" y="4352364"/>
            <a:ext cx="5771727" cy="2158153"/>
            <a:chOff x="2329404" y="3264272"/>
            <a:chExt cx="4328795" cy="1618615"/>
          </a:xfrm>
        </p:grpSpPr>
        <p:sp>
          <p:nvSpPr>
            <p:cNvPr id="7" name="object 7"/>
            <p:cNvSpPr/>
            <p:nvPr/>
          </p:nvSpPr>
          <p:spPr>
            <a:xfrm>
              <a:off x="2329404" y="3410115"/>
              <a:ext cx="1497330" cy="1473200"/>
            </a:xfrm>
            <a:custGeom>
              <a:avLst/>
              <a:gdLst/>
              <a:ahLst/>
              <a:cxnLst/>
              <a:rect l="l" t="t" r="r" b="b"/>
              <a:pathLst>
                <a:path w="1497329" h="1473200">
                  <a:moveTo>
                    <a:pt x="883600" y="1472583"/>
                  </a:moveTo>
                  <a:lnTo>
                    <a:pt x="0" y="720864"/>
                  </a:lnTo>
                  <a:lnTo>
                    <a:pt x="613272" y="0"/>
                  </a:lnTo>
                  <a:lnTo>
                    <a:pt x="1208390" y="195643"/>
                  </a:lnTo>
                  <a:lnTo>
                    <a:pt x="1496872" y="751718"/>
                  </a:lnTo>
                  <a:lnTo>
                    <a:pt x="883600" y="1472583"/>
                  </a:lnTo>
                  <a:close/>
                </a:path>
              </a:pathLst>
            </a:custGeom>
            <a:solidFill>
              <a:srgbClr val="D4A6BD"/>
            </a:solidFill>
          </p:spPr>
          <p:txBody>
            <a:bodyPr wrap="square" lIns="0" tIns="0" rIns="0" bIns="0" rtlCol="0"/>
            <a:lstStyle/>
            <a:p>
              <a:endParaRPr sz="2400"/>
            </a:p>
          </p:txBody>
        </p:sp>
        <p:sp>
          <p:nvSpPr>
            <p:cNvPr id="8" name="object 8"/>
            <p:cNvSpPr/>
            <p:nvPr/>
          </p:nvSpPr>
          <p:spPr>
            <a:xfrm>
              <a:off x="5215009" y="3264272"/>
              <a:ext cx="1443355" cy="1487805"/>
            </a:xfrm>
            <a:custGeom>
              <a:avLst/>
              <a:gdLst/>
              <a:ahLst/>
              <a:cxnLst/>
              <a:rect l="l" t="t" r="r" b="b"/>
              <a:pathLst>
                <a:path w="1443354" h="1487804">
                  <a:moveTo>
                    <a:pt x="744162" y="1487615"/>
                  </a:moveTo>
                  <a:lnTo>
                    <a:pt x="0" y="925973"/>
                  </a:lnTo>
                  <a:lnTo>
                    <a:pt x="163388" y="322575"/>
                  </a:lnTo>
                  <a:lnTo>
                    <a:pt x="698860" y="0"/>
                  </a:lnTo>
                  <a:lnTo>
                    <a:pt x="1443022" y="561642"/>
                  </a:lnTo>
                  <a:lnTo>
                    <a:pt x="744162" y="1487615"/>
                  </a:lnTo>
                  <a:close/>
                </a:path>
              </a:pathLst>
            </a:custGeom>
            <a:solidFill>
              <a:srgbClr val="F9CB9B"/>
            </a:solidFill>
          </p:spPr>
          <p:txBody>
            <a:bodyPr wrap="square" lIns="0" tIns="0" rIns="0" bIns="0" rtlCol="0"/>
            <a:lstStyle/>
            <a:p>
              <a:endParaRPr sz="2400"/>
            </a:p>
          </p:txBody>
        </p:sp>
      </p:grpSp>
      <p:sp>
        <p:nvSpPr>
          <p:cNvPr id="9" name="object 9"/>
          <p:cNvSpPr txBox="1"/>
          <p:nvPr/>
        </p:nvSpPr>
        <p:spPr>
          <a:xfrm>
            <a:off x="7294742" y="5012426"/>
            <a:ext cx="1123525" cy="427339"/>
          </a:xfrm>
          <a:prstGeom prst="rect">
            <a:avLst/>
          </a:prstGeom>
        </p:spPr>
        <p:txBody>
          <a:bodyPr vert="horz" wrap="square" lIns="0" tIns="16933" rIns="0" bIns="0" rtlCol="0">
            <a:spAutoFit/>
          </a:bodyPr>
          <a:lstStyle/>
          <a:p>
            <a:pPr marL="16933" marR="6773" indent="55879">
              <a:spcBef>
                <a:spcPts val="133"/>
              </a:spcBef>
            </a:pPr>
            <a:r>
              <a:rPr sz="1333" spc="-13" dirty="0">
                <a:latin typeface="Roboto"/>
                <a:cs typeface="Roboto"/>
              </a:rPr>
              <a:t>Performance </a:t>
            </a:r>
            <a:r>
              <a:rPr sz="1333" spc="-7" dirty="0">
                <a:latin typeface="Roboto"/>
                <a:cs typeface="Roboto"/>
              </a:rPr>
              <a:t> </a:t>
            </a:r>
            <a:r>
              <a:rPr sz="1333" spc="-20" dirty="0">
                <a:latin typeface="Roboto"/>
                <a:cs typeface="Roboto"/>
              </a:rPr>
              <a:t>and</a:t>
            </a:r>
            <a:r>
              <a:rPr sz="1333" spc="-53" dirty="0">
                <a:latin typeface="Roboto"/>
                <a:cs typeface="Roboto"/>
              </a:rPr>
              <a:t> </a:t>
            </a:r>
            <a:r>
              <a:rPr sz="1333" spc="-27" dirty="0">
                <a:latin typeface="Roboto"/>
                <a:cs typeface="Roboto"/>
              </a:rPr>
              <a:t>Scalability</a:t>
            </a:r>
            <a:endParaRPr sz="1333">
              <a:latin typeface="Roboto"/>
              <a:cs typeface="Roboto"/>
            </a:endParaRPr>
          </a:p>
        </p:txBody>
      </p:sp>
      <p:sp>
        <p:nvSpPr>
          <p:cNvPr id="10" name="object 10"/>
          <p:cNvSpPr txBox="1"/>
          <p:nvPr/>
        </p:nvSpPr>
        <p:spPr>
          <a:xfrm>
            <a:off x="3677505" y="5203626"/>
            <a:ext cx="959273" cy="427339"/>
          </a:xfrm>
          <a:prstGeom prst="rect">
            <a:avLst/>
          </a:prstGeom>
        </p:spPr>
        <p:txBody>
          <a:bodyPr vert="horz" wrap="square" lIns="0" tIns="16933" rIns="0" bIns="0" rtlCol="0">
            <a:spAutoFit/>
          </a:bodyPr>
          <a:lstStyle/>
          <a:p>
            <a:pPr marL="16933" marR="6773" indent="122764">
              <a:spcBef>
                <a:spcPts val="133"/>
              </a:spcBef>
            </a:pPr>
            <a:r>
              <a:rPr sz="1333" spc="-20" dirty="0">
                <a:latin typeface="Roboto"/>
                <a:cs typeface="Roboto"/>
              </a:rPr>
              <a:t>Standard </a:t>
            </a:r>
            <a:r>
              <a:rPr sz="1333" spc="-13" dirty="0">
                <a:latin typeface="Roboto"/>
                <a:cs typeface="Roboto"/>
              </a:rPr>
              <a:t> </a:t>
            </a:r>
            <a:r>
              <a:rPr sz="1333" spc="-20" dirty="0">
                <a:latin typeface="Roboto"/>
                <a:cs typeface="Roboto"/>
              </a:rPr>
              <a:t>Connectivity</a:t>
            </a:r>
            <a:endParaRPr sz="1333">
              <a:latin typeface="Roboto"/>
              <a:cs typeface="Roboto"/>
            </a:endParaRPr>
          </a:p>
        </p:txBody>
      </p:sp>
      <p:grpSp>
        <p:nvGrpSpPr>
          <p:cNvPr id="11" name="object 11"/>
          <p:cNvGrpSpPr/>
          <p:nvPr/>
        </p:nvGrpSpPr>
        <p:grpSpPr>
          <a:xfrm>
            <a:off x="2324833" y="2241900"/>
            <a:ext cx="7056967" cy="1571413"/>
            <a:chOff x="1743624" y="1681425"/>
            <a:chExt cx="5292725" cy="1178560"/>
          </a:xfrm>
        </p:grpSpPr>
        <p:sp>
          <p:nvSpPr>
            <p:cNvPr id="12" name="object 12"/>
            <p:cNvSpPr/>
            <p:nvPr/>
          </p:nvSpPr>
          <p:spPr>
            <a:xfrm>
              <a:off x="1743624" y="1699725"/>
              <a:ext cx="1183640" cy="1160145"/>
            </a:xfrm>
            <a:custGeom>
              <a:avLst/>
              <a:gdLst/>
              <a:ahLst/>
              <a:cxnLst/>
              <a:rect l="l" t="t" r="r" b="b"/>
              <a:pathLst>
                <a:path w="1183639" h="1160145">
                  <a:moveTo>
                    <a:pt x="946439" y="1160099"/>
                  </a:moveTo>
                  <a:lnTo>
                    <a:pt x="0" y="1160099"/>
                  </a:lnTo>
                  <a:lnTo>
                    <a:pt x="0" y="0"/>
                  </a:lnTo>
                  <a:lnTo>
                    <a:pt x="946439" y="0"/>
                  </a:lnTo>
                  <a:lnTo>
                    <a:pt x="1183049" y="580049"/>
                  </a:lnTo>
                  <a:lnTo>
                    <a:pt x="946439" y="1160099"/>
                  </a:lnTo>
                  <a:close/>
                </a:path>
              </a:pathLst>
            </a:custGeom>
            <a:solidFill>
              <a:srgbClr val="EA9999"/>
            </a:solidFill>
          </p:spPr>
          <p:txBody>
            <a:bodyPr wrap="square" lIns="0" tIns="0" rIns="0" bIns="0" rtlCol="0"/>
            <a:lstStyle/>
            <a:p>
              <a:endParaRPr sz="2400"/>
            </a:p>
          </p:txBody>
        </p:sp>
        <p:sp>
          <p:nvSpPr>
            <p:cNvPr id="13" name="object 13"/>
            <p:cNvSpPr/>
            <p:nvPr/>
          </p:nvSpPr>
          <p:spPr>
            <a:xfrm>
              <a:off x="5870399" y="1681425"/>
              <a:ext cx="1165860" cy="1160145"/>
            </a:xfrm>
            <a:custGeom>
              <a:avLst/>
              <a:gdLst/>
              <a:ahLst/>
              <a:cxnLst/>
              <a:rect l="l" t="t" r="r" b="b"/>
              <a:pathLst>
                <a:path w="1165859" h="1160145">
                  <a:moveTo>
                    <a:pt x="1165399" y="1160099"/>
                  </a:moveTo>
                  <a:lnTo>
                    <a:pt x="233079" y="1160099"/>
                  </a:lnTo>
                  <a:lnTo>
                    <a:pt x="0" y="580049"/>
                  </a:lnTo>
                  <a:lnTo>
                    <a:pt x="233079" y="0"/>
                  </a:lnTo>
                  <a:lnTo>
                    <a:pt x="1165399" y="0"/>
                  </a:lnTo>
                  <a:lnTo>
                    <a:pt x="1165399" y="1160099"/>
                  </a:lnTo>
                  <a:close/>
                </a:path>
              </a:pathLst>
            </a:custGeom>
            <a:solidFill>
              <a:srgbClr val="9FC5E7"/>
            </a:solidFill>
          </p:spPr>
          <p:txBody>
            <a:bodyPr wrap="square" lIns="0" tIns="0" rIns="0" bIns="0" rtlCol="0"/>
            <a:lstStyle/>
            <a:p>
              <a:endParaRPr sz="2400"/>
            </a:p>
          </p:txBody>
        </p:sp>
      </p:grpSp>
      <p:sp>
        <p:nvSpPr>
          <p:cNvPr id="14" name="object 14"/>
          <p:cNvSpPr txBox="1"/>
          <p:nvPr/>
        </p:nvSpPr>
        <p:spPr>
          <a:xfrm>
            <a:off x="2572584" y="2852426"/>
            <a:ext cx="948267" cy="427339"/>
          </a:xfrm>
          <a:prstGeom prst="rect">
            <a:avLst/>
          </a:prstGeom>
        </p:spPr>
        <p:txBody>
          <a:bodyPr vert="horz" wrap="square" lIns="0" tIns="16933" rIns="0" bIns="0" rtlCol="0">
            <a:spAutoFit/>
          </a:bodyPr>
          <a:lstStyle/>
          <a:p>
            <a:pPr marL="198115" marR="6773" indent="-182029">
              <a:spcBef>
                <a:spcPts val="133"/>
              </a:spcBef>
            </a:pPr>
            <a:r>
              <a:rPr sz="1333" spc="-20" dirty="0">
                <a:latin typeface="Roboto"/>
                <a:cs typeface="Roboto"/>
              </a:rPr>
              <a:t>Uniﬁe</a:t>
            </a:r>
            <a:r>
              <a:rPr sz="1333" spc="-13" dirty="0">
                <a:latin typeface="Roboto"/>
                <a:cs typeface="Roboto"/>
              </a:rPr>
              <a:t>d</a:t>
            </a:r>
            <a:r>
              <a:rPr sz="1333" spc="-7" dirty="0">
                <a:latin typeface="Roboto"/>
                <a:cs typeface="Roboto"/>
              </a:rPr>
              <a:t> </a:t>
            </a:r>
            <a:r>
              <a:rPr sz="1333" spc="-20" dirty="0">
                <a:latin typeface="Roboto"/>
                <a:cs typeface="Roboto"/>
              </a:rPr>
              <a:t>Data  </a:t>
            </a:r>
            <a:r>
              <a:rPr sz="1333" spc="-7" dirty="0">
                <a:latin typeface="Roboto"/>
                <a:cs typeface="Roboto"/>
              </a:rPr>
              <a:t>Access</a:t>
            </a:r>
            <a:endParaRPr sz="1333">
              <a:latin typeface="Roboto"/>
              <a:cs typeface="Roboto"/>
            </a:endParaRPr>
          </a:p>
        </p:txBody>
      </p:sp>
      <p:sp>
        <p:nvSpPr>
          <p:cNvPr id="15" name="object 15"/>
          <p:cNvSpPr txBox="1"/>
          <p:nvPr/>
        </p:nvSpPr>
        <p:spPr>
          <a:xfrm>
            <a:off x="8093009" y="2810193"/>
            <a:ext cx="1024467" cy="427339"/>
          </a:xfrm>
          <a:prstGeom prst="rect">
            <a:avLst/>
          </a:prstGeom>
        </p:spPr>
        <p:txBody>
          <a:bodyPr vert="horz" wrap="square" lIns="0" tIns="16933" rIns="0" bIns="0" rtlCol="0">
            <a:spAutoFit/>
          </a:bodyPr>
          <a:lstStyle/>
          <a:p>
            <a:pPr marL="16933" marR="6773" indent="329345">
              <a:spcBef>
                <a:spcPts val="133"/>
              </a:spcBef>
            </a:pPr>
            <a:r>
              <a:rPr sz="1333" spc="-13" dirty="0">
                <a:latin typeface="Roboto"/>
                <a:cs typeface="Roboto"/>
              </a:rPr>
              <a:t>Hive </a:t>
            </a:r>
            <a:r>
              <a:rPr sz="1333" spc="-7" dirty="0">
                <a:latin typeface="Roboto"/>
                <a:cs typeface="Roboto"/>
              </a:rPr>
              <a:t> </a:t>
            </a:r>
            <a:r>
              <a:rPr sz="1333" spc="-20" dirty="0">
                <a:latin typeface="Roboto"/>
                <a:cs typeface="Roboto"/>
              </a:rPr>
              <a:t>Compatibility</a:t>
            </a:r>
            <a:endParaRPr sz="1333">
              <a:latin typeface="Roboto"/>
              <a:cs typeface="Roboto"/>
            </a:endParaRPr>
          </a:p>
        </p:txBody>
      </p:sp>
      <p:pic>
        <p:nvPicPr>
          <p:cNvPr id="16" name="object 16"/>
          <p:cNvPicPr/>
          <p:nvPr/>
        </p:nvPicPr>
        <p:blipFill>
          <a:blip r:embed="rId2" cstate="print"/>
          <a:stretch>
            <a:fillRect/>
          </a:stretch>
        </p:blipFill>
        <p:spPr>
          <a:xfrm>
            <a:off x="4730833" y="2819735"/>
            <a:ext cx="2376332" cy="867365"/>
          </a:xfrm>
          <a:prstGeom prst="rect">
            <a:avLst/>
          </a:prstGeom>
        </p:spPr>
      </p:pic>
      <p:sp>
        <p:nvSpPr>
          <p:cNvPr id="18" name="TextBox 17">
            <a:extLst>
              <a:ext uri="{FF2B5EF4-FFF2-40B4-BE49-F238E27FC236}">
                <a16:creationId xmlns:a16="http://schemas.microsoft.com/office/drawing/2014/main" id="{EC301F5A-9AB2-4DF0-88F9-8964BA481ACE}"/>
              </a:ext>
            </a:extLst>
          </p:cNvPr>
          <p:cNvSpPr txBox="1"/>
          <p:nvPr/>
        </p:nvSpPr>
        <p:spPr>
          <a:xfrm>
            <a:off x="108155" y="50965"/>
            <a:ext cx="2271499" cy="5632311"/>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Hive Compatibility</a:t>
            </a:r>
            <a:r>
              <a:rPr lang="en-US" b="0" i="0" dirty="0">
                <a:solidFill>
                  <a:srgbClr val="0D0D0D"/>
                </a:solidFill>
                <a:effectLst/>
                <a:latin typeface="Söhne"/>
              </a:rPr>
              <a:t>: It provides compatibility with Apache Hive, which means it can run Hive queries (using HQL), access Hive UDFs, and even read data stored in Hive without any modification.</a:t>
            </a:r>
          </a:p>
          <a:p>
            <a:pPr algn="l">
              <a:buFont typeface="+mj-lt"/>
              <a:buAutoNum type="arabicPeriod"/>
            </a:pPr>
            <a:r>
              <a:rPr lang="en-US" b="1" i="0" dirty="0">
                <a:solidFill>
                  <a:srgbClr val="0D0D0D"/>
                </a:solidFill>
                <a:effectLst/>
                <a:latin typeface="Söhne"/>
              </a:rPr>
              <a:t>Performance and Scalability</a:t>
            </a:r>
            <a:r>
              <a:rPr lang="en-US" b="0" i="0" dirty="0">
                <a:solidFill>
                  <a:srgbClr val="0D0D0D"/>
                </a:solidFill>
                <a:effectLst/>
                <a:latin typeface="Söhne"/>
              </a:rPr>
              <a:t>: Spark SQL offers high performance for large-scale data processing and is designed to be scalable across multiple nodes in a cluster.</a:t>
            </a:r>
          </a:p>
        </p:txBody>
      </p:sp>
      <p:sp>
        <p:nvSpPr>
          <p:cNvPr id="20" name="TextBox 19">
            <a:extLst>
              <a:ext uri="{FF2B5EF4-FFF2-40B4-BE49-F238E27FC236}">
                <a16:creationId xmlns:a16="http://schemas.microsoft.com/office/drawing/2014/main" id="{54F6FBB4-505E-4C22-98AA-EA00511F1471}"/>
              </a:ext>
            </a:extLst>
          </p:cNvPr>
          <p:cNvSpPr txBox="1"/>
          <p:nvPr/>
        </p:nvSpPr>
        <p:spPr>
          <a:xfrm>
            <a:off x="9592844" y="1020461"/>
            <a:ext cx="2500840" cy="480131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Standard Connectivity</a:t>
            </a:r>
            <a:r>
              <a:rPr lang="en-US" b="0" i="0" dirty="0">
                <a:solidFill>
                  <a:srgbClr val="0D0D0D"/>
                </a:solidFill>
                <a:effectLst/>
                <a:latin typeface="Söhne"/>
              </a:rPr>
              <a:t>: It supports standard connectivity through JDBC/ODBC, allowing traditional BI and visualization tools to connect with Spark SQL for reporting and analysis.</a:t>
            </a:r>
          </a:p>
          <a:p>
            <a:pPr algn="l">
              <a:buFont typeface="+mj-lt"/>
              <a:buAutoNum type="arabicPeriod"/>
            </a:pPr>
            <a:r>
              <a:rPr lang="en-US" b="1" i="0" dirty="0">
                <a:solidFill>
                  <a:srgbClr val="0D0D0D"/>
                </a:solidFill>
                <a:effectLst/>
                <a:latin typeface="Söhne"/>
              </a:rPr>
              <a:t>Unified Data Access</a:t>
            </a:r>
            <a:r>
              <a:rPr lang="en-US" b="0" i="0" dirty="0">
                <a:solidFill>
                  <a:srgbClr val="0D0D0D"/>
                </a:solidFill>
                <a:effectLst/>
                <a:latin typeface="Söhne"/>
              </a:rPr>
              <a:t>: Spark SQL presents a unified interface for data access across diverse data sources, like HDFS, Apache HBase, Apache Cassandra, and relational databases.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37508" y="3066240"/>
            <a:ext cx="3509433" cy="533416"/>
          </a:xfrm>
          <a:prstGeom prst="rect">
            <a:avLst/>
          </a:prstGeom>
        </p:spPr>
        <p:txBody>
          <a:bodyPr vert="horz" wrap="square" lIns="0" tIns="20320" rIns="0" bIns="0" rtlCol="0" anchor="ctr">
            <a:spAutoFit/>
          </a:bodyPr>
          <a:lstStyle/>
          <a:p>
            <a:pPr marL="16933">
              <a:lnSpc>
                <a:spcPct val="100000"/>
              </a:lnSpc>
              <a:spcBef>
                <a:spcPts val="160"/>
              </a:spcBef>
            </a:pPr>
            <a:r>
              <a:rPr sz="3333" spc="-20" dirty="0">
                <a:solidFill>
                  <a:srgbClr val="FF0000"/>
                </a:solidFill>
                <a:latin typeface="Roboto"/>
                <a:cs typeface="Roboto"/>
              </a:rPr>
              <a:t>Catalyst</a:t>
            </a:r>
            <a:r>
              <a:rPr sz="3333" spc="-100" dirty="0">
                <a:solidFill>
                  <a:srgbClr val="FF0000"/>
                </a:solidFill>
                <a:latin typeface="Roboto"/>
                <a:cs typeface="Roboto"/>
              </a:rPr>
              <a:t> </a:t>
            </a:r>
            <a:r>
              <a:rPr sz="3333" spc="-13" dirty="0">
                <a:solidFill>
                  <a:srgbClr val="FF0000"/>
                </a:solidFill>
                <a:latin typeface="Roboto"/>
                <a:cs typeface="Roboto"/>
              </a:rPr>
              <a:t>Optimizer</a:t>
            </a:r>
            <a:endParaRPr sz="3333">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3910" y="677405"/>
            <a:ext cx="3895513" cy="591551"/>
          </a:xfrm>
          <a:prstGeom prst="rect">
            <a:avLst/>
          </a:prstGeom>
        </p:spPr>
        <p:txBody>
          <a:bodyPr vert="horz" wrap="square" lIns="0" tIns="16933" rIns="0" bIns="0" rtlCol="0" anchor="ctr">
            <a:spAutoFit/>
          </a:bodyPr>
          <a:lstStyle/>
          <a:p>
            <a:pPr marL="16933">
              <a:lnSpc>
                <a:spcPct val="100000"/>
              </a:lnSpc>
              <a:spcBef>
                <a:spcPts val="133"/>
              </a:spcBef>
            </a:pPr>
            <a:r>
              <a:rPr sz="3733" spc="-40" dirty="0">
                <a:solidFill>
                  <a:srgbClr val="FF0000"/>
                </a:solidFill>
                <a:latin typeface="Roboto"/>
                <a:cs typeface="Roboto"/>
              </a:rPr>
              <a:t>Catalyst</a:t>
            </a:r>
            <a:r>
              <a:rPr sz="3733" spc="-87" dirty="0">
                <a:solidFill>
                  <a:srgbClr val="FF0000"/>
                </a:solidFill>
                <a:latin typeface="Roboto"/>
                <a:cs typeface="Roboto"/>
              </a:rPr>
              <a:t> </a:t>
            </a:r>
            <a:r>
              <a:rPr sz="3733" spc="-27" dirty="0">
                <a:solidFill>
                  <a:srgbClr val="FF0000"/>
                </a:solidFill>
                <a:latin typeface="Roboto"/>
                <a:cs typeface="Roboto"/>
              </a:rPr>
              <a:t>Optimizer</a:t>
            </a:r>
            <a:endParaRPr sz="3733">
              <a:latin typeface="Roboto"/>
              <a:cs typeface="Roboto"/>
            </a:endParaRPr>
          </a:p>
        </p:txBody>
      </p:sp>
      <p:sp>
        <p:nvSpPr>
          <p:cNvPr id="3" name="object 3"/>
          <p:cNvSpPr txBox="1"/>
          <p:nvPr/>
        </p:nvSpPr>
        <p:spPr>
          <a:xfrm>
            <a:off x="909541" y="1795897"/>
            <a:ext cx="9852660" cy="1335600"/>
          </a:xfrm>
          <a:prstGeom prst="rect">
            <a:avLst/>
          </a:prstGeom>
        </p:spPr>
        <p:txBody>
          <a:bodyPr vert="horz" wrap="square" lIns="0" tIns="164252" rIns="0" bIns="0" rtlCol="0">
            <a:spAutoFit/>
          </a:bodyPr>
          <a:lstStyle/>
          <a:p>
            <a:pPr marL="433482" indent="-417396">
              <a:spcBef>
                <a:spcPts val="1293"/>
              </a:spcBef>
              <a:buSzPct val="79000"/>
              <a:buFont typeface="Arial MT"/>
              <a:buChar char="●"/>
              <a:tabLst>
                <a:tab pos="433482" algn="l"/>
                <a:tab pos="434329" algn="l"/>
              </a:tabLst>
            </a:pPr>
            <a:r>
              <a:rPr sz="1867" spc="-20" dirty="0">
                <a:latin typeface="Roboto"/>
                <a:cs typeface="Roboto"/>
              </a:rPr>
              <a:t>Optimiser</a:t>
            </a:r>
            <a:r>
              <a:rPr sz="1867" spc="-7" dirty="0">
                <a:latin typeface="Roboto"/>
                <a:cs typeface="Roboto"/>
              </a:rPr>
              <a:t> </a:t>
            </a:r>
            <a:r>
              <a:rPr sz="1867" spc="-33" dirty="0">
                <a:latin typeface="Roboto"/>
                <a:cs typeface="Roboto"/>
              </a:rPr>
              <a:t>library</a:t>
            </a:r>
            <a:r>
              <a:rPr sz="1867" spc="-7" dirty="0">
                <a:latin typeface="Roboto"/>
                <a:cs typeface="Roboto"/>
              </a:rPr>
              <a:t> </a:t>
            </a:r>
            <a:r>
              <a:rPr sz="1867" spc="-33" dirty="0">
                <a:latin typeface="Roboto"/>
                <a:cs typeface="Roboto"/>
              </a:rPr>
              <a:t>within</a:t>
            </a:r>
            <a:r>
              <a:rPr sz="1867" spc="-7" dirty="0">
                <a:latin typeface="Roboto"/>
                <a:cs typeface="Roboto"/>
              </a:rPr>
              <a:t> </a:t>
            </a:r>
            <a:r>
              <a:rPr sz="1867" spc="-27" dirty="0">
                <a:latin typeface="Roboto"/>
                <a:cs typeface="Roboto"/>
              </a:rPr>
              <a:t>Spark</a:t>
            </a:r>
            <a:r>
              <a:rPr sz="1867" spc="-7" dirty="0">
                <a:latin typeface="Roboto"/>
                <a:cs typeface="Roboto"/>
              </a:rPr>
              <a:t> </a:t>
            </a:r>
            <a:r>
              <a:rPr sz="1867" spc="-33" dirty="0">
                <a:latin typeface="Roboto"/>
                <a:cs typeface="Roboto"/>
              </a:rPr>
              <a:t>SQL</a:t>
            </a:r>
            <a:r>
              <a:rPr sz="1867" spc="-7" dirty="0">
                <a:latin typeface="Roboto"/>
                <a:cs typeface="Roboto"/>
              </a:rPr>
              <a:t> API.</a:t>
            </a:r>
            <a:endParaRPr sz="1867">
              <a:latin typeface="Roboto"/>
              <a:cs typeface="Roboto"/>
            </a:endParaRPr>
          </a:p>
          <a:p>
            <a:pPr marL="433482" indent="-417396">
              <a:spcBef>
                <a:spcPts val="1160"/>
              </a:spcBef>
              <a:buSzPct val="79000"/>
              <a:buFont typeface="Arial MT"/>
              <a:buChar char="●"/>
              <a:tabLst>
                <a:tab pos="433482" algn="l"/>
                <a:tab pos="434329" algn="l"/>
              </a:tabLst>
            </a:pPr>
            <a:r>
              <a:rPr sz="1867" spc="-20" dirty="0">
                <a:latin typeface="Roboto"/>
                <a:cs typeface="Roboto"/>
              </a:rPr>
              <a:t>Optimises</a:t>
            </a:r>
            <a:r>
              <a:rPr sz="1867" dirty="0">
                <a:latin typeface="Roboto"/>
                <a:cs typeface="Roboto"/>
              </a:rPr>
              <a:t> </a:t>
            </a:r>
            <a:r>
              <a:rPr sz="1867" spc="-33" dirty="0">
                <a:latin typeface="Roboto"/>
                <a:cs typeface="Roboto"/>
              </a:rPr>
              <a:t>SQL</a:t>
            </a:r>
            <a:r>
              <a:rPr sz="1867" dirty="0">
                <a:latin typeface="Roboto"/>
                <a:cs typeface="Roboto"/>
              </a:rPr>
              <a:t> </a:t>
            </a:r>
            <a:r>
              <a:rPr sz="1867" spc="-20" dirty="0">
                <a:latin typeface="Roboto"/>
                <a:cs typeface="Roboto"/>
              </a:rPr>
              <a:t>queries</a:t>
            </a:r>
            <a:r>
              <a:rPr sz="1867" dirty="0">
                <a:latin typeface="Roboto"/>
                <a:cs typeface="Roboto"/>
              </a:rPr>
              <a:t> </a:t>
            </a:r>
            <a:r>
              <a:rPr sz="1867" spc="-20" dirty="0">
                <a:latin typeface="Roboto"/>
                <a:cs typeface="Roboto"/>
              </a:rPr>
              <a:t>as</a:t>
            </a:r>
            <a:r>
              <a:rPr sz="1867" dirty="0">
                <a:latin typeface="Roboto"/>
                <a:cs typeface="Roboto"/>
              </a:rPr>
              <a:t> </a:t>
            </a:r>
            <a:r>
              <a:rPr sz="1867" spc="-13" dirty="0">
                <a:latin typeface="Roboto"/>
                <a:cs typeface="Roboto"/>
              </a:rPr>
              <a:t>well</a:t>
            </a:r>
            <a:r>
              <a:rPr sz="1867" dirty="0">
                <a:latin typeface="Roboto"/>
                <a:cs typeface="Roboto"/>
              </a:rPr>
              <a:t> </a:t>
            </a:r>
            <a:r>
              <a:rPr sz="1867" spc="-20" dirty="0">
                <a:latin typeface="Roboto"/>
                <a:cs typeface="Roboto"/>
              </a:rPr>
              <a:t>as</a:t>
            </a:r>
            <a:r>
              <a:rPr sz="1867" spc="7" dirty="0">
                <a:latin typeface="Roboto"/>
                <a:cs typeface="Roboto"/>
              </a:rPr>
              <a:t> </a:t>
            </a:r>
            <a:r>
              <a:rPr sz="1867" spc="-27" dirty="0">
                <a:latin typeface="Roboto"/>
                <a:cs typeface="Roboto"/>
              </a:rPr>
              <a:t>DataFrame</a:t>
            </a:r>
            <a:r>
              <a:rPr sz="1867" dirty="0">
                <a:latin typeface="Roboto"/>
                <a:cs typeface="Roboto"/>
              </a:rPr>
              <a:t> </a:t>
            </a:r>
            <a:r>
              <a:rPr sz="1867" spc="-13" dirty="0">
                <a:latin typeface="Roboto"/>
                <a:cs typeface="Roboto"/>
              </a:rPr>
              <a:t>code.</a:t>
            </a:r>
            <a:endParaRPr sz="1867">
              <a:latin typeface="Roboto"/>
              <a:cs typeface="Roboto"/>
            </a:endParaRPr>
          </a:p>
          <a:p>
            <a:pPr marL="433482" indent="-417396">
              <a:spcBef>
                <a:spcPts val="1160"/>
              </a:spcBef>
              <a:buSzPct val="79000"/>
              <a:buFont typeface="Arial MT"/>
              <a:buChar char="●"/>
              <a:tabLst>
                <a:tab pos="433482" algn="l"/>
                <a:tab pos="434329" algn="l"/>
              </a:tabLst>
            </a:pPr>
            <a:r>
              <a:rPr sz="1867" spc="-20" dirty="0">
                <a:latin typeface="Roboto"/>
                <a:cs typeface="Roboto"/>
              </a:rPr>
              <a:t>Consists</a:t>
            </a:r>
            <a:r>
              <a:rPr sz="1867" spc="7" dirty="0">
                <a:latin typeface="Roboto"/>
                <a:cs typeface="Roboto"/>
              </a:rPr>
              <a:t> </a:t>
            </a:r>
            <a:r>
              <a:rPr sz="1867" spc="13" dirty="0">
                <a:latin typeface="Roboto"/>
                <a:cs typeface="Roboto"/>
              </a:rPr>
              <a:t>of</a:t>
            </a:r>
            <a:r>
              <a:rPr sz="1867" spc="7" dirty="0">
                <a:latin typeface="Roboto"/>
                <a:cs typeface="Roboto"/>
              </a:rPr>
              <a:t> </a:t>
            </a:r>
            <a:r>
              <a:rPr sz="1867" spc="-7" dirty="0">
                <a:latin typeface="Roboto"/>
                <a:cs typeface="Roboto"/>
              </a:rPr>
              <a:t>4</a:t>
            </a:r>
            <a:r>
              <a:rPr sz="1867" spc="13" dirty="0">
                <a:latin typeface="Roboto"/>
                <a:cs typeface="Roboto"/>
              </a:rPr>
              <a:t> </a:t>
            </a:r>
            <a:r>
              <a:rPr sz="1867" spc="-20" dirty="0">
                <a:latin typeface="Roboto"/>
                <a:cs typeface="Roboto"/>
              </a:rPr>
              <a:t>stages:</a:t>
            </a:r>
            <a:r>
              <a:rPr sz="1867" spc="47" dirty="0">
                <a:latin typeface="Roboto"/>
                <a:cs typeface="Roboto"/>
              </a:rPr>
              <a:t> </a:t>
            </a:r>
            <a:r>
              <a:rPr sz="1867" b="1" spc="-13" dirty="0">
                <a:latin typeface="Roboto"/>
                <a:cs typeface="Roboto"/>
              </a:rPr>
              <a:t>Analysis,</a:t>
            </a:r>
            <a:r>
              <a:rPr sz="1867" b="1" spc="13" dirty="0">
                <a:latin typeface="Roboto"/>
                <a:cs typeface="Roboto"/>
              </a:rPr>
              <a:t> </a:t>
            </a:r>
            <a:r>
              <a:rPr sz="1867" b="1" spc="-13" dirty="0">
                <a:latin typeface="Roboto"/>
                <a:cs typeface="Roboto"/>
              </a:rPr>
              <a:t>Logical</a:t>
            </a:r>
            <a:r>
              <a:rPr sz="1867" b="1" spc="7" dirty="0">
                <a:latin typeface="Roboto"/>
                <a:cs typeface="Roboto"/>
              </a:rPr>
              <a:t> </a:t>
            </a:r>
            <a:r>
              <a:rPr sz="1867" b="1" spc="-13" dirty="0">
                <a:latin typeface="Roboto"/>
                <a:cs typeface="Roboto"/>
              </a:rPr>
              <a:t>Optimization,</a:t>
            </a:r>
            <a:r>
              <a:rPr sz="1867" b="1" spc="7" dirty="0">
                <a:latin typeface="Roboto"/>
                <a:cs typeface="Roboto"/>
              </a:rPr>
              <a:t> </a:t>
            </a:r>
            <a:r>
              <a:rPr sz="1867" b="1" spc="-13" dirty="0">
                <a:latin typeface="Roboto"/>
                <a:cs typeface="Roboto"/>
              </a:rPr>
              <a:t>Physical</a:t>
            </a:r>
            <a:r>
              <a:rPr sz="1867" b="1" spc="13" dirty="0">
                <a:latin typeface="Roboto"/>
                <a:cs typeface="Roboto"/>
              </a:rPr>
              <a:t> </a:t>
            </a:r>
            <a:r>
              <a:rPr sz="1867" b="1" spc="-13" dirty="0">
                <a:latin typeface="Roboto"/>
                <a:cs typeface="Roboto"/>
              </a:rPr>
              <a:t>Planning,</a:t>
            </a:r>
            <a:r>
              <a:rPr sz="1867" b="1" spc="7" dirty="0">
                <a:latin typeface="Roboto"/>
                <a:cs typeface="Roboto"/>
              </a:rPr>
              <a:t> Code</a:t>
            </a:r>
            <a:r>
              <a:rPr sz="1867" b="1" spc="13" dirty="0">
                <a:latin typeface="Roboto"/>
                <a:cs typeface="Roboto"/>
              </a:rPr>
              <a:t> </a:t>
            </a:r>
            <a:r>
              <a:rPr sz="1867" b="1" spc="-7" dirty="0">
                <a:latin typeface="Roboto"/>
                <a:cs typeface="Roboto"/>
              </a:rPr>
              <a:t>Generation</a:t>
            </a:r>
            <a:endParaRPr sz="1867">
              <a:latin typeface="Roboto"/>
              <a:cs typeface="Roboto"/>
            </a:endParaRPr>
          </a:p>
        </p:txBody>
      </p:sp>
      <p:pic>
        <p:nvPicPr>
          <p:cNvPr id="4" name="object 4"/>
          <p:cNvPicPr/>
          <p:nvPr/>
        </p:nvPicPr>
        <p:blipFill>
          <a:blip r:embed="rId2" cstate="print"/>
          <a:stretch>
            <a:fillRect/>
          </a:stretch>
        </p:blipFill>
        <p:spPr>
          <a:xfrm>
            <a:off x="1930400" y="3662999"/>
            <a:ext cx="8191499" cy="1933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5466" y="2507099"/>
            <a:ext cx="1206500" cy="823807"/>
            <a:chOff x="236599" y="1880324"/>
            <a:chExt cx="904875" cy="617855"/>
          </a:xfrm>
        </p:grpSpPr>
        <p:sp>
          <p:nvSpPr>
            <p:cNvPr id="3" name="object 3"/>
            <p:cNvSpPr/>
            <p:nvPr/>
          </p:nvSpPr>
          <p:spPr>
            <a:xfrm>
              <a:off x="246124" y="1889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4" name="object 4"/>
            <p:cNvSpPr/>
            <p:nvPr/>
          </p:nvSpPr>
          <p:spPr>
            <a:xfrm>
              <a:off x="246124" y="1889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5" name="object 5"/>
          <p:cNvSpPr txBox="1"/>
          <p:nvPr/>
        </p:nvSpPr>
        <p:spPr>
          <a:xfrm>
            <a:off x="507441" y="2793493"/>
            <a:ext cx="822113" cy="222219"/>
          </a:xfrm>
          <a:prstGeom prst="rect">
            <a:avLst/>
          </a:prstGeom>
        </p:spPr>
        <p:txBody>
          <a:bodyPr vert="horz" wrap="square" lIns="0" tIns="16933" rIns="0" bIns="0" rtlCol="0">
            <a:spAutoFit/>
          </a:bodyPr>
          <a:lstStyle/>
          <a:p>
            <a:pPr marL="16933">
              <a:spcBef>
                <a:spcPts val="133"/>
              </a:spcBef>
            </a:pPr>
            <a:r>
              <a:rPr sz="1333" spc="-27" dirty="0">
                <a:latin typeface="Roboto"/>
                <a:cs typeface="Roboto"/>
              </a:rPr>
              <a:t>SQ</a:t>
            </a:r>
            <a:r>
              <a:rPr sz="1333" spc="-20" dirty="0">
                <a:latin typeface="Roboto"/>
                <a:cs typeface="Roboto"/>
              </a:rPr>
              <a:t>L</a:t>
            </a:r>
            <a:r>
              <a:rPr sz="1333" spc="-7" dirty="0">
                <a:latin typeface="Roboto"/>
                <a:cs typeface="Roboto"/>
              </a:rPr>
              <a:t> </a:t>
            </a:r>
            <a:r>
              <a:rPr sz="1333" spc="-20" dirty="0">
                <a:latin typeface="Roboto"/>
                <a:cs typeface="Roboto"/>
              </a:rPr>
              <a:t>Que</a:t>
            </a:r>
            <a:r>
              <a:rPr sz="1333" spc="-7" dirty="0">
                <a:latin typeface="Roboto"/>
                <a:cs typeface="Roboto"/>
              </a:rPr>
              <a:t>r</a:t>
            </a:r>
            <a:r>
              <a:rPr sz="1333" spc="-40" dirty="0">
                <a:latin typeface="Roboto"/>
                <a:cs typeface="Roboto"/>
              </a:rPr>
              <a:t>y</a:t>
            </a:r>
            <a:endParaRPr sz="1333">
              <a:latin typeface="Roboto"/>
              <a:cs typeface="Roboto"/>
            </a:endParaRPr>
          </a:p>
        </p:txBody>
      </p:sp>
      <p:grpSp>
        <p:nvGrpSpPr>
          <p:cNvPr id="6" name="object 6"/>
          <p:cNvGrpSpPr/>
          <p:nvPr/>
        </p:nvGrpSpPr>
        <p:grpSpPr>
          <a:xfrm>
            <a:off x="315466" y="3624699"/>
            <a:ext cx="1206500" cy="823807"/>
            <a:chOff x="236599" y="2718524"/>
            <a:chExt cx="904875" cy="617855"/>
          </a:xfrm>
        </p:grpSpPr>
        <p:sp>
          <p:nvSpPr>
            <p:cNvPr id="7" name="object 7"/>
            <p:cNvSpPr/>
            <p:nvPr/>
          </p:nvSpPr>
          <p:spPr>
            <a:xfrm>
              <a:off x="246124" y="2728049"/>
              <a:ext cx="885825" cy="598805"/>
            </a:xfrm>
            <a:custGeom>
              <a:avLst/>
              <a:gdLst/>
              <a:ahLst/>
              <a:cxnLst/>
              <a:rect l="l" t="t" r="r" b="b"/>
              <a:pathLst>
                <a:path w="885825" h="598804">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8" name="object 8"/>
            <p:cNvSpPr/>
            <p:nvPr/>
          </p:nvSpPr>
          <p:spPr>
            <a:xfrm>
              <a:off x="246124" y="2728049"/>
              <a:ext cx="885825" cy="598805"/>
            </a:xfrm>
            <a:custGeom>
              <a:avLst/>
              <a:gdLst/>
              <a:ahLst/>
              <a:cxnLst/>
              <a:rect l="l" t="t" r="r" b="b"/>
              <a:pathLst>
                <a:path w="885825" h="598804">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9" name="object 9"/>
          <p:cNvSpPr txBox="1"/>
          <p:nvPr/>
        </p:nvSpPr>
        <p:spPr>
          <a:xfrm>
            <a:off x="488474" y="3911093"/>
            <a:ext cx="859367"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DataFrame</a:t>
            </a:r>
            <a:endParaRPr sz="1333">
              <a:latin typeface="Roboto"/>
              <a:cs typeface="Roboto"/>
            </a:endParaRPr>
          </a:p>
        </p:txBody>
      </p:sp>
      <p:grpSp>
        <p:nvGrpSpPr>
          <p:cNvPr id="10" name="object 10"/>
          <p:cNvGrpSpPr/>
          <p:nvPr/>
        </p:nvGrpSpPr>
        <p:grpSpPr>
          <a:xfrm>
            <a:off x="3648155" y="3015099"/>
            <a:ext cx="1206500" cy="823807"/>
            <a:chOff x="2736116" y="2261324"/>
            <a:chExt cx="904875" cy="617855"/>
          </a:xfrm>
        </p:grpSpPr>
        <p:sp>
          <p:nvSpPr>
            <p:cNvPr id="11" name="object 11"/>
            <p:cNvSpPr/>
            <p:nvPr/>
          </p:nvSpPr>
          <p:spPr>
            <a:xfrm>
              <a:off x="2745641" y="2270849"/>
              <a:ext cx="885825" cy="598805"/>
            </a:xfrm>
            <a:custGeom>
              <a:avLst/>
              <a:gdLst/>
              <a:ahLst/>
              <a:cxnLst/>
              <a:rect l="l" t="t" r="r" b="b"/>
              <a:pathLst>
                <a:path w="885825" h="598805">
                  <a:moveTo>
                    <a:pt x="785547" y="598499"/>
                  </a:moveTo>
                  <a:lnTo>
                    <a:pt x="99751" y="598499"/>
                  </a:lnTo>
                  <a:lnTo>
                    <a:pt x="60923" y="590660"/>
                  </a:lnTo>
                  <a:lnTo>
                    <a:pt x="29216" y="569283"/>
                  </a:lnTo>
                  <a:lnTo>
                    <a:pt x="7839" y="537575"/>
                  </a:lnTo>
                  <a:lnTo>
                    <a:pt x="0" y="498747"/>
                  </a:lnTo>
                  <a:lnTo>
                    <a:pt x="0" y="99751"/>
                  </a:ln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12" name="object 12"/>
            <p:cNvSpPr/>
            <p:nvPr/>
          </p:nvSpPr>
          <p:spPr>
            <a:xfrm>
              <a:off x="2745641" y="2270849"/>
              <a:ext cx="885825" cy="598805"/>
            </a:xfrm>
            <a:custGeom>
              <a:avLst/>
              <a:gdLst/>
              <a:ahLst/>
              <a:cxnLst/>
              <a:rect l="l" t="t" r="r" b="b"/>
              <a:pathLst>
                <a:path w="885825" h="598805">
                  <a:moveTo>
                    <a:pt x="0" y="99751"/>
                  </a:move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3" name="object 13"/>
          <p:cNvSpPr txBox="1"/>
          <p:nvPr/>
        </p:nvSpPr>
        <p:spPr>
          <a:xfrm>
            <a:off x="3961418" y="3199893"/>
            <a:ext cx="579967" cy="427339"/>
          </a:xfrm>
          <a:prstGeom prst="rect">
            <a:avLst/>
          </a:prstGeom>
        </p:spPr>
        <p:txBody>
          <a:bodyPr vert="horz" wrap="square" lIns="0" tIns="16933" rIns="0" bIns="0" rtlCol="0">
            <a:spAutoFit/>
          </a:bodyPr>
          <a:lstStyle/>
          <a:p>
            <a:pPr marL="122764" marR="6773" indent="-106677">
              <a:spcBef>
                <a:spcPts val="133"/>
              </a:spcBef>
            </a:pPr>
            <a:r>
              <a:rPr sz="1333" spc="-20" dirty="0">
                <a:latin typeface="Roboto"/>
                <a:cs typeface="Roboto"/>
              </a:rPr>
              <a:t>Logical  Plan</a:t>
            </a:r>
            <a:endParaRPr sz="1333">
              <a:latin typeface="Roboto"/>
              <a:cs typeface="Roboto"/>
            </a:endParaRPr>
          </a:p>
        </p:txBody>
      </p:sp>
      <p:grpSp>
        <p:nvGrpSpPr>
          <p:cNvPr id="14" name="object 14"/>
          <p:cNvGrpSpPr/>
          <p:nvPr/>
        </p:nvGrpSpPr>
        <p:grpSpPr>
          <a:xfrm>
            <a:off x="2017265" y="3015099"/>
            <a:ext cx="1206500" cy="823807"/>
            <a:chOff x="1512948" y="2261324"/>
            <a:chExt cx="904875" cy="617855"/>
          </a:xfrm>
        </p:grpSpPr>
        <p:sp>
          <p:nvSpPr>
            <p:cNvPr id="15" name="object 15"/>
            <p:cNvSpPr/>
            <p:nvPr/>
          </p:nvSpPr>
          <p:spPr>
            <a:xfrm>
              <a:off x="1522473" y="2270849"/>
              <a:ext cx="885825" cy="598805"/>
            </a:xfrm>
            <a:custGeom>
              <a:avLst/>
              <a:gdLst/>
              <a:ahLst/>
              <a:cxnLst/>
              <a:rect l="l" t="t" r="r" b="b"/>
              <a:pathLst>
                <a:path w="885825" h="598805">
                  <a:moveTo>
                    <a:pt x="785548"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close/>
                </a:path>
              </a:pathLst>
            </a:custGeom>
            <a:solidFill>
              <a:srgbClr val="FCE4CD"/>
            </a:solidFill>
          </p:spPr>
          <p:txBody>
            <a:bodyPr wrap="square" lIns="0" tIns="0" rIns="0" bIns="0" rtlCol="0"/>
            <a:lstStyle/>
            <a:p>
              <a:endParaRPr sz="2400"/>
            </a:p>
          </p:txBody>
        </p:sp>
        <p:sp>
          <p:nvSpPr>
            <p:cNvPr id="16" name="object 16"/>
            <p:cNvSpPr/>
            <p:nvPr/>
          </p:nvSpPr>
          <p:spPr>
            <a:xfrm>
              <a:off x="1522473" y="22708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7" name="object 17"/>
          <p:cNvSpPr txBox="1"/>
          <p:nvPr/>
        </p:nvSpPr>
        <p:spPr>
          <a:xfrm>
            <a:off x="2183494" y="3098293"/>
            <a:ext cx="872913" cy="632460"/>
          </a:xfrm>
          <a:prstGeom prst="rect">
            <a:avLst/>
          </a:prstGeom>
        </p:spPr>
        <p:txBody>
          <a:bodyPr vert="horz" wrap="square" lIns="0" tIns="16933" rIns="0" bIns="0" rtlCol="0">
            <a:spAutoFit/>
          </a:bodyPr>
          <a:lstStyle/>
          <a:p>
            <a:pPr marL="16086" marR="6773" algn="ctr">
              <a:spcBef>
                <a:spcPts val="133"/>
              </a:spcBef>
            </a:pPr>
            <a:r>
              <a:rPr sz="1333" spc="-40" dirty="0">
                <a:latin typeface="Roboto"/>
                <a:cs typeface="Roboto"/>
              </a:rPr>
              <a:t>Un</a:t>
            </a:r>
            <a:r>
              <a:rPr sz="1333" spc="-33" dirty="0">
                <a:latin typeface="Roboto"/>
                <a:cs typeface="Roboto"/>
              </a:rPr>
              <a:t>r</a:t>
            </a:r>
            <a:r>
              <a:rPr sz="1333" spc="-20" dirty="0">
                <a:latin typeface="Roboto"/>
                <a:cs typeface="Roboto"/>
              </a:rPr>
              <a:t>esol</a:t>
            </a:r>
            <a:r>
              <a:rPr sz="1333" spc="-27" dirty="0">
                <a:latin typeface="Roboto"/>
                <a:cs typeface="Roboto"/>
              </a:rPr>
              <a:t>v</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18" name="object 18"/>
          <p:cNvGrpSpPr/>
          <p:nvPr/>
        </p:nvGrpSpPr>
        <p:grpSpPr>
          <a:xfrm>
            <a:off x="1495867" y="2906100"/>
            <a:ext cx="3700780" cy="1416473"/>
            <a:chOff x="1121900" y="2179574"/>
            <a:chExt cx="2775585" cy="1062355"/>
          </a:xfrm>
        </p:grpSpPr>
        <p:sp>
          <p:nvSpPr>
            <p:cNvPr id="19" name="object 19"/>
            <p:cNvSpPr/>
            <p:nvPr/>
          </p:nvSpPr>
          <p:spPr>
            <a:xfrm>
              <a:off x="1131425" y="2189099"/>
              <a:ext cx="309245" cy="301625"/>
            </a:xfrm>
            <a:custGeom>
              <a:avLst/>
              <a:gdLst/>
              <a:ahLst/>
              <a:cxnLst/>
              <a:rect l="l" t="t" r="r" b="b"/>
              <a:pathLst>
                <a:path w="309244" h="301625">
                  <a:moveTo>
                    <a:pt x="0" y="0"/>
                  </a:moveTo>
                  <a:lnTo>
                    <a:pt x="309047" y="301220"/>
                  </a:lnTo>
                </a:path>
              </a:pathLst>
            </a:custGeom>
            <a:ln w="19049">
              <a:solidFill>
                <a:srgbClr val="595959"/>
              </a:solidFill>
            </a:ln>
          </p:spPr>
          <p:txBody>
            <a:bodyPr wrap="square" lIns="0" tIns="0" rIns="0" bIns="0" rtlCol="0"/>
            <a:lstStyle/>
            <a:p>
              <a:endParaRPr sz="2400"/>
            </a:p>
          </p:txBody>
        </p:sp>
        <p:pic>
          <p:nvPicPr>
            <p:cNvPr id="20" name="object 20"/>
            <p:cNvPicPr/>
            <p:nvPr/>
          </p:nvPicPr>
          <p:blipFill>
            <a:blip r:embed="rId2" cstate="print"/>
            <a:stretch>
              <a:fillRect/>
            </a:stretch>
          </p:blipFill>
          <p:spPr>
            <a:xfrm>
              <a:off x="1408985" y="2458262"/>
              <a:ext cx="102921" cy="101923"/>
            </a:xfrm>
            <a:prstGeom prst="rect">
              <a:avLst/>
            </a:prstGeom>
          </p:spPr>
        </p:pic>
        <p:sp>
          <p:nvSpPr>
            <p:cNvPr id="21" name="object 21"/>
            <p:cNvSpPr/>
            <p:nvPr/>
          </p:nvSpPr>
          <p:spPr>
            <a:xfrm>
              <a:off x="1131425" y="2656975"/>
              <a:ext cx="316865" cy="370840"/>
            </a:xfrm>
            <a:custGeom>
              <a:avLst/>
              <a:gdLst/>
              <a:ahLst/>
              <a:cxnLst/>
              <a:rect l="l" t="t" r="r" b="b"/>
              <a:pathLst>
                <a:path w="316865" h="370839">
                  <a:moveTo>
                    <a:pt x="0" y="370324"/>
                  </a:moveTo>
                  <a:lnTo>
                    <a:pt x="316622" y="0"/>
                  </a:lnTo>
                </a:path>
              </a:pathLst>
            </a:custGeom>
            <a:ln w="19049">
              <a:solidFill>
                <a:srgbClr val="595959"/>
              </a:solidFill>
            </a:ln>
          </p:spPr>
          <p:txBody>
            <a:bodyPr wrap="square" lIns="0" tIns="0" rIns="0" bIns="0" rtlCol="0"/>
            <a:lstStyle/>
            <a:p>
              <a:endParaRPr sz="2400"/>
            </a:p>
          </p:txBody>
        </p:sp>
        <p:pic>
          <p:nvPicPr>
            <p:cNvPr id="22" name="object 22"/>
            <p:cNvPicPr/>
            <p:nvPr/>
          </p:nvPicPr>
          <p:blipFill>
            <a:blip r:embed="rId3" cstate="print"/>
            <a:stretch>
              <a:fillRect/>
            </a:stretch>
          </p:blipFill>
          <p:spPr>
            <a:xfrm>
              <a:off x="1414606" y="2581742"/>
              <a:ext cx="99145" cy="105205"/>
            </a:xfrm>
            <a:prstGeom prst="rect">
              <a:avLst/>
            </a:prstGeom>
          </p:spPr>
        </p:pic>
        <p:pic>
          <p:nvPicPr>
            <p:cNvPr id="23" name="object 23"/>
            <p:cNvPicPr/>
            <p:nvPr/>
          </p:nvPicPr>
          <p:blipFill>
            <a:blip r:embed="rId4" cstate="print"/>
            <a:stretch>
              <a:fillRect/>
            </a:stretch>
          </p:blipFill>
          <p:spPr>
            <a:xfrm>
              <a:off x="2407773" y="2529109"/>
              <a:ext cx="319475" cy="81980"/>
            </a:xfrm>
            <a:prstGeom prst="rect">
              <a:avLst/>
            </a:prstGeom>
          </p:spPr>
        </p:pic>
        <p:pic>
          <p:nvPicPr>
            <p:cNvPr id="24" name="object 24"/>
            <p:cNvPicPr/>
            <p:nvPr/>
          </p:nvPicPr>
          <p:blipFill>
            <a:blip r:embed="rId5" cstate="print"/>
            <a:stretch>
              <a:fillRect/>
            </a:stretch>
          </p:blipFill>
          <p:spPr>
            <a:xfrm>
              <a:off x="3630941" y="2529109"/>
              <a:ext cx="266375" cy="81980"/>
            </a:xfrm>
            <a:prstGeom prst="rect">
              <a:avLst/>
            </a:prstGeom>
          </p:spPr>
        </p:pic>
        <p:sp>
          <p:nvSpPr>
            <p:cNvPr id="25" name="object 25"/>
            <p:cNvSpPr/>
            <p:nvPr/>
          </p:nvSpPr>
          <p:spPr>
            <a:xfrm>
              <a:off x="2564149" y="2858524"/>
              <a:ext cx="0" cy="382905"/>
            </a:xfrm>
            <a:custGeom>
              <a:avLst/>
              <a:gdLst/>
              <a:ahLst/>
              <a:cxnLst/>
              <a:rect l="l" t="t" r="r" b="b"/>
              <a:pathLst>
                <a:path h="382905">
                  <a:moveTo>
                    <a:pt x="0" y="382799"/>
                  </a:moveTo>
                  <a:lnTo>
                    <a:pt x="0" y="0"/>
                  </a:lnTo>
                </a:path>
              </a:pathLst>
            </a:custGeom>
            <a:ln w="19049">
              <a:solidFill>
                <a:srgbClr val="595959"/>
              </a:solidFill>
            </a:ln>
          </p:spPr>
          <p:txBody>
            <a:bodyPr wrap="square" lIns="0" tIns="0" rIns="0" bIns="0" rtlCol="0"/>
            <a:lstStyle/>
            <a:p>
              <a:endParaRPr sz="2400"/>
            </a:p>
          </p:txBody>
        </p:sp>
        <p:pic>
          <p:nvPicPr>
            <p:cNvPr id="26" name="object 26"/>
            <p:cNvPicPr/>
            <p:nvPr/>
          </p:nvPicPr>
          <p:blipFill>
            <a:blip r:embed="rId6" cstate="print"/>
            <a:stretch>
              <a:fillRect/>
            </a:stretch>
          </p:blipFill>
          <p:spPr>
            <a:xfrm>
              <a:off x="2523159" y="2762549"/>
              <a:ext cx="81980" cy="105500"/>
            </a:xfrm>
            <a:prstGeom prst="rect">
              <a:avLst/>
            </a:prstGeom>
          </p:spPr>
        </p:pic>
      </p:grpSp>
      <p:sp>
        <p:nvSpPr>
          <p:cNvPr id="27" name="object 27"/>
          <p:cNvSpPr txBox="1"/>
          <p:nvPr/>
        </p:nvSpPr>
        <p:spPr>
          <a:xfrm>
            <a:off x="2839338" y="4528333"/>
            <a:ext cx="1218353" cy="382028"/>
          </a:xfrm>
          <a:prstGeom prst="rect">
            <a:avLst/>
          </a:prstGeom>
          <a:solidFill>
            <a:srgbClr val="FCE4CD"/>
          </a:solidFill>
          <a:ln w="19049">
            <a:solidFill>
              <a:srgbClr val="595959"/>
            </a:solidFill>
          </a:ln>
        </p:spPr>
        <p:txBody>
          <a:bodyPr vert="horz" wrap="square" lIns="0" tIns="2540" rIns="0" bIns="0" rtlCol="0">
            <a:spAutoFit/>
          </a:bodyPr>
          <a:lstStyle/>
          <a:p>
            <a:pPr>
              <a:spcBef>
                <a:spcPts val="20"/>
              </a:spcBef>
            </a:pPr>
            <a:endParaRPr sz="1133">
              <a:latin typeface="Times New Roman" panose="02020603050405020304"/>
              <a:cs typeface="Times New Roman" panose="02020603050405020304"/>
            </a:endParaRPr>
          </a:p>
          <a:p>
            <a:pPr marL="317492">
              <a:spcBef>
                <a:spcPts val="7"/>
              </a:spcBef>
            </a:pPr>
            <a:r>
              <a:rPr sz="1333" spc="-13" dirty="0">
                <a:latin typeface="Roboto"/>
                <a:cs typeface="Roboto"/>
              </a:rPr>
              <a:t>Catalog</a:t>
            </a:r>
            <a:endParaRPr sz="1333">
              <a:latin typeface="Roboto"/>
              <a:cs typeface="Roboto"/>
            </a:endParaRPr>
          </a:p>
        </p:txBody>
      </p:sp>
      <p:grpSp>
        <p:nvGrpSpPr>
          <p:cNvPr id="28" name="object 28"/>
          <p:cNvGrpSpPr/>
          <p:nvPr/>
        </p:nvGrpSpPr>
        <p:grpSpPr>
          <a:xfrm>
            <a:off x="271665" y="494500"/>
            <a:ext cx="2004907" cy="573193"/>
            <a:chOff x="203749" y="370874"/>
            <a:chExt cx="1503680" cy="429895"/>
          </a:xfrm>
        </p:grpSpPr>
        <p:sp>
          <p:nvSpPr>
            <p:cNvPr id="29" name="object 29"/>
            <p:cNvSpPr/>
            <p:nvPr/>
          </p:nvSpPr>
          <p:spPr>
            <a:xfrm>
              <a:off x="213274" y="380399"/>
              <a:ext cx="1484630" cy="410845"/>
            </a:xfrm>
            <a:custGeom>
              <a:avLst/>
              <a:gdLst/>
              <a:ahLst/>
              <a:cxnLst/>
              <a:rect l="l" t="t" r="r" b="b"/>
              <a:pathLst>
                <a:path w="1484630"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30" name="object 30"/>
            <p:cNvSpPr/>
            <p:nvPr/>
          </p:nvSpPr>
          <p:spPr>
            <a:xfrm>
              <a:off x="213274" y="380399"/>
              <a:ext cx="1484630" cy="410845"/>
            </a:xfrm>
            <a:custGeom>
              <a:avLst/>
              <a:gdLst/>
              <a:ahLst/>
              <a:cxnLst/>
              <a:rect l="l" t="t" r="r" b="b"/>
              <a:pathLst>
                <a:path w="1484630"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31" name="object 31"/>
          <p:cNvSpPr txBox="1"/>
          <p:nvPr/>
        </p:nvSpPr>
        <p:spPr>
          <a:xfrm>
            <a:off x="878712" y="635289"/>
            <a:ext cx="789093"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Analysis</a:t>
            </a:r>
            <a:endParaRPr sz="1600">
              <a:latin typeface="Arial MT"/>
              <a:cs typeface="Arial MT"/>
            </a:endParaRPr>
          </a:p>
        </p:txBody>
      </p:sp>
      <p:grpSp>
        <p:nvGrpSpPr>
          <p:cNvPr id="32" name="object 32"/>
          <p:cNvGrpSpPr/>
          <p:nvPr/>
        </p:nvGrpSpPr>
        <p:grpSpPr>
          <a:xfrm>
            <a:off x="2250867" y="594099"/>
            <a:ext cx="991447" cy="374227"/>
            <a:chOff x="1688150" y="445574"/>
            <a:chExt cx="743585" cy="280670"/>
          </a:xfrm>
        </p:grpSpPr>
        <p:sp>
          <p:nvSpPr>
            <p:cNvPr id="33" name="object 33"/>
            <p:cNvSpPr/>
            <p:nvPr/>
          </p:nvSpPr>
          <p:spPr>
            <a:xfrm>
              <a:off x="16976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34" name="object 34"/>
            <p:cNvSpPr/>
            <p:nvPr/>
          </p:nvSpPr>
          <p:spPr>
            <a:xfrm>
              <a:off x="16976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grpSp>
      <p:sp>
        <p:nvSpPr>
          <p:cNvPr id="36" name="TextBox 35">
            <a:extLst>
              <a:ext uri="{FF2B5EF4-FFF2-40B4-BE49-F238E27FC236}">
                <a16:creationId xmlns:a16="http://schemas.microsoft.com/office/drawing/2014/main" id="{D6226030-4BE0-468B-8A1B-D2364270144F}"/>
              </a:ext>
            </a:extLst>
          </p:cNvPr>
          <p:cNvSpPr txBox="1"/>
          <p:nvPr/>
        </p:nvSpPr>
        <p:spPr>
          <a:xfrm>
            <a:off x="5958356" y="1277964"/>
            <a:ext cx="6096000" cy="175432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SQL Query/</a:t>
            </a:r>
            <a:r>
              <a:rPr lang="en-US" b="1" i="0" dirty="0" err="1">
                <a:solidFill>
                  <a:srgbClr val="0D0D0D"/>
                </a:solidFill>
                <a:effectLst/>
                <a:latin typeface="Söhne"/>
              </a:rPr>
              <a:t>DataFrame</a:t>
            </a:r>
            <a:r>
              <a:rPr lang="en-US" b="0" i="0" dirty="0">
                <a:solidFill>
                  <a:srgbClr val="0D0D0D"/>
                </a:solidFill>
                <a:effectLst/>
                <a:latin typeface="Söhne"/>
              </a:rPr>
              <a:t>: The process starts with a high-level SQL query or a </a:t>
            </a:r>
            <a:r>
              <a:rPr lang="en-US" b="0" i="0" dirty="0" err="1">
                <a:solidFill>
                  <a:srgbClr val="0D0D0D"/>
                </a:solidFill>
                <a:effectLst/>
                <a:latin typeface="Söhne"/>
              </a:rPr>
              <a:t>DataFrame</a:t>
            </a:r>
            <a:r>
              <a:rPr lang="en-US" b="0" i="0" dirty="0">
                <a:solidFill>
                  <a:srgbClr val="0D0D0D"/>
                </a:solidFill>
                <a:effectLst/>
                <a:latin typeface="Söhne"/>
              </a:rPr>
              <a:t> operation provided by the user.</a:t>
            </a:r>
          </a:p>
          <a:p>
            <a:pPr algn="l">
              <a:buFont typeface="+mj-lt"/>
              <a:buAutoNum type="arabicPeriod"/>
            </a:pPr>
            <a:r>
              <a:rPr lang="en-US" b="1" i="0" dirty="0">
                <a:solidFill>
                  <a:srgbClr val="0D0D0D"/>
                </a:solidFill>
                <a:effectLst/>
                <a:latin typeface="Söhne"/>
              </a:rPr>
              <a:t>Unresolved Logical Plan</a:t>
            </a:r>
            <a:r>
              <a:rPr lang="en-US" b="0" i="0" dirty="0">
                <a:solidFill>
                  <a:srgbClr val="0D0D0D"/>
                </a:solidFill>
                <a:effectLst/>
                <a:latin typeface="Söhne"/>
              </a:rPr>
              <a:t>: Spark generates an initial logical plan that represents the query; however, this plan has unresolved attributes like names of columns or tables that are not yet linked to the underlying schema.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5466" y="2507099"/>
            <a:ext cx="1206500" cy="823807"/>
            <a:chOff x="236599" y="1880324"/>
            <a:chExt cx="904875" cy="617855"/>
          </a:xfrm>
        </p:grpSpPr>
        <p:sp>
          <p:nvSpPr>
            <p:cNvPr id="3" name="object 3"/>
            <p:cNvSpPr/>
            <p:nvPr/>
          </p:nvSpPr>
          <p:spPr>
            <a:xfrm>
              <a:off x="246124" y="1889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4" name="object 4"/>
            <p:cNvSpPr/>
            <p:nvPr/>
          </p:nvSpPr>
          <p:spPr>
            <a:xfrm>
              <a:off x="246124" y="1889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5" name="object 5"/>
          <p:cNvSpPr txBox="1"/>
          <p:nvPr/>
        </p:nvSpPr>
        <p:spPr>
          <a:xfrm>
            <a:off x="507441" y="2793493"/>
            <a:ext cx="822113" cy="222219"/>
          </a:xfrm>
          <a:prstGeom prst="rect">
            <a:avLst/>
          </a:prstGeom>
        </p:spPr>
        <p:txBody>
          <a:bodyPr vert="horz" wrap="square" lIns="0" tIns="16933" rIns="0" bIns="0" rtlCol="0">
            <a:spAutoFit/>
          </a:bodyPr>
          <a:lstStyle/>
          <a:p>
            <a:pPr marL="16933">
              <a:spcBef>
                <a:spcPts val="133"/>
              </a:spcBef>
            </a:pPr>
            <a:r>
              <a:rPr sz="1333" spc="-27" dirty="0">
                <a:latin typeface="Roboto"/>
                <a:cs typeface="Roboto"/>
              </a:rPr>
              <a:t>SQ</a:t>
            </a:r>
            <a:r>
              <a:rPr sz="1333" spc="-20" dirty="0">
                <a:latin typeface="Roboto"/>
                <a:cs typeface="Roboto"/>
              </a:rPr>
              <a:t>L</a:t>
            </a:r>
            <a:r>
              <a:rPr sz="1333" spc="-7" dirty="0">
                <a:latin typeface="Roboto"/>
                <a:cs typeface="Roboto"/>
              </a:rPr>
              <a:t> </a:t>
            </a:r>
            <a:r>
              <a:rPr sz="1333" spc="-20" dirty="0">
                <a:latin typeface="Roboto"/>
                <a:cs typeface="Roboto"/>
              </a:rPr>
              <a:t>Que</a:t>
            </a:r>
            <a:r>
              <a:rPr sz="1333" spc="-7" dirty="0">
                <a:latin typeface="Roboto"/>
                <a:cs typeface="Roboto"/>
              </a:rPr>
              <a:t>r</a:t>
            </a:r>
            <a:r>
              <a:rPr sz="1333" spc="-40" dirty="0">
                <a:latin typeface="Roboto"/>
                <a:cs typeface="Roboto"/>
              </a:rPr>
              <a:t>y</a:t>
            </a:r>
            <a:endParaRPr sz="1333">
              <a:latin typeface="Roboto"/>
              <a:cs typeface="Roboto"/>
            </a:endParaRPr>
          </a:p>
        </p:txBody>
      </p:sp>
      <p:grpSp>
        <p:nvGrpSpPr>
          <p:cNvPr id="6" name="object 6"/>
          <p:cNvGrpSpPr/>
          <p:nvPr/>
        </p:nvGrpSpPr>
        <p:grpSpPr>
          <a:xfrm>
            <a:off x="315466" y="3624699"/>
            <a:ext cx="1206500" cy="823807"/>
            <a:chOff x="236599" y="2718524"/>
            <a:chExt cx="904875" cy="617855"/>
          </a:xfrm>
        </p:grpSpPr>
        <p:sp>
          <p:nvSpPr>
            <p:cNvPr id="7" name="object 7"/>
            <p:cNvSpPr/>
            <p:nvPr/>
          </p:nvSpPr>
          <p:spPr>
            <a:xfrm>
              <a:off x="246124" y="2728049"/>
              <a:ext cx="885825" cy="598805"/>
            </a:xfrm>
            <a:custGeom>
              <a:avLst/>
              <a:gdLst/>
              <a:ahLst/>
              <a:cxnLst/>
              <a:rect l="l" t="t" r="r" b="b"/>
              <a:pathLst>
                <a:path w="885825" h="598804">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8" name="object 8"/>
            <p:cNvSpPr/>
            <p:nvPr/>
          </p:nvSpPr>
          <p:spPr>
            <a:xfrm>
              <a:off x="246124" y="2728049"/>
              <a:ext cx="885825" cy="598805"/>
            </a:xfrm>
            <a:custGeom>
              <a:avLst/>
              <a:gdLst/>
              <a:ahLst/>
              <a:cxnLst/>
              <a:rect l="l" t="t" r="r" b="b"/>
              <a:pathLst>
                <a:path w="885825" h="598804">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9" name="object 9"/>
          <p:cNvSpPr txBox="1"/>
          <p:nvPr/>
        </p:nvSpPr>
        <p:spPr>
          <a:xfrm>
            <a:off x="488474" y="3911093"/>
            <a:ext cx="859367"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DataFrame</a:t>
            </a:r>
            <a:endParaRPr sz="1333">
              <a:latin typeface="Roboto"/>
              <a:cs typeface="Roboto"/>
            </a:endParaRPr>
          </a:p>
        </p:txBody>
      </p:sp>
      <p:grpSp>
        <p:nvGrpSpPr>
          <p:cNvPr id="10" name="object 10"/>
          <p:cNvGrpSpPr/>
          <p:nvPr/>
        </p:nvGrpSpPr>
        <p:grpSpPr>
          <a:xfrm>
            <a:off x="2017265" y="3015099"/>
            <a:ext cx="1206500" cy="823807"/>
            <a:chOff x="1512948" y="2261324"/>
            <a:chExt cx="904875" cy="617855"/>
          </a:xfrm>
        </p:grpSpPr>
        <p:sp>
          <p:nvSpPr>
            <p:cNvPr id="11" name="object 11"/>
            <p:cNvSpPr/>
            <p:nvPr/>
          </p:nvSpPr>
          <p:spPr>
            <a:xfrm>
              <a:off x="1522473" y="2270849"/>
              <a:ext cx="885825" cy="598805"/>
            </a:xfrm>
            <a:custGeom>
              <a:avLst/>
              <a:gdLst/>
              <a:ahLst/>
              <a:cxnLst/>
              <a:rect l="l" t="t" r="r" b="b"/>
              <a:pathLst>
                <a:path w="885825" h="598805">
                  <a:moveTo>
                    <a:pt x="785548"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close/>
                </a:path>
              </a:pathLst>
            </a:custGeom>
            <a:solidFill>
              <a:srgbClr val="FCE4CD"/>
            </a:solidFill>
          </p:spPr>
          <p:txBody>
            <a:bodyPr wrap="square" lIns="0" tIns="0" rIns="0" bIns="0" rtlCol="0"/>
            <a:lstStyle/>
            <a:p>
              <a:endParaRPr sz="2400"/>
            </a:p>
          </p:txBody>
        </p:sp>
        <p:sp>
          <p:nvSpPr>
            <p:cNvPr id="12" name="object 12"/>
            <p:cNvSpPr/>
            <p:nvPr/>
          </p:nvSpPr>
          <p:spPr>
            <a:xfrm>
              <a:off x="1522473" y="22708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3" name="object 13"/>
          <p:cNvSpPr txBox="1"/>
          <p:nvPr/>
        </p:nvSpPr>
        <p:spPr>
          <a:xfrm>
            <a:off x="2183494" y="3098293"/>
            <a:ext cx="872913" cy="632460"/>
          </a:xfrm>
          <a:prstGeom prst="rect">
            <a:avLst/>
          </a:prstGeom>
        </p:spPr>
        <p:txBody>
          <a:bodyPr vert="horz" wrap="square" lIns="0" tIns="16933" rIns="0" bIns="0" rtlCol="0">
            <a:spAutoFit/>
          </a:bodyPr>
          <a:lstStyle/>
          <a:p>
            <a:pPr marL="16086" marR="6773" algn="ctr">
              <a:spcBef>
                <a:spcPts val="133"/>
              </a:spcBef>
            </a:pPr>
            <a:r>
              <a:rPr sz="1333" spc="-40" dirty="0">
                <a:latin typeface="Roboto"/>
                <a:cs typeface="Roboto"/>
              </a:rPr>
              <a:t>Un</a:t>
            </a:r>
            <a:r>
              <a:rPr sz="1333" spc="-33" dirty="0">
                <a:latin typeface="Roboto"/>
                <a:cs typeface="Roboto"/>
              </a:rPr>
              <a:t>r</a:t>
            </a:r>
            <a:r>
              <a:rPr sz="1333" spc="-20" dirty="0">
                <a:latin typeface="Roboto"/>
                <a:cs typeface="Roboto"/>
              </a:rPr>
              <a:t>esol</a:t>
            </a:r>
            <a:r>
              <a:rPr sz="1333" spc="-27" dirty="0">
                <a:latin typeface="Roboto"/>
                <a:cs typeface="Roboto"/>
              </a:rPr>
              <a:t>v</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14" name="object 14"/>
          <p:cNvGrpSpPr/>
          <p:nvPr/>
        </p:nvGrpSpPr>
        <p:grpSpPr>
          <a:xfrm>
            <a:off x="3648155" y="3015099"/>
            <a:ext cx="1206500" cy="823807"/>
            <a:chOff x="2736116" y="2261324"/>
            <a:chExt cx="904875" cy="617855"/>
          </a:xfrm>
        </p:grpSpPr>
        <p:sp>
          <p:nvSpPr>
            <p:cNvPr id="15" name="object 15"/>
            <p:cNvSpPr/>
            <p:nvPr/>
          </p:nvSpPr>
          <p:spPr>
            <a:xfrm>
              <a:off x="2745641" y="2270849"/>
              <a:ext cx="885825" cy="598805"/>
            </a:xfrm>
            <a:custGeom>
              <a:avLst/>
              <a:gdLst/>
              <a:ahLst/>
              <a:cxnLst/>
              <a:rect l="l" t="t" r="r" b="b"/>
              <a:pathLst>
                <a:path w="885825" h="598805">
                  <a:moveTo>
                    <a:pt x="785547" y="598499"/>
                  </a:moveTo>
                  <a:lnTo>
                    <a:pt x="99751" y="598499"/>
                  </a:lnTo>
                  <a:lnTo>
                    <a:pt x="60923" y="590660"/>
                  </a:lnTo>
                  <a:lnTo>
                    <a:pt x="29216" y="569283"/>
                  </a:lnTo>
                  <a:lnTo>
                    <a:pt x="7839" y="537575"/>
                  </a:lnTo>
                  <a:lnTo>
                    <a:pt x="0" y="498747"/>
                  </a:lnTo>
                  <a:lnTo>
                    <a:pt x="0" y="99751"/>
                  </a:ln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16" name="object 16"/>
            <p:cNvSpPr/>
            <p:nvPr/>
          </p:nvSpPr>
          <p:spPr>
            <a:xfrm>
              <a:off x="2745641" y="2270849"/>
              <a:ext cx="885825" cy="598805"/>
            </a:xfrm>
            <a:custGeom>
              <a:avLst/>
              <a:gdLst/>
              <a:ahLst/>
              <a:cxnLst/>
              <a:rect l="l" t="t" r="r" b="b"/>
              <a:pathLst>
                <a:path w="885825" h="598805">
                  <a:moveTo>
                    <a:pt x="0" y="99751"/>
                  </a:move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7" name="object 17"/>
          <p:cNvSpPr txBox="1"/>
          <p:nvPr/>
        </p:nvSpPr>
        <p:spPr>
          <a:xfrm>
            <a:off x="3961418" y="3199893"/>
            <a:ext cx="579967" cy="427339"/>
          </a:xfrm>
          <a:prstGeom prst="rect">
            <a:avLst/>
          </a:prstGeom>
        </p:spPr>
        <p:txBody>
          <a:bodyPr vert="horz" wrap="square" lIns="0" tIns="16933" rIns="0" bIns="0" rtlCol="0">
            <a:spAutoFit/>
          </a:bodyPr>
          <a:lstStyle/>
          <a:p>
            <a:pPr marL="122764" marR="6773" indent="-106677">
              <a:spcBef>
                <a:spcPts val="133"/>
              </a:spcBef>
            </a:pPr>
            <a:r>
              <a:rPr sz="1333" spc="-20" dirty="0">
                <a:latin typeface="Roboto"/>
                <a:cs typeface="Roboto"/>
              </a:rPr>
              <a:t>Logical  Plan</a:t>
            </a:r>
            <a:endParaRPr sz="1333">
              <a:latin typeface="Roboto"/>
              <a:cs typeface="Roboto"/>
            </a:endParaRPr>
          </a:p>
        </p:txBody>
      </p:sp>
      <p:sp>
        <p:nvSpPr>
          <p:cNvPr id="18" name="object 18"/>
          <p:cNvSpPr txBox="1"/>
          <p:nvPr/>
        </p:nvSpPr>
        <p:spPr>
          <a:xfrm>
            <a:off x="2839338" y="4528333"/>
            <a:ext cx="1218353" cy="382028"/>
          </a:xfrm>
          <a:prstGeom prst="rect">
            <a:avLst/>
          </a:prstGeom>
          <a:solidFill>
            <a:srgbClr val="FCE4CD"/>
          </a:solidFill>
          <a:ln w="19049">
            <a:solidFill>
              <a:srgbClr val="595959"/>
            </a:solidFill>
          </a:ln>
        </p:spPr>
        <p:txBody>
          <a:bodyPr vert="horz" wrap="square" lIns="0" tIns="2540" rIns="0" bIns="0" rtlCol="0">
            <a:spAutoFit/>
          </a:bodyPr>
          <a:lstStyle/>
          <a:p>
            <a:pPr>
              <a:spcBef>
                <a:spcPts val="20"/>
              </a:spcBef>
            </a:pPr>
            <a:endParaRPr sz="1133">
              <a:latin typeface="Times New Roman" panose="02020603050405020304"/>
              <a:cs typeface="Times New Roman" panose="02020603050405020304"/>
            </a:endParaRPr>
          </a:p>
          <a:p>
            <a:pPr marL="317492">
              <a:spcBef>
                <a:spcPts val="7"/>
              </a:spcBef>
            </a:pPr>
            <a:r>
              <a:rPr sz="1333" spc="-13" dirty="0">
                <a:latin typeface="Roboto"/>
                <a:cs typeface="Roboto"/>
              </a:rPr>
              <a:t>Catalog</a:t>
            </a:r>
            <a:endParaRPr sz="1333">
              <a:latin typeface="Roboto"/>
              <a:cs typeface="Roboto"/>
            </a:endParaRPr>
          </a:p>
        </p:txBody>
      </p:sp>
      <p:grpSp>
        <p:nvGrpSpPr>
          <p:cNvPr id="19" name="object 19"/>
          <p:cNvGrpSpPr/>
          <p:nvPr/>
        </p:nvGrpSpPr>
        <p:grpSpPr>
          <a:xfrm>
            <a:off x="1495867" y="2906099"/>
            <a:ext cx="4918287" cy="1429173"/>
            <a:chOff x="1121900" y="2179574"/>
            <a:chExt cx="3688715" cy="1071880"/>
          </a:xfrm>
        </p:grpSpPr>
        <p:sp>
          <p:nvSpPr>
            <p:cNvPr id="20" name="object 20"/>
            <p:cNvSpPr/>
            <p:nvPr/>
          </p:nvSpPr>
          <p:spPr>
            <a:xfrm>
              <a:off x="1131425" y="2189099"/>
              <a:ext cx="309245" cy="301625"/>
            </a:xfrm>
            <a:custGeom>
              <a:avLst/>
              <a:gdLst/>
              <a:ahLst/>
              <a:cxnLst/>
              <a:rect l="l" t="t" r="r" b="b"/>
              <a:pathLst>
                <a:path w="309244" h="301625">
                  <a:moveTo>
                    <a:pt x="0" y="0"/>
                  </a:moveTo>
                  <a:lnTo>
                    <a:pt x="309047" y="301220"/>
                  </a:lnTo>
                </a:path>
              </a:pathLst>
            </a:custGeom>
            <a:ln w="19049">
              <a:solidFill>
                <a:srgbClr val="595959"/>
              </a:solidFill>
            </a:ln>
          </p:spPr>
          <p:txBody>
            <a:bodyPr wrap="square" lIns="0" tIns="0" rIns="0" bIns="0" rtlCol="0"/>
            <a:lstStyle/>
            <a:p>
              <a:endParaRPr sz="2400"/>
            </a:p>
          </p:txBody>
        </p:sp>
        <p:pic>
          <p:nvPicPr>
            <p:cNvPr id="21" name="object 21"/>
            <p:cNvPicPr/>
            <p:nvPr/>
          </p:nvPicPr>
          <p:blipFill>
            <a:blip r:embed="rId2" cstate="print"/>
            <a:stretch>
              <a:fillRect/>
            </a:stretch>
          </p:blipFill>
          <p:spPr>
            <a:xfrm>
              <a:off x="1408985" y="2458262"/>
              <a:ext cx="102921" cy="101923"/>
            </a:xfrm>
            <a:prstGeom prst="rect">
              <a:avLst/>
            </a:prstGeom>
          </p:spPr>
        </p:pic>
        <p:sp>
          <p:nvSpPr>
            <p:cNvPr id="22" name="object 22"/>
            <p:cNvSpPr/>
            <p:nvPr/>
          </p:nvSpPr>
          <p:spPr>
            <a:xfrm>
              <a:off x="1131425" y="2656975"/>
              <a:ext cx="316865" cy="370840"/>
            </a:xfrm>
            <a:custGeom>
              <a:avLst/>
              <a:gdLst/>
              <a:ahLst/>
              <a:cxnLst/>
              <a:rect l="l" t="t" r="r" b="b"/>
              <a:pathLst>
                <a:path w="316865" h="370839">
                  <a:moveTo>
                    <a:pt x="0" y="370324"/>
                  </a:moveTo>
                  <a:lnTo>
                    <a:pt x="316622" y="0"/>
                  </a:lnTo>
                </a:path>
              </a:pathLst>
            </a:custGeom>
            <a:ln w="19049">
              <a:solidFill>
                <a:srgbClr val="595959"/>
              </a:solidFill>
            </a:ln>
          </p:spPr>
          <p:txBody>
            <a:bodyPr wrap="square" lIns="0" tIns="0" rIns="0" bIns="0" rtlCol="0"/>
            <a:lstStyle/>
            <a:p>
              <a:endParaRPr sz="2400"/>
            </a:p>
          </p:txBody>
        </p:sp>
        <p:pic>
          <p:nvPicPr>
            <p:cNvPr id="23" name="object 23"/>
            <p:cNvPicPr/>
            <p:nvPr/>
          </p:nvPicPr>
          <p:blipFill>
            <a:blip r:embed="rId3" cstate="print"/>
            <a:stretch>
              <a:fillRect/>
            </a:stretch>
          </p:blipFill>
          <p:spPr>
            <a:xfrm>
              <a:off x="1414606" y="2581742"/>
              <a:ext cx="99145" cy="105205"/>
            </a:xfrm>
            <a:prstGeom prst="rect">
              <a:avLst/>
            </a:prstGeom>
          </p:spPr>
        </p:pic>
        <p:pic>
          <p:nvPicPr>
            <p:cNvPr id="24" name="object 24"/>
            <p:cNvPicPr/>
            <p:nvPr/>
          </p:nvPicPr>
          <p:blipFill>
            <a:blip r:embed="rId4" cstate="print"/>
            <a:stretch>
              <a:fillRect/>
            </a:stretch>
          </p:blipFill>
          <p:spPr>
            <a:xfrm>
              <a:off x="2407773" y="2529109"/>
              <a:ext cx="319475" cy="81980"/>
            </a:xfrm>
            <a:prstGeom prst="rect">
              <a:avLst/>
            </a:prstGeom>
          </p:spPr>
        </p:pic>
        <p:sp>
          <p:nvSpPr>
            <p:cNvPr id="25" name="object 25"/>
            <p:cNvSpPr/>
            <p:nvPr/>
          </p:nvSpPr>
          <p:spPr>
            <a:xfrm>
              <a:off x="2564149" y="2858524"/>
              <a:ext cx="0" cy="382905"/>
            </a:xfrm>
            <a:custGeom>
              <a:avLst/>
              <a:gdLst/>
              <a:ahLst/>
              <a:cxnLst/>
              <a:rect l="l" t="t" r="r" b="b"/>
              <a:pathLst>
                <a:path h="382905">
                  <a:moveTo>
                    <a:pt x="0" y="382799"/>
                  </a:moveTo>
                  <a:lnTo>
                    <a:pt x="0" y="0"/>
                  </a:lnTo>
                </a:path>
              </a:pathLst>
            </a:custGeom>
            <a:ln w="19049">
              <a:solidFill>
                <a:srgbClr val="595959"/>
              </a:solidFill>
            </a:ln>
          </p:spPr>
          <p:txBody>
            <a:bodyPr wrap="square" lIns="0" tIns="0" rIns="0" bIns="0" rtlCol="0"/>
            <a:lstStyle/>
            <a:p>
              <a:endParaRPr sz="2400"/>
            </a:p>
          </p:txBody>
        </p:sp>
        <p:pic>
          <p:nvPicPr>
            <p:cNvPr id="26" name="object 26"/>
            <p:cNvPicPr/>
            <p:nvPr/>
          </p:nvPicPr>
          <p:blipFill>
            <a:blip r:embed="rId5" cstate="print"/>
            <a:stretch>
              <a:fillRect/>
            </a:stretch>
          </p:blipFill>
          <p:spPr>
            <a:xfrm>
              <a:off x="2523159" y="2762549"/>
              <a:ext cx="81980" cy="105500"/>
            </a:xfrm>
            <a:prstGeom prst="rect">
              <a:avLst/>
            </a:prstGeom>
          </p:spPr>
        </p:pic>
        <p:sp>
          <p:nvSpPr>
            <p:cNvPr id="27" name="object 27"/>
            <p:cNvSpPr/>
            <p:nvPr/>
          </p:nvSpPr>
          <p:spPr>
            <a:xfrm>
              <a:off x="3915627" y="2270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28" name="object 28"/>
            <p:cNvSpPr/>
            <p:nvPr/>
          </p:nvSpPr>
          <p:spPr>
            <a:xfrm>
              <a:off x="3915627" y="2270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29" name="object 29"/>
          <p:cNvSpPr txBox="1"/>
          <p:nvPr/>
        </p:nvSpPr>
        <p:spPr>
          <a:xfrm>
            <a:off x="5411682" y="3098293"/>
            <a:ext cx="798407" cy="632460"/>
          </a:xfrm>
          <a:prstGeom prst="rect">
            <a:avLst/>
          </a:prstGeom>
        </p:spPr>
        <p:txBody>
          <a:bodyPr vert="horz" wrap="square" lIns="0" tIns="16933" rIns="0" bIns="0" rtlCol="0">
            <a:spAutoFit/>
          </a:bodyPr>
          <a:lstStyle/>
          <a:p>
            <a:pPr marL="16933" marR="6773" algn="ctr">
              <a:spcBef>
                <a:spcPts val="133"/>
              </a:spcBef>
            </a:pPr>
            <a:r>
              <a:rPr sz="1333" spc="-13" dirty="0">
                <a:latin typeface="Roboto"/>
                <a:cs typeface="Roboto"/>
              </a:rPr>
              <a:t>Optimi</a:t>
            </a:r>
            <a:r>
              <a:rPr sz="1333" spc="-27" dirty="0">
                <a:latin typeface="Roboto"/>
                <a:cs typeface="Roboto"/>
              </a:rPr>
              <a:t>z</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pic>
        <p:nvPicPr>
          <p:cNvPr id="30" name="object 30"/>
          <p:cNvPicPr/>
          <p:nvPr/>
        </p:nvPicPr>
        <p:blipFill>
          <a:blip r:embed="rId6" cstate="print"/>
          <a:stretch>
            <a:fillRect/>
          </a:stretch>
        </p:blipFill>
        <p:spPr>
          <a:xfrm>
            <a:off x="4841255" y="3372145"/>
            <a:ext cx="355167" cy="109307"/>
          </a:xfrm>
          <a:prstGeom prst="rect">
            <a:avLst/>
          </a:prstGeom>
        </p:spPr>
      </p:pic>
      <p:grpSp>
        <p:nvGrpSpPr>
          <p:cNvPr id="31" name="object 31"/>
          <p:cNvGrpSpPr/>
          <p:nvPr/>
        </p:nvGrpSpPr>
        <p:grpSpPr>
          <a:xfrm>
            <a:off x="271665" y="494500"/>
            <a:ext cx="2004907" cy="573193"/>
            <a:chOff x="203749" y="370874"/>
            <a:chExt cx="1503680" cy="429895"/>
          </a:xfrm>
        </p:grpSpPr>
        <p:sp>
          <p:nvSpPr>
            <p:cNvPr id="32" name="object 32"/>
            <p:cNvSpPr/>
            <p:nvPr/>
          </p:nvSpPr>
          <p:spPr>
            <a:xfrm>
              <a:off x="213274" y="380399"/>
              <a:ext cx="1484630" cy="410845"/>
            </a:xfrm>
            <a:custGeom>
              <a:avLst/>
              <a:gdLst/>
              <a:ahLst/>
              <a:cxnLst/>
              <a:rect l="l" t="t" r="r" b="b"/>
              <a:pathLst>
                <a:path w="1484630"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33" name="object 33"/>
            <p:cNvSpPr/>
            <p:nvPr/>
          </p:nvSpPr>
          <p:spPr>
            <a:xfrm>
              <a:off x="213274" y="380399"/>
              <a:ext cx="1484630" cy="410845"/>
            </a:xfrm>
            <a:custGeom>
              <a:avLst/>
              <a:gdLst/>
              <a:ahLst/>
              <a:cxnLst/>
              <a:rect l="l" t="t" r="r" b="b"/>
              <a:pathLst>
                <a:path w="1484630"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34" name="object 34"/>
          <p:cNvSpPr txBox="1"/>
          <p:nvPr/>
        </p:nvSpPr>
        <p:spPr>
          <a:xfrm>
            <a:off x="878712" y="635289"/>
            <a:ext cx="789093"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Analysis</a:t>
            </a:r>
            <a:endParaRPr sz="1600">
              <a:latin typeface="Arial MT"/>
              <a:cs typeface="Arial MT"/>
            </a:endParaRPr>
          </a:p>
        </p:txBody>
      </p:sp>
      <p:grpSp>
        <p:nvGrpSpPr>
          <p:cNvPr id="35" name="object 35"/>
          <p:cNvGrpSpPr/>
          <p:nvPr/>
        </p:nvGrpSpPr>
        <p:grpSpPr>
          <a:xfrm>
            <a:off x="2250867" y="494500"/>
            <a:ext cx="2971800" cy="573193"/>
            <a:chOff x="1688150" y="370874"/>
            <a:chExt cx="2228850" cy="429895"/>
          </a:xfrm>
        </p:grpSpPr>
        <p:sp>
          <p:nvSpPr>
            <p:cNvPr id="36" name="object 36"/>
            <p:cNvSpPr/>
            <p:nvPr/>
          </p:nvSpPr>
          <p:spPr>
            <a:xfrm>
              <a:off x="16976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37" name="object 37"/>
            <p:cNvSpPr/>
            <p:nvPr/>
          </p:nvSpPr>
          <p:spPr>
            <a:xfrm>
              <a:off x="16976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38" name="object 38"/>
            <p:cNvSpPr/>
            <p:nvPr/>
          </p:nvSpPr>
          <p:spPr>
            <a:xfrm>
              <a:off x="2423075" y="380399"/>
              <a:ext cx="1484630" cy="410845"/>
            </a:xfrm>
            <a:custGeom>
              <a:avLst/>
              <a:gdLst/>
              <a:ahLst/>
              <a:cxnLst/>
              <a:rect l="l" t="t" r="r" b="b"/>
              <a:pathLst>
                <a:path w="1484629"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39" name="object 39"/>
            <p:cNvSpPr/>
            <p:nvPr/>
          </p:nvSpPr>
          <p:spPr>
            <a:xfrm>
              <a:off x="2423075" y="380399"/>
              <a:ext cx="1484630" cy="410845"/>
            </a:xfrm>
            <a:custGeom>
              <a:avLst/>
              <a:gdLst/>
              <a:ahLst/>
              <a:cxnLst/>
              <a:rect l="l" t="t" r="r" b="b"/>
              <a:pathLst>
                <a:path w="1484629"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40" name="object 40"/>
          <p:cNvSpPr txBox="1">
            <a:spLocks noGrp="1"/>
          </p:cNvSpPr>
          <p:nvPr>
            <p:ph type="title"/>
          </p:nvPr>
        </p:nvSpPr>
        <p:spPr>
          <a:xfrm>
            <a:off x="3638780" y="517234"/>
            <a:ext cx="1161625" cy="513816"/>
          </a:xfrm>
          <a:prstGeom prst="rect">
            <a:avLst/>
          </a:prstGeom>
        </p:spPr>
        <p:txBody>
          <a:bodyPr vert="horz" wrap="square" lIns="0" tIns="26247" rIns="0" bIns="0" rtlCol="0" anchor="ctr">
            <a:spAutoFit/>
          </a:bodyPr>
          <a:lstStyle/>
          <a:p>
            <a:pPr marL="16933" marR="6773" indent="242141">
              <a:lnSpc>
                <a:spcPts val="1907"/>
              </a:lnSpc>
              <a:spcBef>
                <a:spcPts val="207"/>
              </a:spcBef>
            </a:pPr>
            <a:r>
              <a:rPr sz="1600" spc="-7" dirty="0">
                <a:solidFill>
                  <a:srgbClr val="000000"/>
                </a:solidFill>
              </a:rPr>
              <a:t>Logical </a:t>
            </a:r>
            <a:r>
              <a:rPr sz="1600" dirty="0">
                <a:solidFill>
                  <a:srgbClr val="000000"/>
                </a:solidFill>
              </a:rPr>
              <a:t> </a:t>
            </a:r>
            <a:r>
              <a:rPr sz="1600" spc="-7" dirty="0">
                <a:solidFill>
                  <a:srgbClr val="000000"/>
                </a:solidFill>
              </a:rPr>
              <a:t>Optimization</a:t>
            </a:r>
            <a:endParaRPr sz="1600"/>
          </a:p>
        </p:txBody>
      </p:sp>
      <p:grpSp>
        <p:nvGrpSpPr>
          <p:cNvPr id="41" name="object 41"/>
          <p:cNvGrpSpPr/>
          <p:nvPr/>
        </p:nvGrpSpPr>
        <p:grpSpPr>
          <a:xfrm>
            <a:off x="5197267" y="594099"/>
            <a:ext cx="991447" cy="374227"/>
            <a:chOff x="3897950" y="445574"/>
            <a:chExt cx="743585" cy="280670"/>
          </a:xfrm>
        </p:grpSpPr>
        <p:sp>
          <p:nvSpPr>
            <p:cNvPr id="42" name="object 42"/>
            <p:cNvSpPr/>
            <p:nvPr/>
          </p:nvSpPr>
          <p:spPr>
            <a:xfrm>
              <a:off x="39074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43" name="object 43"/>
            <p:cNvSpPr/>
            <p:nvPr/>
          </p:nvSpPr>
          <p:spPr>
            <a:xfrm>
              <a:off x="39074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grpSp>
      <p:sp>
        <p:nvSpPr>
          <p:cNvPr id="45" name="TextBox 44">
            <a:extLst>
              <a:ext uri="{FF2B5EF4-FFF2-40B4-BE49-F238E27FC236}">
                <a16:creationId xmlns:a16="http://schemas.microsoft.com/office/drawing/2014/main" id="{901D5AB8-5055-449B-BDE5-064AC5F8474A}"/>
              </a:ext>
            </a:extLst>
          </p:cNvPr>
          <p:cNvSpPr txBox="1"/>
          <p:nvPr/>
        </p:nvSpPr>
        <p:spPr>
          <a:xfrm>
            <a:off x="7531510" y="476803"/>
            <a:ext cx="3781778" cy="2585323"/>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Catalog</a:t>
            </a:r>
            <a:r>
              <a:rPr lang="en-US" b="0" i="0" dirty="0">
                <a:solidFill>
                  <a:srgbClr val="0D0D0D"/>
                </a:solidFill>
                <a:effectLst/>
                <a:latin typeface="Söhne"/>
              </a:rPr>
              <a:t>: The catalog contains metadata about the structure of the data (like databases, tables, columns) and is used to resolve the unresolved attributes in the logical plan.</a:t>
            </a:r>
          </a:p>
          <a:p>
            <a:pPr algn="l">
              <a:buFont typeface="+mj-lt"/>
              <a:buAutoNum type="arabicPeriod"/>
            </a:pPr>
            <a:r>
              <a:rPr lang="en-US" b="1" i="0" dirty="0">
                <a:solidFill>
                  <a:srgbClr val="0D0D0D"/>
                </a:solidFill>
                <a:effectLst/>
                <a:latin typeface="Söhne"/>
              </a:rPr>
              <a:t>Logical Plan</a:t>
            </a:r>
            <a:r>
              <a:rPr lang="en-US" b="0" i="0" dirty="0">
                <a:solidFill>
                  <a:srgbClr val="0D0D0D"/>
                </a:solidFill>
                <a:effectLst/>
                <a:latin typeface="Söhne"/>
              </a:rPr>
              <a:t>: After resolution using the catalog, a logical plan with fully resolved attributes is obtained that represents the parsed query.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5466" y="2507099"/>
            <a:ext cx="1206500" cy="823807"/>
            <a:chOff x="236599" y="1880324"/>
            <a:chExt cx="904875" cy="617855"/>
          </a:xfrm>
        </p:grpSpPr>
        <p:sp>
          <p:nvSpPr>
            <p:cNvPr id="3" name="object 3"/>
            <p:cNvSpPr/>
            <p:nvPr/>
          </p:nvSpPr>
          <p:spPr>
            <a:xfrm>
              <a:off x="246124" y="1889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4" name="object 4"/>
            <p:cNvSpPr/>
            <p:nvPr/>
          </p:nvSpPr>
          <p:spPr>
            <a:xfrm>
              <a:off x="246124" y="1889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5" name="object 5"/>
          <p:cNvSpPr txBox="1"/>
          <p:nvPr/>
        </p:nvSpPr>
        <p:spPr>
          <a:xfrm>
            <a:off x="507441" y="2793493"/>
            <a:ext cx="822113" cy="222219"/>
          </a:xfrm>
          <a:prstGeom prst="rect">
            <a:avLst/>
          </a:prstGeom>
        </p:spPr>
        <p:txBody>
          <a:bodyPr vert="horz" wrap="square" lIns="0" tIns="16933" rIns="0" bIns="0" rtlCol="0">
            <a:spAutoFit/>
          </a:bodyPr>
          <a:lstStyle/>
          <a:p>
            <a:pPr marL="16933">
              <a:spcBef>
                <a:spcPts val="133"/>
              </a:spcBef>
            </a:pPr>
            <a:r>
              <a:rPr sz="1333" spc="-27" dirty="0">
                <a:latin typeface="Roboto"/>
                <a:cs typeface="Roboto"/>
              </a:rPr>
              <a:t>SQ</a:t>
            </a:r>
            <a:r>
              <a:rPr sz="1333" spc="-20" dirty="0">
                <a:latin typeface="Roboto"/>
                <a:cs typeface="Roboto"/>
              </a:rPr>
              <a:t>L</a:t>
            </a:r>
            <a:r>
              <a:rPr sz="1333" spc="-7" dirty="0">
                <a:latin typeface="Roboto"/>
                <a:cs typeface="Roboto"/>
              </a:rPr>
              <a:t> </a:t>
            </a:r>
            <a:r>
              <a:rPr sz="1333" spc="-20" dirty="0">
                <a:latin typeface="Roboto"/>
                <a:cs typeface="Roboto"/>
              </a:rPr>
              <a:t>Que</a:t>
            </a:r>
            <a:r>
              <a:rPr sz="1333" spc="-7" dirty="0">
                <a:latin typeface="Roboto"/>
                <a:cs typeface="Roboto"/>
              </a:rPr>
              <a:t>r</a:t>
            </a:r>
            <a:r>
              <a:rPr sz="1333" spc="-40" dirty="0">
                <a:latin typeface="Roboto"/>
                <a:cs typeface="Roboto"/>
              </a:rPr>
              <a:t>y</a:t>
            </a:r>
            <a:endParaRPr sz="1333">
              <a:latin typeface="Roboto"/>
              <a:cs typeface="Roboto"/>
            </a:endParaRPr>
          </a:p>
        </p:txBody>
      </p:sp>
      <p:grpSp>
        <p:nvGrpSpPr>
          <p:cNvPr id="6" name="object 6"/>
          <p:cNvGrpSpPr/>
          <p:nvPr/>
        </p:nvGrpSpPr>
        <p:grpSpPr>
          <a:xfrm>
            <a:off x="315466" y="3624699"/>
            <a:ext cx="1206500" cy="823807"/>
            <a:chOff x="236599" y="2718524"/>
            <a:chExt cx="904875" cy="617855"/>
          </a:xfrm>
        </p:grpSpPr>
        <p:sp>
          <p:nvSpPr>
            <p:cNvPr id="7" name="object 7"/>
            <p:cNvSpPr/>
            <p:nvPr/>
          </p:nvSpPr>
          <p:spPr>
            <a:xfrm>
              <a:off x="246124" y="2728049"/>
              <a:ext cx="885825" cy="598805"/>
            </a:xfrm>
            <a:custGeom>
              <a:avLst/>
              <a:gdLst/>
              <a:ahLst/>
              <a:cxnLst/>
              <a:rect l="l" t="t" r="r" b="b"/>
              <a:pathLst>
                <a:path w="885825" h="598804">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8" name="object 8"/>
            <p:cNvSpPr/>
            <p:nvPr/>
          </p:nvSpPr>
          <p:spPr>
            <a:xfrm>
              <a:off x="246124" y="2728049"/>
              <a:ext cx="885825" cy="598805"/>
            </a:xfrm>
            <a:custGeom>
              <a:avLst/>
              <a:gdLst/>
              <a:ahLst/>
              <a:cxnLst/>
              <a:rect l="l" t="t" r="r" b="b"/>
              <a:pathLst>
                <a:path w="885825" h="598804">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9" name="object 9"/>
          <p:cNvSpPr txBox="1"/>
          <p:nvPr/>
        </p:nvSpPr>
        <p:spPr>
          <a:xfrm>
            <a:off x="488474" y="3911093"/>
            <a:ext cx="859367"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DataFrame</a:t>
            </a:r>
            <a:endParaRPr sz="1333">
              <a:latin typeface="Roboto"/>
              <a:cs typeface="Roboto"/>
            </a:endParaRPr>
          </a:p>
        </p:txBody>
      </p:sp>
      <p:grpSp>
        <p:nvGrpSpPr>
          <p:cNvPr id="10" name="object 10"/>
          <p:cNvGrpSpPr/>
          <p:nvPr/>
        </p:nvGrpSpPr>
        <p:grpSpPr>
          <a:xfrm>
            <a:off x="2017265" y="3015099"/>
            <a:ext cx="1206500" cy="823807"/>
            <a:chOff x="1512948" y="2261324"/>
            <a:chExt cx="904875" cy="617855"/>
          </a:xfrm>
        </p:grpSpPr>
        <p:sp>
          <p:nvSpPr>
            <p:cNvPr id="11" name="object 11"/>
            <p:cNvSpPr/>
            <p:nvPr/>
          </p:nvSpPr>
          <p:spPr>
            <a:xfrm>
              <a:off x="1522473" y="2270849"/>
              <a:ext cx="885825" cy="598805"/>
            </a:xfrm>
            <a:custGeom>
              <a:avLst/>
              <a:gdLst/>
              <a:ahLst/>
              <a:cxnLst/>
              <a:rect l="l" t="t" r="r" b="b"/>
              <a:pathLst>
                <a:path w="885825" h="598805">
                  <a:moveTo>
                    <a:pt x="785548"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close/>
                </a:path>
              </a:pathLst>
            </a:custGeom>
            <a:solidFill>
              <a:srgbClr val="FCE4CD"/>
            </a:solidFill>
          </p:spPr>
          <p:txBody>
            <a:bodyPr wrap="square" lIns="0" tIns="0" rIns="0" bIns="0" rtlCol="0"/>
            <a:lstStyle/>
            <a:p>
              <a:endParaRPr sz="2400"/>
            </a:p>
          </p:txBody>
        </p:sp>
        <p:sp>
          <p:nvSpPr>
            <p:cNvPr id="12" name="object 12"/>
            <p:cNvSpPr/>
            <p:nvPr/>
          </p:nvSpPr>
          <p:spPr>
            <a:xfrm>
              <a:off x="1522473" y="22708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3" name="object 13"/>
          <p:cNvSpPr txBox="1"/>
          <p:nvPr/>
        </p:nvSpPr>
        <p:spPr>
          <a:xfrm>
            <a:off x="2183494" y="3098293"/>
            <a:ext cx="872913" cy="632460"/>
          </a:xfrm>
          <a:prstGeom prst="rect">
            <a:avLst/>
          </a:prstGeom>
        </p:spPr>
        <p:txBody>
          <a:bodyPr vert="horz" wrap="square" lIns="0" tIns="16933" rIns="0" bIns="0" rtlCol="0">
            <a:spAutoFit/>
          </a:bodyPr>
          <a:lstStyle/>
          <a:p>
            <a:pPr marL="16086" marR="6773" algn="ctr">
              <a:spcBef>
                <a:spcPts val="133"/>
              </a:spcBef>
            </a:pPr>
            <a:r>
              <a:rPr sz="1333" spc="-40" dirty="0">
                <a:latin typeface="Roboto"/>
                <a:cs typeface="Roboto"/>
              </a:rPr>
              <a:t>Un</a:t>
            </a:r>
            <a:r>
              <a:rPr sz="1333" spc="-33" dirty="0">
                <a:latin typeface="Roboto"/>
                <a:cs typeface="Roboto"/>
              </a:rPr>
              <a:t>r</a:t>
            </a:r>
            <a:r>
              <a:rPr sz="1333" spc="-20" dirty="0">
                <a:latin typeface="Roboto"/>
                <a:cs typeface="Roboto"/>
              </a:rPr>
              <a:t>esol</a:t>
            </a:r>
            <a:r>
              <a:rPr sz="1333" spc="-27" dirty="0">
                <a:latin typeface="Roboto"/>
                <a:cs typeface="Roboto"/>
              </a:rPr>
              <a:t>v</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14" name="object 14"/>
          <p:cNvGrpSpPr/>
          <p:nvPr/>
        </p:nvGrpSpPr>
        <p:grpSpPr>
          <a:xfrm>
            <a:off x="3648155" y="3015099"/>
            <a:ext cx="1206500" cy="823807"/>
            <a:chOff x="2736116" y="2261324"/>
            <a:chExt cx="904875" cy="617855"/>
          </a:xfrm>
        </p:grpSpPr>
        <p:sp>
          <p:nvSpPr>
            <p:cNvPr id="15" name="object 15"/>
            <p:cNvSpPr/>
            <p:nvPr/>
          </p:nvSpPr>
          <p:spPr>
            <a:xfrm>
              <a:off x="2745641" y="2270849"/>
              <a:ext cx="885825" cy="598805"/>
            </a:xfrm>
            <a:custGeom>
              <a:avLst/>
              <a:gdLst/>
              <a:ahLst/>
              <a:cxnLst/>
              <a:rect l="l" t="t" r="r" b="b"/>
              <a:pathLst>
                <a:path w="885825" h="598805">
                  <a:moveTo>
                    <a:pt x="785547" y="598499"/>
                  </a:moveTo>
                  <a:lnTo>
                    <a:pt x="99751" y="598499"/>
                  </a:lnTo>
                  <a:lnTo>
                    <a:pt x="60923" y="590660"/>
                  </a:lnTo>
                  <a:lnTo>
                    <a:pt x="29216" y="569283"/>
                  </a:lnTo>
                  <a:lnTo>
                    <a:pt x="7839" y="537575"/>
                  </a:lnTo>
                  <a:lnTo>
                    <a:pt x="0" y="498747"/>
                  </a:lnTo>
                  <a:lnTo>
                    <a:pt x="0" y="99751"/>
                  </a:ln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16" name="object 16"/>
            <p:cNvSpPr/>
            <p:nvPr/>
          </p:nvSpPr>
          <p:spPr>
            <a:xfrm>
              <a:off x="2745641" y="2270849"/>
              <a:ext cx="885825" cy="598805"/>
            </a:xfrm>
            <a:custGeom>
              <a:avLst/>
              <a:gdLst/>
              <a:ahLst/>
              <a:cxnLst/>
              <a:rect l="l" t="t" r="r" b="b"/>
              <a:pathLst>
                <a:path w="885825" h="598805">
                  <a:moveTo>
                    <a:pt x="0" y="99751"/>
                  </a:move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7" name="object 17"/>
          <p:cNvSpPr txBox="1"/>
          <p:nvPr/>
        </p:nvSpPr>
        <p:spPr>
          <a:xfrm>
            <a:off x="3961418" y="3199893"/>
            <a:ext cx="579967" cy="427339"/>
          </a:xfrm>
          <a:prstGeom prst="rect">
            <a:avLst/>
          </a:prstGeom>
        </p:spPr>
        <p:txBody>
          <a:bodyPr vert="horz" wrap="square" lIns="0" tIns="16933" rIns="0" bIns="0" rtlCol="0">
            <a:spAutoFit/>
          </a:bodyPr>
          <a:lstStyle/>
          <a:p>
            <a:pPr marL="122764" marR="6773" indent="-106677">
              <a:spcBef>
                <a:spcPts val="133"/>
              </a:spcBef>
            </a:pPr>
            <a:r>
              <a:rPr sz="1333" spc="-20" dirty="0">
                <a:latin typeface="Roboto"/>
                <a:cs typeface="Roboto"/>
              </a:rPr>
              <a:t>Logical  Plan</a:t>
            </a:r>
            <a:endParaRPr sz="1333">
              <a:latin typeface="Roboto"/>
              <a:cs typeface="Roboto"/>
            </a:endParaRPr>
          </a:p>
        </p:txBody>
      </p:sp>
      <p:sp>
        <p:nvSpPr>
          <p:cNvPr id="18" name="object 18"/>
          <p:cNvSpPr txBox="1"/>
          <p:nvPr/>
        </p:nvSpPr>
        <p:spPr>
          <a:xfrm>
            <a:off x="2839338" y="4528333"/>
            <a:ext cx="1218353" cy="382028"/>
          </a:xfrm>
          <a:prstGeom prst="rect">
            <a:avLst/>
          </a:prstGeom>
          <a:solidFill>
            <a:srgbClr val="FCE4CD"/>
          </a:solidFill>
          <a:ln w="19049">
            <a:solidFill>
              <a:srgbClr val="595959"/>
            </a:solidFill>
          </a:ln>
        </p:spPr>
        <p:txBody>
          <a:bodyPr vert="horz" wrap="square" lIns="0" tIns="2540" rIns="0" bIns="0" rtlCol="0">
            <a:spAutoFit/>
          </a:bodyPr>
          <a:lstStyle/>
          <a:p>
            <a:pPr>
              <a:spcBef>
                <a:spcPts val="20"/>
              </a:spcBef>
            </a:pPr>
            <a:endParaRPr sz="1133">
              <a:latin typeface="Times New Roman" panose="02020603050405020304"/>
              <a:cs typeface="Times New Roman" panose="02020603050405020304"/>
            </a:endParaRPr>
          </a:p>
          <a:p>
            <a:pPr marL="317492">
              <a:spcBef>
                <a:spcPts val="7"/>
              </a:spcBef>
            </a:pPr>
            <a:r>
              <a:rPr sz="1333" spc="-13" dirty="0">
                <a:latin typeface="Roboto"/>
                <a:cs typeface="Roboto"/>
              </a:rPr>
              <a:t>Catalog</a:t>
            </a:r>
            <a:endParaRPr sz="1333">
              <a:latin typeface="Roboto"/>
              <a:cs typeface="Roboto"/>
            </a:endParaRPr>
          </a:p>
        </p:txBody>
      </p:sp>
      <p:grpSp>
        <p:nvGrpSpPr>
          <p:cNvPr id="19" name="object 19"/>
          <p:cNvGrpSpPr/>
          <p:nvPr/>
        </p:nvGrpSpPr>
        <p:grpSpPr>
          <a:xfrm>
            <a:off x="5208137" y="3015099"/>
            <a:ext cx="1206500" cy="823807"/>
            <a:chOff x="3906102" y="2261324"/>
            <a:chExt cx="904875" cy="617855"/>
          </a:xfrm>
        </p:grpSpPr>
        <p:sp>
          <p:nvSpPr>
            <p:cNvPr id="20" name="object 20"/>
            <p:cNvSpPr/>
            <p:nvPr/>
          </p:nvSpPr>
          <p:spPr>
            <a:xfrm>
              <a:off x="3915627" y="2270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21" name="object 21"/>
            <p:cNvSpPr/>
            <p:nvPr/>
          </p:nvSpPr>
          <p:spPr>
            <a:xfrm>
              <a:off x="3915627" y="2270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22" name="object 22"/>
          <p:cNvSpPr txBox="1"/>
          <p:nvPr/>
        </p:nvSpPr>
        <p:spPr>
          <a:xfrm>
            <a:off x="5411682" y="3098293"/>
            <a:ext cx="798407" cy="632460"/>
          </a:xfrm>
          <a:prstGeom prst="rect">
            <a:avLst/>
          </a:prstGeom>
        </p:spPr>
        <p:txBody>
          <a:bodyPr vert="horz" wrap="square" lIns="0" tIns="16933" rIns="0" bIns="0" rtlCol="0">
            <a:spAutoFit/>
          </a:bodyPr>
          <a:lstStyle/>
          <a:p>
            <a:pPr marL="16933" marR="6773" algn="ctr">
              <a:spcBef>
                <a:spcPts val="133"/>
              </a:spcBef>
            </a:pPr>
            <a:r>
              <a:rPr sz="1333" spc="-13" dirty="0">
                <a:latin typeface="Roboto"/>
                <a:cs typeface="Roboto"/>
              </a:rPr>
              <a:t>Optimi</a:t>
            </a:r>
            <a:r>
              <a:rPr sz="1333" spc="-27" dirty="0">
                <a:latin typeface="Roboto"/>
                <a:cs typeface="Roboto"/>
              </a:rPr>
              <a:t>z</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23" name="object 23"/>
          <p:cNvGrpSpPr/>
          <p:nvPr/>
        </p:nvGrpSpPr>
        <p:grpSpPr>
          <a:xfrm>
            <a:off x="1495867" y="2906100"/>
            <a:ext cx="5212927" cy="1416473"/>
            <a:chOff x="1121900" y="2179574"/>
            <a:chExt cx="3909695" cy="1062355"/>
          </a:xfrm>
        </p:grpSpPr>
        <p:sp>
          <p:nvSpPr>
            <p:cNvPr id="24" name="object 24"/>
            <p:cNvSpPr/>
            <p:nvPr/>
          </p:nvSpPr>
          <p:spPr>
            <a:xfrm>
              <a:off x="1131425" y="2189099"/>
              <a:ext cx="309245" cy="301625"/>
            </a:xfrm>
            <a:custGeom>
              <a:avLst/>
              <a:gdLst/>
              <a:ahLst/>
              <a:cxnLst/>
              <a:rect l="l" t="t" r="r" b="b"/>
              <a:pathLst>
                <a:path w="309244" h="301625">
                  <a:moveTo>
                    <a:pt x="0" y="0"/>
                  </a:moveTo>
                  <a:lnTo>
                    <a:pt x="309047" y="301220"/>
                  </a:lnTo>
                </a:path>
              </a:pathLst>
            </a:custGeom>
            <a:ln w="19049">
              <a:solidFill>
                <a:srgbClr val="595959"/>
              </a:solidFill>
            </a:ln>
          </p:spPr>
          <p:txBody>
            <a:bodyPr wrap="square" lIns="0" tIns="0" rIns="0" bIns="0" rtlCol="0"/>
            <a:lstStyle/>
            <a:p>
              <a:endParaRPr sz="2400"/>
            </a:p>
          </p:txBody>
        </p:sp>
        <p:pic>
          <p:nvPicPr>
            <p:cNvPr id="25" name="object 25"/>
            <p:cNvPicPr/>
            <p:nvPr/>
          </p:nvPicPr>
          <p:blipFill>
            <a:blip r:embed="rId2" cstate="print"/>
            <a:stretch>
              <a:fillRect/>
            </a:stretch>
          </p:blipFill>
          <p:spPr>
            <a:xfrm>
              <a:off x="1408985" y="2458262"/>
              <a:ext cx="102921" cy="101923"/>
            </a:xfrm>
            <a:prstGeom prst="rect">
              <a:avLst/>
            </a:prstGeom>
          </p:spPr>
        </p:pic>
        <p:sp>
          <p:nvSpPr>
            <p:cNvPr id="26" name="object 26"/>
            <p:cNvSpPr/>
            <p:nvPr/>
          </p:nvSpPr>
          <p:spPr>
            <a:xfrm>
              <a:off x="1131425" y="2656975"/>
              <a:ext cx="316865" cy="370840"/>
            </a:xfrm>
            <a:custGeom>
              <a:avLst/>
              <a:gdLst/>
              <a:ahLst/>
              <a:cxnLst/>
              <a:rect l="l" t="t" r="r" b="b"/>
              <a:pathLst>
                <a:path w="316865" h="370839">
                  <a:moveTo>
                    <a:pt x="0" y="370324"/>
                  </a:moveTo>
                  <a:lnTo>
                    <a:pt x="316622" y="0"/>
                  </a:lnTo>
                </a:path>
              </a:pathLst>
            </a:custGeom>
            <a:ln w="19049">
              <a:solidFill>
                <a:srgbClr val="595959"/>
              </a:solidFill>
            </a:ln>
          </p:spPr>
          <p:txBody>
            <a:bodyPr wrap="square" lIns="0" tIns="0" rIns="0" bIns="0" rtlCol="0"/>
            <a:lstStyle/>
            <a:p>
              <a:endParaRPr sz="2400"/>
            </a:p>
          </p:txBody>
        </p:sp>
        <p:pic>
          <p:nvPicPr>
            <p:cNvPr id="27" name="object 27"/>
            <p:cNvPicPr/>
            <p:nvPr/>
          </p:nvPicPr>
          <p:blipFill>
            <a:blip r:embed="rId3" cstate="print"/>
            <a:stretch>
              <a:fillRect/>
            </a:stretch>
          </p:blipFill>
          <p:spPr>
            <a:xfrm>
              <a:off x="1414606" y="2581742"/>
              <a:ext cx="99145" cy="105205"/>
            </a:xfrm>
            <a:prstGeom prst="rect">
              <a:avLst/>
            </a:prstGeom>
          </p:spPr>
        </p:pic>
        <p:pic>
          <p:nvPicPr>
            <p:cNvPr id="28" name="object 28"/>
            <p:cNvPicPr/>
            <p:nvPr/>
          </p:nvPicPr>
          <p:blipFill>
            <a:blip r:embed="rId4" cstate="print"/>
            <a:stretch>
              <a:fillRect/>
            </a:stretch>
          </p:blipFill>
          <p:spPr>
            <a:xfrm>
              <a:off x="2407773" y="2529109"/>
              <a:ext cx="319475" cy="81980"/>
            </a:xfrm>
            <a:prstGeom prst="rect">
              <a:avLst/>
            </a:prstGeom>
          </p:spPr>
        </p:pic>
        <p:pic>
          <p:nvPicPr>
            <p:cNvPr id="29" name="object 29"/>
            <p:cNvPicPr/>
            <p:nvPr/>
          </p:nvPicPr>
          <p:blipFill>
            <a:blip r:embed="rId5" cstate="print"/>
            <a:stretch>
              <a:fillRect/>
            </a:stretch>
          </p:blipFill>
          <p:spPr>
            <a:xfrm>
              <a:off x="3630941" y="2529109"/>
              <a:ext cx="266375" cy="81980"/>
            </a:xfrm>
            <a:prstGeom prst="rect">
              <a:avLst/>
            </a:prstGeom>
          </p:spPr>
        </p:pic>
        <p:sp>
          <p:nvSpPr>
            <p:cNvPr id="30" name="object 30"/>
            <p:cNvSpPr/>
            <p:nvPr/>
          </p:nvSpPr>
          <p:spPr>
            <a:xfrm>
              <a:off x="2564149" y="2858524"/>
              <a:ext cx="0" cy="382905"/>
            </a:xfrm>
            <a:custGeom>
              <a:avLst/>
              <a:gdLst/>
              <a:ahLst/>
              <a:cxnLst/>
              <a:rect l="l" t="t" r="r" b="b"/>
              <a:pathLst>
                <a:path h="382905">
                  <a:moveTo>
                    <a:pt x="0" y="382799"/>
                  </a:moveTo>
                  <a:lnTo>
                    <a:pt x="0" y="0"/>
                  </a:lnTo>
                </a:path>
              </a:pathLst>
            </a:custGeom>
            <a:ln w="19049">
              <a:solidFill>
                <a:srgbClr val="595959"/>
              </a:solidFill>
            </a:ln>
          </p:spPr>
          <p:txBody>
            <a:bodyPr wrap="square" lIns="0" tIns="0" rIns="0" bIns="0" rtlCol="0"/>
            <a:lstStyle/>
            <a:p>
              <a:endParaRPr sz="2400"/>
            </a:p>
          </p:txBody>
        </p:sp>
        <p:pic>
          <p:nvPicPr>
            <p:cNvPr id="31" name="object 31"/>
            <p:cNvPicPr/>
            <p:nvPr/>
          </p:nvPicPr>
          <p:blipFill>
            <a:blip r:embed="rId6" cstate="print"/>
            <a:stretch>
              <a:fillRect/>
            </a:stretch>
          </p:blipFill>
          <p:spPr>
            <a:xfrm>
              <a:off x="2523159" y="2762549"/>
              <a:ext cx="81980" cy="105500"/>
            </a:xfrm>
            <a:prstGeom prst="rect">
              <a:avLst/>
            </a:prstGeom>
          </p:spPr>
        </p:pic>
        <p:pic>
          <p:nvPicPr>
            <p:cNvPr id="32" name="object 32"/>
            <p:cNvPicPr/>
            <p:nvPr/>
          </p:nvPicPr>
          <p:blipFill>
            <a:blip r:embed="rId7" cstate="print"/>
            <a:stretch>
              <a:fillRect/>
            </a:stretch>
          </p:blipFill>
          <p:spPr>
            <a:xfrm>
              <a:off x="4791402" y="2535472"/>
              <a:ext cx="239931" cy="81911"/>
            </a:xfrm>
            <a:prstGeom prst="rect">
              <a:avLst/>
            </a:prstGeom>
          </p:spPr>
        </p:pic>
      </p:grpSp>
      <p:grpSp>
        <p:nvGrpSpPr>
          <p:cNvPr id="33" name="object 33"/>
          <p:cNvGrpSpPr/>
          <p:nvPr/>
        </p:nvGrpSpPr>
        <p:grpSpPr>
          <a:xfrm>
            <a:off x="6782170" y="2865401"/>
            <a:ext cx="1076113" cy="1027007"/>
            <a:chOff x="5086627" y="2149050"/>
            <a:chExt cx="807085" cy="770255"/>
          </a:xfrm>
        </p:grpSpPr>
        <p:sp>
          <p:nvSpPr>
            <p:cNvPr id="34" name="object 34"/>
            <p:cNvSpPr/>
            <p:nvPr/>
          </p:nvSpPr>
          <p:spPr>
            <a:xfrm>
              <a:off x="5096152" y="2158575"/>
              <a:ext cx="347345" cy="598805"/>
            </a:xfrm>
            <a:custGeom>
              <a:avLst/>
              <a:gdLst/>
              <a:ahLst/>
              <a:cxnLst/>
              <a:rect l="l" t="t" r="r" b="b"/>
              <a:pathLst>
                <a:path w="347345" h="598805">
                  <a:moveTo>
                    <a:pt x="346933" y="598499"/>
                  </a:moveTo>
                  <a:lnTo>
                    <a:pt x="0" y="598499"/>
                  </a:lnTo>
                  <a:lnTo>
                    <a:pt x="0" y="0"/>
                  </a:lnTo>
                  <a:lnTo>
                    <a:pt x="346933" y="0"/>
                  </a:lnTo>
                  <a:lnTo>
                    <a:pt x="346933" y="598499"/>
                  </a:lnTo>
                  <a:close/>
                </a:path>
              </a:pathLst>
            </a:custGeom>
            <a:solidFill>
              <a:srgbClr val="FCE4CD"/>
            </a:solidFill>
          </p:spPr>
          <p:txBody>
            <a:bodyPr wrap="square" lIns="0" tIns="0" rIns="0" bIns="0" rtlCol="0"/>
            <a:lstStyle/>
            <a:p>
              <a:endParaRPr sz="2400"/>
            </a:p>
          </p:txBody>
        </p:sp>
        <p:sp>
          <p:nvSpPr>
            <p:cNvPr id="35" name="object 35"/>
            <p:cNvSpPr/>
            <p:nvPr/>
          </p:nvSpPr>
          <p:spPr>
            <a:xfrm>
              <a:off x="5139519" y="2158575"/>
              <a:ext cx="0" cy="598805"/>
            </a:xfrm>
            <a:custGeom>
              <a:avLst/>
              <a:gdLst/>
              <a:ahLst/>
              <a:cxnLst/>
              <a:rect l="l" t="t" r="r" b="b"/>
              <a:pathLst>
                <a:path h="598805">
                  <a:moveTo>
                    <a:pt x="0" y="0"/>
                  </a:moveTo>
                  <a:lnTo>
                    <a:pt x="0" y="598499"/>
                  </a:lnTo>
                </a:path>
              </a:pathLst>
            </a:custGeom>
            <a:ln w="19049">
              <a:solidFill>
                <a:srgbClr val="595959"/>
              </a:solidFill>
            </a:ln>
          </p:spPr>
          <p:txBody>
            <a:bodyPr wrap="square" lIns="0" tIns="0" rIns="0" bIns="0" rtlCol="0"/>
            <a:lstStyle/>
            <a:p>
              <a:endParaRPr sz="2400"/>
            </a:p>
          </p:txBody>
        </p:sp>
        <p:sp>
          <p:nvSpPr>
            <p:cNvPr id="36" name="object 36"/>
            <p:cNvSpPr/>
            <p:nvPr/>
          </p:nvSpPr>
          <p:spPr>
            <a:xfrm>
              <a:off x="5399720" y="2158575"/>
              <a:ext cx="0" cy="76200"/>
            </a:xfrm>
            <a:custGeom>
              <a:avLst/>
              <a:gdLst/>
              <a:ahLst/>
              <a:cxnLst/>
              <a:rect l="l" t="t" r="r" b="b"/>
              <a:pathLst>
                <a:path h="76200">
                  <a:moveTo>
                    <a:pt x="0" y="0"/>
                  </a:moveTo>
                  <a:lnTo>
                    <a:pt x="0" y="76199"/>
                  </a:lnTo>
                </a:path>
              </a:pathLst>
            </a:custGeom>
            <a:ln w="19049">
              <a:solidFill>
                <a:srgbClr val="595959"/>
              </a:solidFill>
            </a:ln>
          </p:spPr>
          <p:txBody>
            <a:bodyPr wrap="square" lIns="0" tIns="0" rIns="0" bIns="0" rtlCol="0"/>
            <a:lstStyle/>
            <a:p>
              <a:endParaRPr sz="2400"/>
            </a:p>
          </p:txBody>
        </p:sp>
        <p:sp>
          <p:nvSpPr>
            <p:cNvPr id="37" name="object 37"/>
            <p:cNvSpPr/>
            <p:nvPr/>
          </p:nvSpPr>
          <p:spPr>
            <a:xfrm>
              <a:off x="5096152" y="2158575"/>
              <a:ext cx="347345" cy="598805"/>
            </a:xfrm>
            <a:custGeom>
              <a:avLst/>
              <a:gdLst/>
              <a:ahLst/>
              <a:cxnLst/>
              <a:rect l="l" t="t" r="r" b="b"/>
              <a:pathLst>
                <a:path w="347345" h="598805">
                  <a:moveTo>
                    <a:pt x="0" y="0"/>
                  </a:moveTo>
                  <a:lnTo>
                    <a:pt x="346933" y="0"/>
                  </a:lnTo>
                  <a:lnTo>
                    <a:pt x="346933" y="598499"/>
                  </a:lnTo>
                  <a:lnTo>
                    <a:pt x="0" y="598499"/>
                  </a:lnTo>
                  <a:lnTo>
                    <a:pt x="0" y="0"/>
                  </a:lnTo>
                  <a:close/>
                </a:path>
              </a:pathLst>
            </a:custGeom>
            <a:ln w="19049">
              <a:solidFill>
                <a:srgbClr val="595959"/>
              </a:solidFill>
            </a:ln>
          </p:spPr>
          <p:txBody>
            <a:bodyPr wrap="square" lIns="0" tIns="0" rIns="0" bIns="0" rtlCol="0"/>
            <a:lstStyle/>
            <a:p>
              <a:endParaRPr sz="2400"/>
            </a:p>
          </p:txBody>
        </p:sp>
        <p:sp>
          <p:nvSpPr>
            <p:cNvPr id="38" name="object 38"/>
            <p:cNvSpPr/>
            <p:nvPr/>
          </p:nvSpPr>
          <p:spPr>
            <a:xfrm>
              <a:off x="5202515" y="2234775"/>
              <a:ext cx="347345" cy="598805"/>
            </a:xfrm>
            <a:custGeom>
              <a:avLst/>
              <a:gdLst/>
              <a:ahLst/>
              <a:cxnLst/>
              <a:rect l="l" t="t" r="r" b="b"/>
              <a:pathLst>
                <a:path w="347345" h="598805">
                  <a:moveTo>
                    <a:pt x="346933" y="598499"/>
                  </a:moveTo>
                  <a:lnTo>
                    <a:pt x="0" y="598499"/>
                  </a:lnTo>
                  <a:lnTo>
                    <a:pt x="0" y="0"/>
                  </a:lnTo>
                  <a:lnTo>
                    <a:pt x="346933" y="0"/>
                  </a:lnTo>
                  <a:lnTo>
                    <a:pt x="346933" y="598499"/>
                  </a:lnTo>
                  <a:close/>
                </a:path>
              </a:pathLst>
            </a:custGeom>
            <a:solidFill>
              <a:srgbClr val="FCE4CD"/>
            </a:solidFill>
          </p:spPr>
          <p:txBody>
            <a:bodyPr wrap="square" lIns="0" tIns="0" rIns="0" bIns="0" rtlCol="0"/>
            <a:lstStyle/>
            <a:p>
              <a:endParaRPr sz="2400"/>
            </a:p>
          </p:txBody>
        </p:sp>
        <p:sp>
          <p:nvSpPr>
            <p:cNvPr id="39" name="object 39"/>
            <p:cNvSpPr/>
            <p:nvPr/>
          </p:nvSpPr>
          <p:spPr>
            <a:xfrm>
              <a:off x="5245882" y="2234775"/>
              <a:ext cx="0" cy="598805"/>
            </a:xfrm>
            <a:custGeom>
              <a:avLst/>
              <a:gdLst/>
              <a:ahLst/>
              <a:cxnLst/>
              <a:rect l="l" t="t" r="r" b="b"/>
              <a:pathLst>
                <a:path h="598805">
                  <a:moveTo>
                    <a:pt x="0" y="0"/>
                  </a:moveTo>
                  <a:lnTo>
                    <a:pt x="0" y="598499"/>
                  </a:lnTo>
                </a:path>
              </a:pathLst>
            </a:custGeom>
            <a:ln w="19049">
              <a:solidFill>
                <a:srgbClr val="595959"/>
              </a:solidFill>
            </a:ln>
          </p:spPr>
          <p:txBody>
            <a:bodyPr wrap="square" lIns="0" tIns="0" rIns="0" bIns="0" rtlCol="0"/>
            <a:lstStyle/>
            <a:p>
              <a:endParaRPr sz="2400"/>
            </a:p>
          </p:txBody>
        </p:sp>
        <p:sp>
          <p:nvSpPr>
            <p:cNvPr id="40" name="object 40"/>
            <p:cNvSpPr/>
            <p:nvPr/>
          </p:nvSpPr>
          <p:spPr>
            <a:xfrm>
              <a:off x="5506082" y="2234775"/>
              <a:ext cx="0" cy="76200"/>
            </a:xfrm>
            <a:custGeom>
              <a:avLst/>
              <a:gdLst/>
              <a:ahLst/>
              <a:cxnLst/>
              <a:rect l="l" t="t" r="r" b="b"/>
              <a:pathLst>
                <a:path h="76200">
                  <a:moveTo>
                    <a:pt x="0" y="0"/>
                  </a:moveTo>
                  <a:lnTo>
                    <a:pt x="0" y="76199"/>
                  </a:lnTo>
                </a:path>
              </a:pathLst>
            </a:custGeom>
            <a:ln w="19049">
              <a:solidFill>
                <a:srgbClr val="595959"/>
              </a:solidFill>
            </a:ln>
          </p:spPr>
          <p:txBody>
            <a:bodyPr wrap="square" lIns="0" tIns="0" rIns="0" bIns="0" rtlCol="0"/>
            <a:lstStyle/>
            <a:p>
              <a:endParaRPr sz="2400"/>
            </a:p>
          </p:txBody>
        </p:sp>
        <p:sp>
          <p:nvSpPr>
            <p:cNvPr id="41" name="object 41"/>
            <p:cNvSpPr/>
            <p:nvPr/>
          </p:nvSpPr>
          <p:spPr>
            <a:xfrm>
              <a:off x="5202515" y="2234775"/>
              <a:ext cx="347345" cy="598805"/>
            </a:xfrm>
            <a:custGeom>
              <a:avLst/>
              <a:gdLst/>
              <a:ahLst/>
              <a:cxnLst/>
              <a:rect l="l" t="t" r="r" b="b"/>
              <a:pathLst>
                <a:path w="347345" h="598805">
                  <a:moveTo>
                    <a:pt x="0" y="0"/>
                  </a:moveTo>
                  <a:lnTo>
                    <a:pt x="346933" y="0"/>
                  </a:lnTo>
                  <a:lnTo>
                    <a:pt x="346933" y="598499"/>
                  </a:lnTo>
                  <a:lnTo>
                    <a:pt x="0" y="598499"/>
                  </a:lnTo>
                  <a:lnTo>
                    <a:pt x="0" y="0"/>
                  </a:lnTo>
                  <a:close/>
                </a:path>
              </a:pathLst>
            </a:custGeom>
            <a:ln w="19049">
              <a:solidFill>
                <a:srgbClr val="595959"/>
              </a:solidFill>
            </a:ln>
          </p:spPr>
          <p:txBody>
            <a:bodyPr wrap="square" lIns="0" tIns="0" rIns="0" bIns="0" rtlCol="0"/>
            <a:lstStyle/>
            <a:p>
              <a:endParaRPr sz="2400"/>
            </a:p>
          </p:txBody>
        </p:sp>
        <p:sp>
          <p:nvSpPr>
            <p:cNvPr id="42" name="object 42"/>
            <p:cNvSpPr/>
            <p:nvPr/>
          </p:nvSpPr>
          <p:spPr>
            <a:xfrm>
              <a:off x="5308877" y="2310975"/>
              <a:ext cx="347345" cy="598805"/>
            </a:xfrm>
            <a:custGeom>
              <a:avLst/>
              <a:gdLst/>
              <a:ahLst/>
              <a:cxnLst/>
              <a:rect l="l" t="t" r="r" b="b"/>
              <a:pathLst>
                <a:path w="347345" h="598805">
                  <a:moveTo>
                    <a:pt x="346934" y="598499"/>
                  </a:moveTo>
                  <a:lnTo>
                    <a:pt x="0" y="598499"/>
                  </a:lnTo>
                  <a:lnTo>
                    <a:pt x="0" y="0"/>
                  </a:lnTo>
                  <a:lnTo>
                    <a:pt x="346934" y="0"/>
                  </a:lnTo>
                  <a:lnTo>
                    <a:pt x="346934" y="598499"/>
                  </a:lnTo>
                  <a:close/>
                </a:path>
              </a:pathLst>
            </a:custGeom>
            <a:solidFill>
              <a:srgbClr val="FCE4CD"/>
            </a:solidFill>
          </p:spPr>
          <p:txBody>
            <a:bodyPr wrap="square" lIns="0" tIns="0" rIns="0" bIns="0" rtlCol="0"/>
            <a:lstStyle/>
            <a:p>
              <a:endParaRPr sz="2400"/>
            </a:p>
          </p:txBody>
        </p:sp>
        <p:sp>
          <p:nvSpPr>
            <p:cNvPr id="43" name="object 43"/>
            <p:cNvSpPr/>
            <p:nvPr/>
          </p:nvSpPr>
          <p:spPr>
            <a:xfrm>
              <a:off x="5308877" y="2310975"/>
              <a:ext cx="347345" cy="598805"/>
            </a:xfrm>
            <a:custGeom>
              <a:avLst/>
              <a:gdLst/>
              <a:ahLst/>
              <a:cxnLst/>
              <a:rect l="l" t="t" r="r" b="b"/>
              <a:pathLst>
                <a:path w="347345" h="598805">
                  <a:moveTo>
                    <a:pt x="43366" y="0"/>
                  </a:moveTo>
                  <a:lnTo>
                    <a:pt x="43366" y="598499"/>
                  </a:lnTo>
                </a:path>
                <a:path w="347345" h="598805">
                  <a:moveTo>
                    <a:pt x="303567" y="0"/>
                  </a:moveTo>
                  <a:lnTo>
                    <a:pt x="303567" y="598499"/>
                  </a:lnTo>
                </a:path>
                <a:path w="347345" h="598805">
                  <a:moveTo>
                    <a:pt x="0" y="0"/>
                  </a:moveTo>
                  <a:lnTo>
                    <a:pt x="346934" y="0"/>
                  </a:lnTo>
                  <a:lnTo>
                    <a:pt x="346934" y="598499"/>
                  </a:lnTo>
                  <a:lnTo>
                    <a:pt x="0" y="598499"/>
                  </a:lnTo>
                  <a:lnTo>
                    <a:pt x="0" y="0"/>
                  </a:lnTo>
                  <a:close/>
                </a:path>
              </a:pathLst>
            </a:custGeom>
            <a:ln w="19049">
              <a:solidFill>
                <a:srgbClr val="595959"/>
              </a:solidFill>
            </a:ln>
          </p:spPr>
          <p:txBody>
            <a:bodyPr wrap="square" lIns="0" tIns="0" rIns="0" bIns="0" rtlCol="0"/>
            <a:lstStyle/>
            <a:p>
              <a:endParaRPr sz="2400"/>
            </a:p>
          </p:txBody>
        </p:sp>
        <p:pic>
          <p:nvPicPr>
            <p:cNvPr id="44" name="object 44"/>
            <p:cNvPicPr/>
            <p:nvPr/>
          </p:nvPicPr>
          <p:blipFill>
            <a:blip r:embed="rId8" cstate="print"/>
            <a:stretch>
              <a:fillRect/>
            </a:stretch>
          </p:blipFill>
          <p:spPr>
            <a:xfrm>
              <a:off x="5708625" y="2523984"/>
              <a:ext cx="184475" cy="81980"/>
            </a:xfrm>
            <a:prstGeom prst="rect">
              <a:avLst/>
            </a:prstGeom>
          </p:spPr>
        </p:pic>
      </p:grpSp>
      <p:sp>
        <p:nvSpPr>
          <p:cNvPr id="45" name="object 45"/>
          <p:cNvSpPr txBox="1"/>
          <p:nvPr/>
        </p:nvSpPr>
        <p:spPr>
          <a:xfrm>
            <a:off x="6845988" y="4008661"/>
            <a:ext cx="662093" cy="427339"/>
          </a:xfrm>
          <a:prstGeom prst="rect">
            <a:avLst/>
          </a:prstGeom>
        </p:spPr>
        <p:txBody>
          <a:bodyPr vert="horz" wrap="square" lIns="0" tIns="16933" rIns="0" bIns="0" rtlCol="0">
            <a:spAutoFit/>
          </a:bodyPr>
          <a:lstStyle/>
          <a:p>
            <a:pPr marL="120224" marR="6773" indent="-104137">
              <a:spcBef>
                <a:spcPts val="133"/>
              </a:spcBef>
            </a:pPr>
            <a:r>
              <a:rPr sz="1333" spc="-7" dirty="0">
                <a:latin typeface="Arial MT"/>
                <a:cs typeface="Arial MT"/>
              </a:rPr>
              <a:t>Physical  Plans</a:t>
            </a:r>
            <a:endParaRPr sz="1333">
              <a:latin typeface="Arial MT"/>
              <a:cs typeface="Arial MT"/>
            </a:endParaRPr>
          </a:p>
        </p:txBody>
      </p:sp>
      <p:grpSp>
        <p:nvGrpSpPr>
          <p:cNvPr id="46" name="object 46"/>
          <p:cNvGrpSpPr/>
          <p:nvPr/>
        </p:nvGrpSpPr>
        <p:grpSpPr>
          <a:xfrm>
            <a:off x="9065395" y="2913499"/>
            <a:ext cx="1206500" cy="823807"/>
            <a:chOff x="6799046" y="2185124"/>
            <a:chExt cx="904875" cy="617855"/>
          </a:xfrm>
        </p:grpSpPr>
        <p:sp>
          <p:nvSpPr>
            <p:cNvPr id="47" name="object 47"/>
            <p:cNvSpPr/>
            <p:nvPr/>
          </p:nvSpPr>
          <p:spPr>
            <a:xfrm>
              <a:off x="6808571" y="2194649"/>
              <a:ext cx="885825" cy="598805"/>
            </a:xfrm>
            <a:custGeom>
              <a:avLst/>
              <a:gdLst/>
              <a:ahLst/>
              <a:cxnLst/>
              <a:rect l="l" t="t" r="r" b="b"/>
              <a:pathLst>
                <a:path w="885825" h="598805">
                  <a:moveTo>
                    <a:pt x="785547"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7" y="0"/>
                  </a:lnTo>
                  <a:lnTo>
                    <a:pt x="823721" y="7593"/>
                  </a:lnTo>
                  <a:lnTo>
                    <a:pt x="856083" y="29216"/>
                  </a:lnTo>
                  <a:lnTo>
                    <a:pt x="877707"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48" name="object 48"/>
            <p:cNvSpPr/>
            <p:nvPr/>
          </p:nvSpPr>
          <p:spPr>
            <a:xfrm>
              <a:off x="6808571" y="21946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7" y="0"/>
                  </a:lnTo>
                  <a:lnTo>
                    <a:pt x="823721" y="7593"/>
                  </a:lnTo>
                  <a:lnTo>
                    <a:pt x="856083" y="29216"/>
                  </a:lnTo>
                  <a:lnTo>
                    <a:pt x="877707"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49" name="object 49"/>
          <p:cNvSpPr txBox="1"/>
          <p:nvPr/>
        </p:nvSpPr>
        <p:spPr>
          <a:xfrm>
            <a:off x="9326421" y="2996692"/>
            <a:ext cx="684107" cy="632460"/>
          </a:xfrm>
          <a:prstGeom prst="rect">
            <a:avLst/>
          </a:prstGeom>
        </p:spPr>
        <p:txBody>
          <a:bodyPr vert="horz" wrap="square" lIns="0" tIns="16933" rIns="0" bIns="0" rtlCol="0">
            <a:spAutoFit/>
          </a:bodyPr>
          <a:lstStyle/>
          <a:p>
            <a:pPr marL="16933" marR="6773" algn="ctr">
              <a:spcBef>
                <a:spcPts val="133"/>
              </a:spcBef>
            </a:pPr>
            <a:r>
              <a:rPr sz="1333" spc="-13" dirty="0">
                <a:latin typeface="Roboto"/>
                <a:cs typeface="Roboto"/>
              </a:rPr>
              <a:t>Selected  </a:t>
            </a:r>
            <a:r>
              <a:rPr sz="1333" spc="-27" dirty="0">
                <a:latin typeface="Roboto"/>
                <a:cs typeface="Roboto"/>
              </a:rPr>
              <a:t>Physical </a:t>
            </a:r>
            <a:r>
              <a:rPr sz="1333" spc="-313" dirty="0">
                <a:latin typeface="Roboto"/>
                <a:cs typeface="Roboto"/>
              </a:rPr>
              <a:t> </a:t>
            </a:r>
            <a:r>
              <a:rPr sz="1333" spc="-20" dirty="0">
                <a:latin typeface="Roboto"/>
                <a:cs typeface="Roboto"/>
              </a:rPr>
              <a:t>Plan</a:t>
            </a:r>
            <a:endParaRPr sz="1333">
              <a:latin typeface="Roboto"/>
              <a:cs typeface="Roboto"/>
            </a:endParaRPr>
          </a:p>
        </p:txBody>
      </p:sp>
      <p:grpSp>
        <p:nvGrpSpPr>
          <p:cNvPr id="50" name="object 50"/>
          <p:cNvGrpSpPr/>
          <p:nvPr/>
        </p:nvGrpSpPr>
        <p:grpSpPr>
          <a:xfrm>
            <a:off x="7948558" y="2574432"/>
            <a:ext cx="1128607" cy="1581573"/>
            <a:chOff x="5961418" y="1930824"/>
            <a:chExt cx="846455" cy="1186180"/>
          </a:xfrm>
        </p:grpSpPr>
        <p:pic>
          <p:nvPicPr>
            <p:cNvPr id="51" name="object 51"/>
            <p:cNvPicPr/>
            <p:nvPr/>
          </p:nvPicPr>
          <p:blipFill>
            <a:blip r:embed="rId8" cstate="print"/>
            <a:stretch>
              <a:fillRect/>
            </a:stretch>
          </p:blipFill>
          <p:spPr>
            <a:xfrm>
              <a:off x="6623024" y="2523984"/>
              <a:ext cx="184475" cy="81980"/>
            </a:xfrm>
            <a:prstGeom prst="rect">
              <a:avLst/>
            </a:prstGeom>
          </p:spPr>
        </p:pic>
        <p:sp>
          <p:nvSpPr>
            <p:cNvPr id="52" name="object 52"/>
            <p:cNvSpPr/>
            <p:nvPr/>
          </p:nvSpPr>
          <p:spPr>
            <a:xfrm>
              <a:off x="6054118" y="2023524"/>
              <a:ext cx="499109" cy="1000760"/>
            </a:xfrm>
            <a:custGeom>
              <a:avLst/>
              <a:gdLst/>
              <a:ahLst/>
              <a:cxnLst/>
              <a:rect l="l" t="t" r="r" b="b"/>
              <a:pathLst>
                <a:path w="499109" h="1000760">
                  <a:moveTo>
                    <a:pt x="499049" y="1000349"/>
                  </a:moveTo>
                  <a:lnTo>
                    <a:pt x="0" y="1000349"/>
                  </a:lnTo>
                  <a:lnTo>
                    <a:pt x="0" y="0"/>
                  </a:lnTo>
                  <a:lnTo>
                    <a:pt x="499049" y="0"/>
                  </a:lnTo>
                  <a:lnTo>
                    <a:pt x="499049" y="1000349"/>
                  </a:lnTo>
                  <a:close/>
                </a:path>
              </a:pathLst>
            </a:custGeom>
            <a:solidFill>
              <a:srgbClr val="FCE4CD"/>
            </a:solidFill>
          </p:spPr>
          <p:txBody>
            <a:bodyPr wrap="square" lIns="0" tIns="0" rIns="0" bIns="0" rtlCol="0"/>
            <a:lstStyle/>
            <a:p>
              <a:endParaRPr sz="2400"/>
            </a:p>
          </p:txBody>
        </p:sp>
        <p:sp>
          <p:nvSpPr>
            <p:cNvPr id="53" name="object 53"/>
            <p:cNvSpPr/>
            <p:nvPr/>
          </p:nvSpPr>
          <p:spPr>
            <a:xfrm>
              <a:off x="5970943" y="1940349"/>
              <a:ext cx="665480" cy="83185"/>
            </a:xfrm>
            <a:custGeom>
              <a:avLst/>
              <a:gdLst/>
              <a:ahLst/>
              <a:cxnLst/>
              <a:rect l="l" t="t" r="r" b="b"/>
              <a:pathLst>
                <a:path w="665479" h="83185">
                  <a:moveTo>
                    <a:pt x="582224" y="83174"/>
                  </a:moveTo>
                  <a:lnTo>
                    <a:pt x="83174" y="83174"/>
                  </a:lnTo>
                  <a:lnTo>
                    <a:pt x="0" y="0"/>
                  </a:lnTo>
                  <a:lnTo>
                    <a:pt x="665399" y="0"/>
                  </a:lnTo>
                  <a:lnTo>
                    <a:pt x="582224" y="83174"/>
                  </a:lnTo>
                  <a:close/>
                </a:path>
              </a:pathLst>
            </a:custGeom>
            <a:solidFill>
              <a:srgbClr val="FCEAD7"/>
            </a:solidFill>
          </p:spPr>
          <p:txBody>
            <a:bodyPr wrap="square" lIns="0" tIns="0" rIns="0" bIns="0" rtlCol="0"/>
            <a:lstStyle/>
            <a:p>
              <a:endParaRPr sz="2400"/>
            </a:p>
          </p:txBody>
        </p:sp>
        <p:sp>
          <p:nvSpPr>
            <p:cNvPr id="54" name="object 54"/>
            <p:cNvSpPr/>
            <p:nvPr/>
          </p:nvSpPr>
          <p:spPr>
            <a:xfrm>
              <a:off x="5970943" y="3023874"/>
              <a:ext cx="665480" cy="83185"/>
            </a:xfrm>
            <a:custGeom>
              <a:avLst/>
              <a:gdLst/>
              <a:ahLst/>
              <a:cxnLst/>
              <a:rect l="l" t="t" r="r" b="b"/>
              <a:pathLst>
                <a:path w="665479" h="83185">
                  <a:moveTo>
                    <a:pt x="665399" y="83174"/>
                  </a:moveTo>
                  <a:lnTo>
                    <a:pt x="0" y="83174"/>
                  </a:lnTo>
                  <a:lnTo>
                    <a:pt x="83174" y="0"/>
                  </a:lnTo>
                  <a:lnTo>
                    <a:pt x="582224" y="0"/>
                  </a:lnTo>
                  <a:lnTo>
                    <a:pt x="665399" y="83174"/>
                  </a:lnTo>
                  <a:close/>
                </a:path>
              </a:pathLst>
            </a:custGeom>
            <a:solidFill>
              <a:srgbClr val="C9B7A3"/>
            </a:solidFill>
          </p:spPr>
          <p:txBody>
            <a:bodyPr wrap="square" lIns="0" tIns="0" rIns="0" bIns="0" rtlCol="0"/>
            <a:lstStyle/>
            <a:p>
              <a:endParaRPr sz="2400"/>
            </a:p>
          </p:txBody>
        </p:sp>
        <p:sp>
          <p:nvSpPr>
            <p:cNvPr id="55" name="object 55"/>
            <p:cNvSpPr/>
            <p:nvPr/>
          </p:nvSpPr>
          <p:spPr>
            <a:xfrm>
              <a:off x="5970943" y="1940349"/>
              <a:ext cx="83185" cy="1167130"/>
            </a:xfrm>
            <a:custGeom>
              <a:avLst/>
              <a:gdLst/>
              <a:ahLst/>
              <a:cxnLst/>
              <a:rect l="l" t="t" r="r" b="b"/>
              <a:pathLst>
                <a:path w="83185" h="1167130">
                  <a:moveTo>
                    <a:pt x="0" y="1166699"/>
                  </a:moveTo>
                  <a:lnTo>
                    <a:pt x="0" y="0"/>
                  </a:lnTo>
                  <a:lnTo>
                    <a:pt x="83174" y="83174"/>
                  </a:lnTo>
                  <a:lnTo>
                    <a:pt x="83174" y="1083524"/>
                  </a:lnTo>
                  <a:lnTo>
                    <a:pt x="0" y="1166699"/>
                  </a:lnTo>
                  <a:close/>
                </a:path>
              </a:pathLst>
            </a:custGeom>
            <a:solidFill>
              <a:srgbClr val="FCEEE1"/>
            </a:solidFill>
          </p:spPr>
          <p:txBody>
            <a:bodyPr wrap="square" lIns="0" tIns="0" rIns="0" bIns="0" rtlCol="0"/>
            <a:lstStyle/>
            <a:p>
              <a:endParaRPr sz="2400"/>
            </a:p>
          </p:txBody>
        </p:sp>
        <p:sp>
          <p:nvSpPr>
            <p:cNvPr id="56" name="object 56"/>
            <p:cNvSpPr/>
            <p:nvPr/>
          </p:nvSpPr>
          <p:spPr>
            <a:xfrm>
              <a:off x="6553168" y="1940349"/>
              <a:ext cx="83185" cy="1167130"/>
            </a:xfrm>
            <a:custGeom>
              <a:avLst/>
              <a:gdLst/>
              <a:ahLst/>
              <a:cxnLst/>
              <a:rect l="l" t="t" r="r" b="b"/>
              <a:pathLst>
                <a:path w="83184" h="1167130">
                  <a:moveTo>
                    <a:pt x="83174" y="1166699"/>
                  </a:moveTo>
                  <a:lnTo>
                    <a:pt x="0" y="1083524"/>
                  </a:lnTo>
                  <a:lnTo>
                    <a:pt x="0" y="83174"/>
                  </a:lnTo>
                  <a:lnTo>
                    <a:pt x="83174" y="0"/>
                  </a:lnTo>
                  <a:lnTo>
                    <a:pt x="83174" y="1166699"/>
                  </a:lnTo>
                  <a:close/>
                </a:path>
              </a:pathLst>
            </a:custGeom>
            <a:solidFill>
              <a:srgbClr val="978879"/>
            </a:solidFill>
          </p:spPr>
          <p:txBody>
            <a:bodyPr wrap="square" lIns="0" tIns="0" rIns="0" bIns="0" rtlCol="0"/>
            <a:lstStyle/>
            <a:p>
              <a:endParaRPr sz="2400"/>
            </a:p>
          </p:txBody>
        </p:sp>
        <p:sp>
          <p:nvSpPr>
            <p:cNvPr id="57" name="object 57"/>
            <p:cNvSpPr/>
            <p:nvPr/>
          </p:nvSpPr>
          <p:spPr>
            <a:xfrm>
              <a:off x="5970943" y="1940349"/>
              <a:ext cx="665480" cy="1167130"/>
            </a:xfrm>
            <a:custGeom>
              <a:avLst/>
              <a:gdLst/>
              <a:ahLst/>
              <a:cxnLst/>
              <a:rect l="l" t="t" r="r" b="b"/>
              <a:pathLst>
                <a:path w="665479" h="1167130">
                  <a:moveTo>
                    <a:pt x="0" y="0"/>
                  </a:moveTo>
                  <a:lnTo>
                    <a:pt x="665399" y="0"/>
                  </a:lnTo>
                  <a:lnTo>
                    <a:pt x="665399" y="1166699"/>
                  </a:lnTo>
                  <a:lnTo>
                    <a:pt x="0" y="1166699"/>
                  </a:lnTo>
                  <a:lnTo>
                    <a:pt x="0" y="0"/>
                  </a:lnTo>
                  <a:close/>
                </a:path>
                <a:path w="665479" h="1167130">
                  <a:moveTo>
                    <a:pt x="83174" y="83174"/>
                  </a:moveTo>
                  <a:lnTo>
                    <a:pt x="582224" y="83174"/>
                  </a:lnTo>
                  <a:lnTo>
                    <a:pt x="582224" y="1083524"/>
                  </a:lnTo>
                  <a:lnTo>
                    <a:pt x="83174" y="1083524"/>
                  </a:lnTo>
                  <a:lnTo>
                    <a:pt x="83174" y="83174"/>
                  </a:lnTo>
                  <a:close/>
                </a:path>
                <a:path w="665479" h="1167130">
                  <a:moveTo>
                    <a:pt x="0" y="0"/>
                  </a:moveTo>
                  <a:lnTo>
                    <a:pt x="83174" y="83174"/>
                  </a:lnTo>
                </a:path>
                <a:path w="665479" h="1167130">
                  <a:moveTo>
                    <a:pt x="0" y="1166699"/>
                  </a:moveTo>
                  <a:lnTo>
                    <a:pt x="83174" y="1083524"/>
                  </a:lnTo>
                </a:path>
                <a:path w="665479" h="1167130">
                  <a:moveTo>
                    <a:pt x="665399" y="0"/>
                  </a:moveTo>
                  <a:lnTo>
                    <a:pt x="582224" y="83174"/>
                  </a:lnTo>
                </a:path>
                <a:path w="665479" h="1167130">
                  <a:moveTo>
                    <a:pt x="665399" y="1166699"/>
                  </a:moveTo>
                  <a:lnTo>
                    <a:pt x="582224" y="1083524"/>
                  </a:lnTo>
                </a:path>
              </a:pathLst>
            </a:custGeom>
            <a:ln w="19049">
              <a:solidFill>
                <a:srgbClr val="595959"/>
              </a:solidFill>
            </a:ln>
          </p:spPr>
          <p:txBody>
            <a:bodyPr wrap="square" lIns="0" tIns="0" rIns="0" bIns="0" rtlCol="0"/>
            <a:lstStyle/>
            <a:p>
              <a:endParaRPr sz="2400"/>
            </a:p>
          </p:txBody>
        </p:sp>
      </p:grpSp>
      <p:sp>
        <p:nvSpPr>
          <p:cNvPr id="58" name="object 58"/>
          <p:cNvSpPr txBox="1"/>
          <p:nvPr/>
        </p:nvSpPr>
        <p:spPr>
          <a:xfrm>
            <a:off x="7952288" y="4313461"/>
            <a:ext cx="890693" cy="222219"/>
          </a:xfrm>
          <a:prstGeom prst="rect">
            <a:avLst/>
          </a:prstGeom>
        </p:spPr>
        <p:txBody>
          <a:bodyPr vert="horz" wrap="square" lIns="0" tIns="16933" rIns="0" bIns="0" rtlCol="0">
            <a:spAutoFit/>
          </a:bodyPr>
          <a:lstStyle/>
          <a:p>
            <a:pPr marL="16933">
              <a:spcBef>
                <a:spcPts val="133"/>
              </a:spcBef>
            </a:pPr>
            <a:r>
              <a:rPr sz="1333" spc="-7" dirty="0">
                <a:latin typeface="Arial MT"/>
                <a:cs typeface="Arial MT"/>
              </a:rPr>
              <a:t>Cos</a:t>
            </a:r>
            <a:r>
              <a:rPr sz="1333" dirty="0">
                <a:latin typeface="Arial MT"/>
                <a:cs typeface="Arial MT"/>
              </a:rPr>
              <a:t>t</a:t>
            </a:r>
            <a:r>
              <a:rPr sz="1333" spc="-7" dirty="0">
                <a:latin typeface="Arial MT"/>
                <a:cs typeface="Arial MT"/>
              </a:rPr>
              <a:t> </a:t>
            </a:r>
            <a:r>
              <a:rPr sz="1333" dirty="0">
                <a:latin typeface="Arial MT"/>
                <a:cs typeface="Arial MT"/>
              </a:rPr>
              <a:t>Model</a:t>
            </a:r>
            <a:endParaRPr sz="1333">
              <a:latin typeface="Arial MT"/>
              <a:cs typeface="Arial MT"/>
            </a:endParaRPr>
          </a:p>
        </p:txBody>
      </p:sp>
      <p:grpSp>
        <p:nvGrpSpPr>
          <p:cNvPr id="59" name="object 59"/>
          <p:cNvGrpSpPr/>
          <p:nvPr/>
        </p:nvGrpSpPr>
        <p:grpSpPr>
          <a:xfrm>
            <a:off x="271665" y="494500"/>
            <a:ext cx="2004907" cy="573193"/>
            <a:chOff x="203749" y="370874"/>
            <a:chExt cx="1503680" cy="429895"/>
          </a:xfrm>
        </p:grpSpPr>
        <p:sp>
          <p:nvSpPr>
            <p:cNvPr id="60" name="object 60"/>
            <p:cNvSpPr/>
            <p:nvPr/>
          </p:nvSpPr>
          <p:spPr>
            <a:xfrm>
              <a:off x="213274" y="380399"/>
              <a:ext cx="1484630" cy="410845"/>
            </a:xfrm>
            <a:custGeom>
              <a:avLst/>
              <a:gdLst/>
              <a:ahLst/>
              <a:cxnLst/>
              <a:rect l="l" t="t" r="r" b="b"/>
              <a:pathLst>
                <a:path w="1484630"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61" name="object 61"/>
            <p:cNvSpPr/>
            <p:nvPr/>
          </p:nvSpPr>
          <p:spPr>
            <a:xfrm>
              <a:off x="213274" y="380399"/>
              <a:ext cx="1484630" cy="410845"/>
            </a:xfrm>
            <a:custGeom>
              <a:avLst/>
              <a:gdLst/>
              <a:ahLst/>
              <a:cxnLst/>
              <a:rect l="l" t="t" r="r" b="b"/>
              <a:pathLst>
                <a:path w="1484630"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62" name="object 62"/>
          <p:cNvSpPr txBox="1"/>
          <p:nvPr/>
        </p:nvSpPr>
        <p:spPr>
          <a:xfrm>
            <a:off x="878712" y="635289"/>
            <a:ext cx="789093"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Analysis</a:t>
            </a:r>
            <a:endParaRPr sz="1600">
              <a:latin typeface="Arial MT"/>
              <a:cs typeface="Arial MT"/>
            </a:endParaRPr>
          </a:p>
        </p:txBody>
      </p:sp>
      <p:grpSp>
        <p:nvGrpSpPr>
          <p:cNvPr id="63" name="object 63"/>
          <p:cNvGrpSpPr/>
          <p:nvPr/>
        </p:nvGrpSpPr>
        <p:grpSpPr>
          <a:xfrm>
            <a:off x="2250867" y="494500"/>
            <a:ext cx="2971800" cy="573193"/>
            <a:chOff x="1688150" y="370874"/>
            <a:chExt cx="2228850" cy="429895"/>
          </a:xfrm>
        </p:grpSpPr>
        <p:sp>
          <p:nvSpPr>
            <p:cNvPr id="64" name="object 64"/>
            <p:cNvSpPr/>
            <p:nvPr/>
          </p:nvSpPr>
          <p:spPr>
            <a:xfrm>
              <a:off x="16976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65" name="object 65"/>
            <p:cNvSpPr/>
            <p:nvPr/>
          </p:nvSpPr>
          <p:spPr>
            <a:xfrm>
              <a:off x="16976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66" name="object 66"/>
            <p:cNvSpPr/>
            <p:nvPr/>
          </p:nvSpPr>
          <p:spPr>
            <a:xfrm>
              <a:off x="2423075" y="380399"/>
              <a:ext cx="1484630" cy="410845"/>
            </a:xfrm>
            <a:custGeom>
              <a:avLst/>
              <a:gdLst/>
              <a:ahLst/>
              <a:cxnLst/>
              <a:rect l="l" t="t" r="r" b="b"/>
              <a:pathLst>
                <a:path w="1484629"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67" name="object 67"/>
            <p:cNvSpPr/>
            <p:nvPr/>
          </p:nvSpPr>
          <p:spPr>
            <a:xfrm>
              <a:off x="2423075" y="380399"/>
              <a:ext cx="1484630" cy="410845"/>
            </a:xfrm>
            <a:custGeom>
              <a:avLst/>
              <a:gdLst/>
              <a:ahLst/>
              <a:cxnLst/>
              <a:rect l="l" t="t" r="r" b="b"/>
              <a:pathLst>
                <a:path w="1484629"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68" name="object 68"/>
          <p:cNvSpPr txBox="1">
            <a:spLocks noGrp="1"/>
          </p:cNvSpPr>
          <p:nvPr>
            <p:ph type="title"/>
          </p:nvPr>
        </p:nvSpPr>
        <p:spPr>
          <a:xfrm>
            <a:off x="3638780" y="517234"/>
            <a:ext cx="1161625" cy="513816"/>
          </a:xfrm>
          <a:prstGeom prst="rect">
            <a:avLst/>
          </a:prstGeom>
        </p:spPr>
        <p:txBody>
          <a:bodyPr vert="horz" wrap="square" lIns="0" tIns="26247" rIns="0" bIns="0" rtlCol="0" anchor="ctr">
            <a:spAutoFit/>
          </a:bodyPr>
          <a:lstStyle/>
          <a:p>
            <a:pPr marL="16933" marR="6773" indent="242141">
              <a:lnSpc>
                <a:spcPts val="1907"/>
              </a:lnSpc>
              <a:spcBef>
                <a:spcPts val="207"/>
              </a:spcBef>
            </a:pPr>
            <a:r>
              <a:rPr sz="1600" spc="-7" dirty="0">
                <a:solidFill>
                  <a:srgbClr val="000000"/>
                </a:solidFill>
              </a:rPr>
              <a:t>Logical </a:t>
            </a:r>
            <a:r>
              <a:rPr sz="1600" dirty="0">
                <a:solidFill>
                  <a:srgbClr val="000000"/>
                </a:solidFill>
              </a:rPr>
              <a:t> </a:t>
            </a:r>
            <a:r>
              <a:rPr sz="1600" spc="-7" dirty="0">
                <a:solidFill>
                  <a:srgbClr val="000000"/>
                </a:solidFill>
              </a:rPr>
              <a:t>Optimization</a:t>
            </a:r>
            <a:endParaRPr sz="1600"/>
          </a:p>
        </p:txBody>
      </p:sp>
      <p:grpSp>
        <p:nvGrpSpPr>
          <p:cNvPr id="69" name="object 69"/>
          <p:cNvGrpSpPr/>
          <p:nvPr/>
        </p:nvGrpSpPr>
        <p:grpSpPr>
          <a:xfrm>
            <a:off x="5197267" y="494500"/>
            <a:ext cx="2971800" cy="573193"/>
            <a:chOff x="3897950" y="370874"/>
            <a:chExt cx="2228850" cy="429895"/>
          </a:xfrm>
        </p:grpSpPr>
        <p:sp>
          <p:nvSpPr>
            <p:cNvPr id="70" name="object 70"/>
            <p:cNvSpPr/>
            <p:nvPr/>
          </p:nvSpPr>
          <p:spPr>
            <a:xfrm>
              <a:off x="39074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71" name="object 71"/>
            <p:cNvSpPr/>
            <p:nvPr/>
          </p:nvSpPr>
          <p:spPr>
            <a:xfrm>
              <a:off x="39074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72" name="object 72"/>
            <p:cNvSpPr/>
            <p:nvPr/>
          </p:nvSpPr>
          <p:spPr>
            <a:xfrm>
              <a:off x="4632875" y="380399"/>
              <a:ext cx="1484630" cy="410845"/>
            </a:xfrm>
            <a:custGeom>
              <a:avLst/>
              <a:gdLst/>
              <a:ahLst/>
              <a:cxnLst/>
              <a:rect l="l" t="t" r="r" b="b"/>
              <a:pathLst>
                <a:path w="1484629" h="410845">
                  <a:moveTo>
                    <a:pt x="1415948" y="410699"/>
                  </a:moveTo>
                  <a:lnTo>
                    <a:pt x="68451" y="410699"/>
                  </a:lnTo>
                  <a:lnTo>
                    <a:pt x="41807" y="405320"/>
                  </a:lnTo>
                  <a:lnTo>
                    <a:pt x="20049" y="390651"/>
                  </a:lnTo>
                  <a:lnTo>
                    <a:pt x="5379" y="368892"/>
                  </a:lnTo>
                  <a:lnTo>
                    <a:pt x="0" y="342248"/>
                  </a:lnTo>
                  <a:lnTo>
                    <a:pt x="0" y="68451"/>
                  </a:ln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73" name="object 73"/>
            <p:cNvSpPr/>
            <p:nvPr/>
          </p:nvSpPr>
          <p:spPr>
            <a:xfrm>
              <a:off x="4632875" y="380399"/>
              <a:ext cx="1484630" cy="410845"/>
            </a:xfrm>
            <a:custGeom>
              <a:avLst/>
              <a:gdLst/>
              <a:ahLst/>
              <a:cxnLst/>
              <a:rect l="l" t="t" r="r" b="b"/>
              <a:pathLst>
                <a:path w="1484629" h="410845">
                  <a:moveTo>
                    <a:pt x="0" y="68451"/>
                  </a:move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9"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74" name="object 74"/>
          <p:cNvSpPr txBox="1"/>
          <p:nvPr/>
        </p:nvSpPr>
        <p:spPr>
          <a:xfrm>
            <a:off x="6347849" y="635289"/>
            <a:ext cx="1633220"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Physical</a:t>
            </a:r>
            <a:r>
              <a:rPr sz="1600" spc="-93" dirty="0">
                <a:latin typeface="Arial MT"/>
                <a:cs typeface="Arial MT"/>
              </a:rPr>
              <a:t> </a:t>
            </a:r>
            <a:r>
              <a:rPr sz="1600" spc="-7" dirty="0">
                <a:latin typeface="Arial MT"/>
                <a:cs typeface="Arial MT"/>
              </a:rPr>
              <a:t>Planning</a:t>
            </a:r>
            <a:endParaRPr sz="1600">
              <a:latin typeface="Arial MT"/>
              <a:cs typeface="Arial MT"/>
            </a:endParaRPr>
          </a:p>
        </p:txBody>
      </p:sp>
      <p:grpSp>
        <p:nvGrpSpPr>
          <p:cNvPr id="75" name="object 75"/>
          <p:cNvGrpSpPr/>
          <p:nvPr/>
        </p:nvGrpSpPr>
        <p:grpSpPr>
          <a:xfrm>
            <a:off x="8143667" y="594099"/>
            <a:ext cx="991447" cy="374227"/>
            <a:chOff x="6107750" y="445574"/>
            <a:chExt cx="743585" cy="280670"/>
          </a:xfrm>
        </p:grpSpPr>
        <p:sp>
          <p:nvSpPr>
            <p:cNvPr id="76" name="object 76"/>
            <p:cNvSpPr/>
            <p:nvPr/>
          </p:nvSpPr>
          <p:spPr>
            <a:xfrm>
              <a:off x="6117275" y="455099"/>
              <a:ext cx="724535" cy="261620"/>
            </a:xfrm>
            <a:custGeom>
              <a:avLst/>
              <a:gdLst/>
              <a:ahLst/>
              <a:cxnLst/>
              <a:rect l="l" t="t" r="r" b="b"/>
              <a:pathLst>
                <a:path w="724534"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77" name="object 77"/>
            <p:cNvSpPr/>
            <p:nvPr/>
          </p:nvSpPr>
          <p:spPr>
            <a:xfrm>
              <a:off x="6117275" y="455099"/>
              <a:ext cx="724535" cy="261620"/>
            </a:xfrm>
            <a:custGeom>
              <a:avLst/>
              <a:gdLst/>
              <a:ahLst/>
              <a:cxnLst/>
              <a:rect l="l" t="t" r="r" b="b"/>
              <a:pathLst>
                <a:path w="724534"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grpSp>
      <p:sp>
        <p:nvSpPr>
          <p:cNvPr id="79" name="TextBox 78">
            <a:extLst>
              <a:ext uri="{FF2B5EF4-FFF2-40B4-BE49-F238E27FC236}">
                <a16:creationId xmlns:a16="http://schemas.microsoft.com/office/drawing/2014/main" id="{FF247AD5-E593-4589-9789-10BB7D88FC8B}"/>
              </a:ext>
            </a:extLst>
          </p:cNvPr>
          <p:cNvSpPr txBox="1"/>
          <p:nvPr/>
        </p:nvSpPr>
        <p:spPr>
          <a:xfrm>
            <a:off x="589935" y="5353103"/>
            <a:ext cx="10323871" cy="1200329"/>
          </a:xfrm>
          <a:prstGeom prst="rect">
            <a:avLst/>
          </a:prstGeom>
          <a:noFill/>
        </p:spPr>
        <p:txBody>
          <a:bodyPr wrap="square">
            <a:spAutoFit/>
          </a:bodyPr>
          <a:lstStyle/>
          <a:p>
            <a:pPr algn="l">
              <a:buFont typeface="+mj-lt"/>
              <a:buAutoNum type="arabicPeriod"/>
            </a:pPr>
            <a:r>
              <a:rPr lang="en-US" sz="1800" b="1" i="0" dirty="0">
                <a:solidFill>
                  <a:srgbClr val="0D0D0D"/>
                </a:solidFill>
                <a:effectLst/>
                <a:latin typeface="Söhne"/>
              </a:rPr>
              <a:t>Optimized Logical Plan</a:t>
            </a:r>
            <a:r>
              <a:rPr lang="en-US" sz="1800" b="0" i="0" dirty="0">
                <a:solidFill>
                  <a:srgbClr val="0D0D0D"/>
                </a:solidFill>
                <a:effectLst/>
                <a:latin typeface="Söhne"/>
              </a:rPr>
              <a:t>: This logical plan is then transformed through rule-based and cost-based optimizations to produce an optimized logical plan that is more efficient to execute.</a:t>
            </a:r>
          </a:p>
          <a:p>
            <a:pPr algn="l">
              <a:buFont typeface="+mj-lt"/>
              <a:buAutoNum type="arabicPeriod"/>
            </a:pPr>
            <a:r>
              <a:rPr lang="en-US" sz="1800" b="1" i="0" dirty="0">
                <a:solidFill>
                  <a:srgbClr val="0D0D0D"/>
                </a:solidFill>
                <a:effectLst/>
                <a:latin typeface="Söhne"/>
              </a:rPr>
              <a:t>Physical Plans</a:t>
            </a:r>
            <a:r>
              <a:rPr lang="en-US" sz="1800" b="0" i="0" dirty="0">
                <a:solidFill>
                  <a:srgbClr val="0D0D0D"/>
                </a:solidFill>
                <a:effectLst/>
                <a:latin typeface="Söhne"/>
              </a:rPr>
              <a:t>: The optimized logical plan is converted into one or more physical plans that dictate how the execution will happen, including the actual physical operations like joins, filters, aggregations,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1665" y="494500"/>
            <a:ext cx="2004907" cy="573193"/>
            <a:chOff x="203749" y="370874"/>
            <a:chExt cx="1503680" cy="429895"/>
          </a:xfrm>
        </p:grpSpPr>
        <p:sp>
          <p:nvSpPr>
            <p:cNvPr id="3" name="object 3"/>
            <p:cNvSpPr/>
            <p:nvPr/>
          </p:nvSpPr>
          <p:spPr>
            <a:xfrm>
              <a:off x="213274" y="380399"/>
              <a:ext cx="1484630" cy="410845"/>
            </a:xfrm>
            <a:custGeom>
              <a:avLst/>
              <a:gdLst/>
              <a:ahLst/>
              <a:cxnLst/>
              <a:rect l="l" t="t" r="r" b="b"/>
              <a:pathLst>
                <a:path w="1484630"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4" name="object 4"/>
            <p:cNvSpPr/>
            <p:nvPr/>
          </p:nvSpPr>
          <p:spPr>
            <a:xfrm>
              <a:off x="213274" y="380399"/>
              <a:ext cx="1484630" cy="410845"/>
            </a:xfrm>
            <a:custGeom>
              <a:avLst/>
              <a:gdLst/>
              <a:ahLst/>
              <a:cxnLst/>
              <a:rect l="l" t="t" r="r" b="b"/>
              <a:pathLst>
                <a:path w="1484630"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1"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5" name="object 5"/>
          <p:cNvSpPr txBox="1"/>
          <p:nvPr/>
        </p:nvSpPr>
        <p:spPr>
          <a:xfrm>
            <a:off x="878712" y="635289"/>
            <a:ext cx="789093"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Analysis</a:t>
            </a:r>
            <a:endParaRPr sz="1600">
              <a:latin typeface="Arial MT"/>
              <a:cs typeface="Arial MT"/>
            </a:endParaRPr>
          </a:p>
        </p:txBody>
      </p:sp>
      <p:grpSp>
        <p:nvGrpSpPr>
          <p:cNvPr id="6" name="object 6"/>
          <p:cNvGrpSpPr/>
          <p:nvPr/>
        </p:nvGrpSpPr>
        <p:grpSpPr>
          <a:xfrm>
            <a:off x="2250867" y="494500"/>
            <a:ext cx="2971800" cy="573193"/>
            <a:chOff x="1688150" y="370874"/>
            <a:chExt cx="2228850" cy="429895"/>
          </a:xfrm>
        </p:grpSpPr>
        <p:sp>
          <p:nvSpPr>
            <p:cNvPr id="7" name="object 7"/>
            <p:cNvSpPr/>
            <p:nvPr/>
          </p:nvSpPr>
          <p:spPr>
            <a:xfrm>
              <a:off x="16976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8" name="object 8"/>
            <p:cNvSpPr/>
            <p:nvPr/>
          </p:nvSpPr>
          <p:spPr>
            <a:xfrm>
              <a:off x="16976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9" name="object 9"/>
            <p:cNvSpPr/>
            <p:nvPr/>
          </p:nvSpPr>
          <p:spPr>
            <a:xfrm>
              <a:off x="2423075" y="380399"/>
              <a:ext cx="1484630" cy="410845"/>
            </a:xfrm>
            <a:custGeom>
              <a:avLst/>
              <a:gdLst/>
              <a:ahLst/>
              <a:cxnLst/>
              <a:rect l="l" t="t" r="r" b="b"/>
              <a:pathLst>
                <a:path w="1484629" h="410845">
                  <a:moveTo>
                    <a:pt x="1415948" y="410699"/>
                  </a:moveTo>
                  <a:lnTo>
                    <a:pt x="68451" y="410699"/>
                  </a:lnTo>
                  <a:lnTo>
                    <a:pt x="41807" y="405320"/>
                  </a:lnTo>
                  <a:lnTo>
                    <a:pt x="20048" y="390651"/>
                  </a:lnTo>
                  <a:lnTo>
                    <a:pt x="5379" y="368892"/>
                  </a:lnTo>
                  <a:lnTo>
                    <a:pt x="0" y="342248"/>
                  </a:lnTo>
                  <a:lnTo>
                    <a:pt x="0" y="68451"/>
                  </a:ln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10" name="object 10"/>
            <p:cNvSpPr/>
            <p:nvPr/>
          </p:nvSpPr>
          <p:spPr>
            <a:xfrm>
              <a:off x="2423075" y="380399"/>
              <a:ext cx="1484630" cy="410845"/>
            </a:xfrm>
            <a:custGeom>
              <a:avLst/>
              <a:gdLst/>
              <a:ahLst/>
              <a:cxnLst/>
              <a:rect l="l" t="t" r="r" b="b"/>
              <a:pathLst>
                <a:path w="1484629" h="410845">
                  <a:moveTo>
                    <a:pt x="0" y="68451"/>
                  </a:moveTo>
                  <a:lnTo>
                    <a:pt x="5379" y="41807"/>
                  </a:lnTo>
                  <a:lnTo>
                    <a:pt x="20048"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8"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grpSp>
        <p:nvGrpSpPr>
          <p:cNvPr id="11" name="object 11"/>
          <p:cNvGrpSpPr/>
          <p:nvPr/>
        </p:nvGrpSpPr>
        <p:grpSpPr>
          <a:xfrm>
            <a:off x="315466" y="2507099"/>
            <a:ext cx="1206500" cy="823807"/>
            <a:chOff x="236599" y="1880324"/>
            <a:chExt cx="904875" cy="617855"/>
          </a:xfrm>
        </p:grpSpPr>
        <p:sp>
          <p:nvSpPr>
            <p:cNvPr id="12" name="object 12"/>
            <p:cNvSpPr/>
            <p:nvPr/>
          </p:nvSpPr>
          <p:spPr>
            <a:xfrm>
              <a:off x="246124" y="1889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13" name="object 13"/>
            <p:cNvSpPr/>
            <p:nvPr/>
          </p:nvSpPr>
          <p:spPr>
            <a:xfrm>
              <a:off x="246124" y="1889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4" name="object 14"/>
          <p:cNvSpPr txBox="1"/>
          <p:nvPr/>
        </p:nvSpPr>
        <p:spPr>
          <a:xfrm>
            <a:off x="507441" y="2793493"/>
            <a:ext cx="822113" cy="222219"/>
          </a:xfrm>
          <a:prstGeom prst="rect">
            <a:avLst/>
          </a:prstGeom>
        </p:spPr>
        <p:txBody>
          <a:bodyPr vert="horz" wrap="square" lIns="0" tIns="16933" rIns="0" bIns="0" rtlCol="0">
            <a:spAutoFit/>
          </a:bodyPr>
          <a:lstStyle/>
          <a:p>
            <a:pPr marL="16933">
              <a:spcBef>
                <a:spcPts val="133"/>
              </a:spcBef>
            </a:pPr>
            <a:r>
              <a:rPr sz="1333" spc="-27" dirty="0">
                <a:latin typeface="Roboto"/>
                <a:cs typeface="Roboto"/>
              </a:rPr>
              <a:t>SQ</a:t>
            </a:r>
            <a:r>
              <a:rPr sz="1333" spc="-20" dirty="0">
                <a:latin typeface="Roboto"/>
                <a:cs typeface="Roboto"/>
              </a:rPr>
              <a:t>L</a:t>
            </a:r>
            <a:r>
              <a:rPr sz="1333" spc="-7" dirty="0">
                <a:latin typeface="Roboto"/>
                <a:cs typeface="Roboto"/>
              </a:rPr>
              <a:t> </a:t>
            </a:r>
            <a:r>
              <a:rPr sz="1333" spc="-20" dirty="0">
                <a:latin typeface="Roboto"/>
                <a:cs typeface="Roboto"/>
              </a:rPr>
              <a:t>Que</a:t>
            </a:r>
            <a:r>
              <a:rPr sz="1333" spc="-7" dirty="0">
                <a:latin typeface="Roboto"/>
                <a:cs typeface="Roboto"/>
              </a:rPr>
              <a:t>r</a:t>
            </a:r>
            <a:r>
              <a:rPr sz="1333" spc="-40" dirty="0">
                <a:latin typeface="Roboto"/>
                <a:cs typeface="Roboto"/>
              </a:rPr>
              <a:t>y</a:t>
            </a:r>
            <a:endParaRPr sz="1333">
              <a:latin typeface="Roboto"/>
              <a:cs typeface="Roboto"/>
            </a:endParaRPr>
          </a:p>
        </p:txBody>
      </p:sp>
      <p:grpSp>
        <p:nvGrpSpPr>
          <p:cNvPr id="15" name="object 15"/>
          <p:cNvGrpSpPr/>
          <p:nvPr/>
        </p:nvGrpSpPr>
        <p:grpSpPr>
          <a:xfrm>
            <a:off x="315466" y="3624699"/>
            <a:ext cx="1206500" cy="823807"/>
            <a:chOff x="236599" y="2718524"/>
            <a:chExt cx="904875" cy="617855"/>
          </a:xfrm>
        </p:grpSpPr>
        <p:sp>
          <p:nvSpPr>
            <p:cNvPr id="16" name="object 16"/>
            <p:cNvSpPr/>
            <p:nvPr/>
          </p:nvSpPr>
          <p:spPr>
            <a:xfrm>
              <a:off x="246124" y="2728049"/>
              <a:ext cx="885825" cy="598805"/>
            </a:xfrm>
            <a:custGeom>
              <a:avLst/>
              <a:gdLst/>
              <a:ahLst/>
              <a:cxnLst/>
              <a:rect l="l" t="t" r="r" b="b"/>
              <a:pathLst>
                <a:path w="885825" h="598804">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17" name="object 17"/>
            <p:cNvSpPr/>
            <p:nvPr/>
          </p:nvSpPr>
          <p:spPr>
            <a:xfrm>
              <a:off x="246124" y="2728049"/>
              <a:ext cx="885825" cy="598805"/>
            </a:xfrm>
            <a:custGeom>
              <a:avLst/>
              <a:gdLst/>
              <a:ahLst/>
              <a:cxnLst/>
              <a:rect l="l" t="t" r="r" b="b"/>
              <a:pathLst>
                <a:path w="885825" h="598804">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18" name="object 18"/>
          <p:cNvSpPr txBox="1"/>
          <p:nvPr/>
        </p:nvSpPr>
        <p:spPr>
          <a:xfrm>
            <a:off x="488474" y="3911093"/>
            <a:ext cx="859367"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DataFrame</a:t>
            </a:r>
            <a:endParaRPr sz="1333">
              <a:latin typeface="Roboto"/>
              <a:cs typeface="Roboto"/>
            </a:endParaRPr>
          </a:p>
        </p:txBody>
      </p:sp>
      <p:grpSp>
        <p:nvGrpSpPr>
          <p:cNvPr id="19" name="object 19"/>
          <p:cNvGrpSpPr/>
          <p:nvPr/>
        </p:nvGrpSpPr>
        <p:grpSpPr>
          <a:xfrm>
            <a:off x="2017265" y="3015099"/>
            <a:ext cx="1206500" cy="823807"/>
            <a:chOff x="1512948" y="2261324"/>
            <a:chExt cx="904875" cy="617855"/>
          </a:xfrm>
        </p:grpSpPr>
        <p:sp>
          <p:nvSpPr>
            <p:cNvPr id="20" name="object 20"/>
            <p:cNvSpPr/>
            <p:nvPr/>
          </p:nvSpPr>
          <p:spPr>
            <a:xfrm>
              <a:off x="1522473" y="2270849"/>
              <a:ext cx="885825" cy="598805"/>
            </a:xfrm>
            <a:custGeom>
              <a:avLst/>
              <a:gdLst/>
              <a:ahLst/>
              <a:cxnLst/>
              <a:rect l="l" t="t" r="r" b="b"/>
              <a:pathLst>
                <a:path w="885825" h="598805">
                  <a:moveTo>
                    <a:pt x="785548"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close/>
                </a:path>
              </a:pathLst>
            </a:custGeom>
            <a:solidFill>
              <a:srgbClr val="FCE4CD"/>
            </a:solidFill>
          </p:spPr>
          <p:txBody>
            <a:bodyPr wrap="square" lIns="0" tIns="0" rIns="0" bIns="0" rtlCol="0"/>
            <a:lstStyle/>
            <a:p>
              <a:endParaRPr sz="2400"/>
            </a:p>
          </p:txBody>
        </p:sp>
        <p:sp>
          <p:nvSpPr>
            <p:cNvPr id="21" name="object 21"/>
            <p:cNvSpPr/>
            <p:nvPr/>
          </p:nvSpPr>
          <p:spPr>
            <a:xfrm>
              <a:off x="1522473" y="22708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8" y="0"/>
                  </a:lnTo>
                  <a:lnTo>
                    <a:pt x="823721" y="7593"/>
                  </a:lnTo>
                  <a:lnTo>
                    <a:pt x="856083" y="29216"/>
                  </a:lnTo>
                  <a:lnTo>
                    <a:pt x="877706" y="61578"/>
                  </a:lnTo>
                  <a:lnTo>
                    <a:pt x="885299" y="99751"/>
                  </a:lnTo>
                  <a:lnTo>
                    <a:pt x="885299" y="498747"/>
                  </a:lnTo>
                  <a:lnTo>
                    <a:pt x="877460" y="537575"/>
                  </a:lnTo>
                  <a:lnTo>
                    <a:pt x="856083" y="569283"/>
                  </a:lnTo>
                  <a:lnTo>
                    <a:pt x="824375" y="590660"/>
                  </a:lnTo>
                  <a:lnTo>
                    <a:pt x="785548"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22" name="object 22"/>
          <p:cNvSpPr txBox="1"/>
          <p:nvPr/>
        </p:nvSpPr>
        <p:spPr>
          <a:xfrm>
            <a:off x="2183494" y="3098293"/>
            <a:ext cx="872913" cy="632460"/>
          </a:xfrm>
          <a:prstGeom prst="rect">
            <a:avLst/>
          </a:prstGeom>
        </p:spPr>
        <p:txBody>
          <a:bodyPr vert="horz" wrap="square" lIns="0" tIns="16933" rIns="0" bIns="0" rtlCol="0">
            <a:spAutoFit/>
          </a:bodyPr>
          <a:lstStyle/>
          <a:p>
            <a:pPr marL="16086" marR="6773" algn="ctr">
              <a:spcBef>
                <a:spcPts val="133"/>
              </a:spcBef>
            </a:pPr>
            <a:r>
              <a:rPr sz="1333" spc="-40" dirty="0">
                <a:latin typeface="Roboto"/>
                <a:cs typeface="Roboto"/>
              </a:rPr>
              <a:t>Un</a:t>
            </a:r>
            <a:r>
              <a:rPr sz="1333" spc="-33" dirty="0">
                <a:latin typeface="Roboto"/>
                <a:cs typeface="Roboto"/>
              </a:rPr>
              <a:t>r</a:t>
            </a:r>
            <a:r>
              <a:rPr sz="1333" spc="-20" dirty="0">
                <a:latin typeface="Roboto"/>
                <a:cs typeface="Roboto"/>
              </a:rPr>
              <a:t>esol</a:t>
            </a:r>
            <a:r>
              <a:rPr sz="1333" spc="-27" dirty="0">
                <a:latin typeface="Roboto"/>
                <a:cs typeface="Roboto"/>
              </a:rPr>
              <a:t>v</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23" name="object 23"/>
          <p:cNvGrpSpPr/>
          <p:nvPr/>
        </p:nvGrpSpPr>
        <p:grpSpPr>
          <a:xfrm>
            <a:off x="3648155" y="3015099"/>
            <a:ext cx="1206500" cy="823807"/>
            <a:chOff x="2736116" y="2261324"/>
            <a:chExt cx="904875" cy="617855"/>
          </a:xfrm>
        </p:grpSpPr>
        <p:sp>
          <p:nvSpPr>
            <p:cNvPr id="24" name="object 24"/>
            <p:cNvSpPr/>
            <p:nvPr/>
          </p:nvSpPr>
          <p:spPr>
            <a:xfrm>
              <a:off x="2745641" y="2270849"/>
              <a:ext cx="885825" cy="598805"/>
            </a:xfrm>
            <a:custGeom>
              <a:avLst/>
              <a:gdLst/>
              <a:ahLst/>
              <a:cxnLst/>
              <a:rect l="l" t="t" r="r" b="b"/>
              <a:pathLst>
                <a:path w="885825" h="598805">
                  <a:moveTo>
                    <a:pt x="785547" y="598499"/>
                  </a:moveTo>
                  <a:lnTo>
                    <a:pt x="99751" y="598499"/>
                  </a:lnTo>
                  <a:lnTo>
                    <a:pt x="60923" y="590660"/>
                  </a:lnTo>
                  <a:lnTo>
                    <a:pt x="29216" y="569283"/>
                  </a:lnTo>
                  <a:lnTo>
                    <a:pt x="7839" y="537575"/>
                  </a:lnTo>
                  <a:lnTo>
                    <a:pt x="0" y="498747"/>
                  </a:lnTo>
                  <a:lnTo>
                    <a:pt x="0" y="99751"/>
                  </a:ln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25" name="object 25"/>
            <p:cNvSpPr/>
            <p:nvPr/>
          </p:nvSpPr>
          <p:spPr>
            <a:xfrm>
              <a:off x="2745641" y="2270849"/>
              <a:ext cx="885825" cy="598805"/>
            </a:xfrm>
            <a:custGeom>
              <a:avLst/>
              <a:gdLst/>
              <a:ahLst/>
              <a:cxnLst/>
              <a:rect l="l" t="t" r="r" b="b"/>
              <a:pathLst>
                <a:path w="885825" h="598805">
                  <a:moveTo>
                    <a:pt x="0" y="99751"/>
                  </a:moveTo>
                  <a:lnTo>
                    <a:pt x="7839" y="60924"/>
                  </a:lnTo>
                  <a:lnTo>
                    <a:pt x="29216" y="29216"/>
                  </a:lnTo>
                  <a:lnTo>
                    <a:pt x="60923" y="7839"/>
                  </a:lnTo>
                  <a:lnTo>
                    <a:pt x="99751" y="0"/>
                  </a:lnTo>
                  <a:lnTo>
                    <a:pt x="785547" y="0"/>
                  </a:lnTo>
                  <a:lnTo>
                    <a:pt x="823721" y="7593"/>
                  </a:lnTo>
                  <a:lnTo>
                    <a:pt x="856082"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26" name="object 26"/>
          <p:cNvSpPr txBox="1"/>
          <p:nvPr/>
        </p:nvSpPr>
        <p:spPr>
          <a:xfrm>
            <a:off x="3961418" y="3199893"/>
            <a:ext cx="579967" cy="427339"/>
          </a:xfrm>
          <a:prstGeom prst="rect">
            <a:avLst/>
          </a:prstGeom>
        </p:spPr>
        <p:txBody>
          <a:bodyPr vert="horz" wrap="square" lIns="0" tIns="16933" rIns="0" bIns="0" rtlCol="0">
            <a:spAutoFit/>
          </a:bodyPr>
          <a:lstStyle/>
          <a:p>
            <a:pPr marL="122764" marR="6773" indent="-106677">
              <a:spcBef>
                <a:spcPts val="133"/>
              </a:spcBef>
            </a:pPr>
            <a:r>
              <a:rPr sz="1333" spc="-20" dirty="0">
                <a:latin typeface="Roboto"/>
                <a:cs typeface="Roboto"/>
              </a:rPr>
              <a:t>Logical  Plan</a:t>
            </a:r>
            <a:endParaRPr sz="1333">
              <a:latin typeface="Roboto"/>
              <a:cs typeface="Roboto"/>
            </a:endParaRPr>
          </a:p>
        </p:txBody>
      </p:sp>
      <p:sp>
        <p:nvSpPr>
          <p:cNvPr id="27" name="object 27"/>
          <p:cNvSpPr txBox="1"/>
          <p:nvPr/>
        </p:nvSpPr>
        <p:spPr>
          <a:xfrm>
            <a:off x="2839338" y="4528333"/>
            <a:ext cx="1218353" cy="382028"/>
          </a:xfrm>
          <a:prstGeom prst="rect">
            <a:avLst/>
          </a:prstGeom>
          <a:solidFill>
            <a:srgbClr val="FCE4CD"/>
          </a:solidFill>
          <a:ln w="19049">
            <a:solidFill>
              <a:srgbClr val="595959"/>
            </a:solidFill>
          </a:ln>
        </p:spPr>
        <p:txBody>
          <a:bodyPr vert="horz" wrap="square" lIns="0" tIns="2540" rIns="0" bIns="0" rtlCol="0">
            <a:spAutoFit/>
          </a:bodyPr>
          <a:lstStyle/>
          <a:p>
            <a:pPr>
              <a:spcBef>
                <a:spcPts val="20"/>
              </a:spcBef>
            </a:pPr>
            <a:endParaRPr sz="1133">
              <a:latin typeface="Times New Roman" panose="02020603050405020304"/>
              <a:cs typeface="Times New Roman" panose="02020603050405020304"/>
            </a:endParaRPr>
          </a:p>
          <a:p>
            <a:pPr marL="317492">
              <a:spcBef>
                <a:spcPts val="7"/>
              </a:spcBef>
            </a:pPr>
            <a:r>
              <a:rPr sz="1333" spc="-13" dirty="0">
                <a:latin typeface="Roboto"/>
                <a:cs typeface="Roboto"/>
              </a:rPr>
              <a:t>Catalog</a:t>
            </a:r>
            <a:endParaRPr sz="1333">
              <a:latin typeface="Roboto"/>
              <a:cs typeface="Roboto"/>
            </a:endParaRPr>
          </a:p>
        </p:txBody>
      </p:sp>
      <p:grpSp>
        <p:nvGrpSpPr>
          <p:cNvPr id="28" name="object 28"/>
          <p:cNvGrpSpPr/>
          <p:nvPr/>
        </p:nvGrpSpPr>
        <p:grpSpPr>
          <a:xfrm>
            <a:off x="5208137" y="3015099"/>
            <a:ext cx="1206500" cy="823807"/>
            <a:chOff x="3906102" y="2261324"/>
            <a:chExt cx="904875" cy="617855"/>
          </a:xfrm>
        </p:grpSpPr>
        <p:sp>
          <p:nvSpPr>
            <p:cNvPr id="29" name="object 29"/>
            <p:cNvSpPr/>
            <p:nvPr/>
          </p:nvSpPr>
          <p:spPr>
            <a:xfrm>
              <a:off x="3915627" y="2270849"/>
              <a:ext cx="885825" cy="598805"/>
            </a:xfrm>
            <a:custGeom>
              <a:avLst/>
              <a:gdLst/>
              <a:ahLst/>
              <a:cxnLst/>
              <a:rect l="l" t="t" r="r" b="b"/>
              <a:pathLst>
                <a:path w="885825" h="598805">
                  <a:moveTo>
                    <a:pt x="785547" y="598499"/>
                  </a:moveTo>
                  <a:lnTo>
                    <a:pt x="99751" y="598499"/>
                  </a:lnTo>
                  <a:lnTo>
                    <a:pt x="60924" y="590660"/>
                  </a:lnTo>
                  <a:lnTo>
                    <a:pt x="29216" y="569283"/>
                  </a:lnTo>
                  <a:lnTo>
                    <a:pt x="7839" y="537575"/>
                  </a:lnTo>
                  <a:lnTo>
                    <a:pt x="0" y="498747"/>
                  </a:lnTo>
                  <a:lnTo>
                    <a:pt x="0" y="99751"/>
                  </a:ln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30" name="object 30"/>
            <p:cNvSpPr/>
            <p:nvPr/>
          </p:nvSpPr>
          <p:spPr>
            <a:xfrm>
              <a:off x="3915627" y="2270849"/>
              <a:ext cx="885825" cy="598805"/>
            </a:xfrm>
            <a:custGeom>
              <a:avLst/>
              <a:gdLst/>
              <a:ahLst/>
              <a:cxnLst/>
              <a:rect l="l" t="t" r="r" b="b"/>
              <a:pathLst>
                <a:path w="885825" h="598805">
                  <a:moveTo>
                    <a:pt x="0" y="99751"/>
                  </a:moveTo>
                  <a:lnTo>
                    <a:pt x="7839" y="60924"/>
                  </a:lnTo>
                  <a:lnTo>
                    <a:pt x="29216" y="29216"/>
                  </a:lnTo>
                  <a:lnTo>
                    <a:pt x="60924" y="7839"/>
                  </a:lnTo>
                  <a:lnTo>
                    <a:pt x="99751" y="0"/>
                  </a:lnTo>
                  <a:lnTo>
                    <a:pt x="785547" y="0"/>
                  </a:lnTo>
                  <a:lnTo>
                    <a:pt x="823721" y="7593"/>
                  </a:lnTo>
                  <a:lnTo>
                    <a:pt x="856083" y="29216"/>
                  </a:lnTo>
                  <a:lnTo>
                    <a:pt x="877706" y="61578"/>
                  </a:lnTo>
                  <a:lnTo>
                    <a:pt x="885299" y="99751"/>
                  </a:lnTo>
                  <a:lnTo>
                    <a:pt x="885299" y="498747"/>
                  </a:lnTo>
                  <a:lnTo>
                    <a:pt x="877460" y="537575"/>
                  </a:lnTo>
                  <a:lnTo>
                    <a:pt x="856083" y="569283"/>
                  </a:lnTo>
                  <a:lnTo>
                    <a:pt x="824375" y="590660"/>
                  </a:lnTo>
                  <a:lnTo>
                    <a:pt x="785547" y="598499"/>
                  </a:lnTo>
                  <a:lnTo>
                    <a:pt x="99751"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31" name="object 31"/>
          <p:cNvSpPr txBox="1"/>
          <p:nvPr/>
        </p:nvSpPr>
        <p:spPr>
          <a:xfrm>
            <a:off x="5411682" y="3098293"/>
            <a:ext cx="798407" cy="632460"/>
          </a:xfrm>
          <a:prstGeom prst="rect">
            <a:avLst/>
          </a:prstGeom>
        </p:spPr>
        <p:txBody>
          <a:bodyPr vert="horz" wrap="square" lIns="0" tIns="16933" rIns="0" bIns="0" rtlCol="0">
            <a:spAutoFit/>
          </a:bodyPr>
          <a:lstStyle/>
          <a:p>
            <a:pPr marL="16933" marR="6773" algn="ctr">
              <a:spcBef>
                <a:spcPts val="133"/>
              </a:spcBef>
            </a:pPr>
            <a:r>
              <a:rPr sz="1333" spc="-13" dirty="0">
                <a:latin typeface="Roboto"/>
                <a:cs typeface="Roboto"/>
              </a:rPr>
              <a:t>Optimi</a:t>
            </a:r>
            <a:r>
              <a:rPr sz="1333" spc="-27" dirty="0">
                <a:latin typeface="Roboto"/>
                <a:cs typeface="Roboto"/>
              </a:rPr>
              <a:t>z</a:t>
            </a:r>
            <a:r>
              <a:rPr sz="1333" spc="-7" dirty="0">
                <a:latin typeface="Roboto"/>
                <a:cs typeface="Roboto"/>
              </a:rPr>
              <a:t>ed  </a:t>
            </a:r>
            <a:r>
              <a:rPr sz="1333" spc="-20" dirty="0">
                <a:latin typeface="Roboto"/>
                <a:cs typeface="Roboto"/>
              </a:rPr>
              <a:t>Logical </a:t>
            </a:r>
            <a:r>
              <a:rPr sz="1333" spc="-13" dirty="0">
                <a:latin typeface="Roboto"/>
                <a:cs typeface="Roboto"/>
              </a:rPr>
              <a:t> </a:t>
            </a:r>
            <a:r>
              <a:rPr sz="1333" spc="-20" dirty="0">
                <a:latin typeface="Roboto"/>
                <a:cs typeface="Roboto"/>
              </a:rPr>
              <a:t>Plan</a:t>
            </a:r>
            <a:endParaRPr sz="1333">
              <a:latin typeface="Roboto"/>
              <a:cs typeface="Roboto"/>
            </a:endParaRPr>
          </a:p>
        </p:txBody>
      </p:sp>
      <p:grpSp>
        <p:nvGrpSpPr>
          <p:cNvPr id="32" name="object 32"/>
          <p:cNvGrpSpPr/>
          <p:nvPr/>
        </p:nvGrpSpPr>
        <p:grpSpPr>
          <a:xfrm>
            <a:off x="7948558" y="2574432"/>
            <a:ext cx="2323252" cy="1581573"/>
            <a:chOff x="5961418" y="1930824"/>
            <a:chExt cx="1742439" cy="1186180"/>
          </a:xfrm>
        </p:grpSpPr>
        <p:sp>
          <p:nvSpPr>
            <p:cNvPr id="33" name="object 33"/>
            <p:cNvSpPr/>
            <p:nvPr/>
          </p:nvSpPr>
          <p:spPr>
            <a:xfrm>
              <a:off x="6054118" y="2023524"/>
              <a:ext cx="499109" cy="1000760"/>
            </a:xfrm>
            <a:custGeom>
              <a:avLst/>
              <a:gdLst/>
              <a:ahLst/>
              <a:cxnLst/>
              <a:rect l="l" t="t" r="r" b="b"/>
              <a:pathLst>
                <a:path w="499109" h="1000760">
                  <a:moveTo>
                    <a:pt x="499049" y="1000349"/>
                  </a:moveTo>
                  <a:lnTo>
                    <a:pt x="0" y="1000349"/>
                  </a:lnTo>
                  <a:lnTo>
                    <a:pt x="0" y="0"/>
                  </a:lnTo>
                  <a:lnTo>
                    <a:pt x="499049" y="0"/>
                  </a:lnTo>
                  <a:lnTo>
                    <a:pt x="499049" y="1000349"/>
                  </a:lnTo>
                  <a:close/>
                </a:path>
              </a:pathLst>
            </a:custGeom>
            <a:solidFill>
              <a:srgbClr val="FCE4CD"/>
            </a:solidFill>
          </p:spPr>
          <p:txBody>
            <a:bodyPr wrap="square" lIns="0" tIns="0" rIns="0" bIns="0" rtlCol="0"/>
            <a:lstStyle/>
            <a:p>
              <a:endParaRPr sz="2400"/>
            </a:p>
          </p:txBody>
        </p:sp>
        <p:sp>
          <p:nvSpPr>
            <p:cNvPr id="34" name="object 34"/>
            <p:cNvSpPr/>
            <p:nvPr/>
          </p:nvSpPr>
          <p:spPr>
            <a:xfrm>
              <a:off x="5970943" y="1940349"/>
              <a:ext cx="665480" cy="83185"/>
            </a:xfrm>
            <a:custGeom>
              <a:avLst/>
              <a:gdLst/>
              <a:ahLst/>
              <a:cxnLst/>
              <a:rect l="l" t="t" r="r" b="b"/>
              <a:pathLst>
                <a:path w="665479" h="83185">
                  <a:moveTo>
                    <a:pt x="582224" y="83174"/>
                  </a:moveTo>
                  <a:lnTo>
                    <a:pt x="83174" y="83174"/>
                  </a:lnTo>
                  <a:lnTo>
                    <a:pt x="0" y="0"/>
                  </a:lnTo>
                  <a:lnTo>
                    <a:pt x="665399" y="0"/>
                  </a:lnTo>
                  <a:lnTo>
                    <a:pt x="582224" y="83174"/>
                  </a:lnTo>
                  <a:close/>
                </a:path>
              </a:pathLst>
            </a:custGeom>
            <a:solidFill>
              <a:srgbClr val="FCEAD7"/>
            </a:solidFill>
          </p:spPr>
          <p:txBody>
            <a:bodyPr wrap="square" lIns="0" tIns="0" rIns="0" bIns="0" rtlCol="0"/>
            <a:lstStyle/>
            <a:p>
              <a:endParaRPr sz="2400"/>
            </a:p>
          </p:txBody>
        </p:sp>
        <p:sp>
          <p:nvSpPr>
            <p:cNvPr id="35" name="object 35"/>
            <p:cNvSpPr/>
            <p:nvPr/>
          </p:nvSpPr>
          <p:spPr>
            <a:xfrm>
              <a:off x="5970943" y="3023874"/>
              <a:ext cx="665480" cy="83185"/>
            </a:xfrm>
            <a:custGeom>
              <a:avLst/>
              <a:gdLst/>
              <a:ahLst/>
              <a:cxnLst/>
              <a:rect l="l" t="t" r="r" b="b"/>
              <a:pathLst>
                <a:path w="665479" h="83185">
                  <a:moveTo>
                    <a:pt x="665399" y="83174"/>
                  </a:moveTo>
                  <a:lnTo>
                    <a:pt x="0" y="83174"/>
                  </a:lnTo>
                  <a:lnTo>
                    <a:pt x="83174" y="0"/>
                  </a:lnTo>
                  <a:lnTo>
                    <a:pt x="582224" y="0"/>
                  </a:lnTo>
                  <a:lnTo>
                    <a:pt x="665399" y="83174"/>
                  </a:lnTo>
                  <a:close/>
                </a:path>
              </a:pathLst>
            </a:custGeom>
            <a:solidFill>
              <a:srgbClr val="C9B7A3"/>
            </a:solidFill>
          </p:spPr>
          <p:txBody>
            <a:bodyPr wrap="square" lIns="0" tIns="0" rIns="0" bIns="0" rtlCol="0"/>
            <a:lstStyle/>
            <a:p>
              <a:endParaRPr sz="2400"/>
            </a:p>
          </p:txBody>
        </p:sp>
        <p:sp>
          <p:nvSpPr>
            <p:cNvPr id="36" name="object 36"/>
            <p:cNvSpPr/>
            <p:nvPr/>
          </p:nvSpPr>
          <p:spPr>
            <a:xfrm>
              <a:off x="5970943" y="1940349"/>
              <a:ext cx="83185" cy="1167130"/>
            </a:xfrm>
            <a:custGeom>
              <a:avLst/>
              <a:gdLst/>
              <a:ahLst/>
              <a:cxnLst/>
              <a:rect l="l" t="t" r="r" b="b"/>
              <a:pathLst>
                <a:path w="83185" h="1167130">
                  <a:moveTo>
                    <a:pt x="0" y="1166699"/>
                  </a:moveTo>
                  <a:lnTo>
                    <a:pt x="0" y="0"/>
                  </a:lnTo>
                  <a:lnTo>
                    <a:pt x="83174" y="83174"/>
                  </a:lnTo>
                  <a:lnTo>
                    <a:pt x="83174" y="1083524"/>
                  </a:lnTo>
                  <a:lnTo>
                    <a:pt x="0" y="1166699"/>
                  </a:lnTo>
                  <a:close/>
                </a:path>
              </a:pathLst>
            </a:custGeom>
            <a:solidFill>
              <a:srgbClr val="FCEEE1"/>
            </a:solidFill>
          </p:spPr>
          <p:txBody>
            <a:bodyPr wrap="square" lIns="0" tIns="0" rIns="0" bIns="0" rtlCol="0"/>
            <a:lstStyle/>
            <a:p>
              <a:endParaRPr sz="2400"/>
            </a:p>
          </p:txBody>
        </p:sp>
        <p:sp>
          <p:nvSpPr>
            <p:cNvPr id="37" name="object 37"/>
            <p:cNvSpPr/>
            <p:nvPr/>
          </p:nvSpPr>
          <p:spPr>
            <a:xfrm>
              <a:off x="6553168" y="1940349"/>
              <a:ext cx="83185" cy="1167130"/>
            </a:xfrm>
            <a:custGeom>
              <a:avLst/>
              <a:gdLst/>
              <a:ahLst/>
              <a:cxnLst/>
              <a:rect l="l" t="t" r="r" b="b"/>
              <a:pathLst>
                <a:path w="83184" h="1167130">
                  <a:moveTo>
                    <a:pt x="83174" y="1166699"/>
                  </a:moveTo>
                  <a:lnTo>
                    <a:pt x="0" y="1083524"/>
                  </a:lnTo>
                  <a:lnTo>
                    <a:pt x="0" y="83174"/>
                  </a:lnTo>
                  <a:lnTo>
                    <a:pt x="83174" y="0"/>
                  </a:lnTo>
                  <a:lnTo>
                    <a:pt x="83174" y="1166699"/>
                  </a:lnTo>
                  <a:close/>
                </a:path>
              </a:pathLst>
            </a:custGeom>
            <a:solidFill>
              <a:srgbClr val="978879"/>
            </a:solidFill>
          </p:spPr>
          <p:txBody>
            <a:bodyPr wrap="square" lIns="0" tIns="0" rIns="0" bIns="0" rtlCol="0"/>
            <a:lstStyle/>
            <a:p>
              <a:endParaRPr sz="2400"/>
            </a:p>
          </p:txBody>
        </p:sp>
        <p:sp>
          <p:nvSpPr>
            <p:cNvPr id="38" name="object 38"/>
            <p:cNvSpPr/>
            <p:nvPr/>
          </p:nvSpPr>
          <p:spPr>
            <a:xfrm>
              <a:off x="5970943" y="1940349"/>
              <a:ext cx="665480" cy="1167130"/>
            </a:xfrm>
            <a:custGeom>
              <a:avLst/>
              <a:gdLst/>
              <a:ahLst/>
              <a:cxnLst/>
              <a:rect l="l" t="t" r="r" b="b"/>
              <a:pathLst>
                <a:path w="665479" h="1167130">
                  <a:moveTo>
                    <a:pt x="0" y="0"/>
                  </a:moveTo>
                  <a:lnTo>
                    <a:pt x="665399" y="0"/>
                  </a:lnTo>
                  <a:lnTo>
                    <a:pt x="665399" y="1166699"/>
                  </a:lnTo>
                  <a:lnTo>
                    <a:pt x="0" y="1166699"/>
                  </a:lnTo>
                  <a:lnTo>
                    <a:pt x="0" y="0"/>
                  </a:lnTo>
                  <a:close/>
                </a:path>
                <a:path w="665479" h="1167130">
                  <a:moveTo>
                    <a:pt x="83174" y="83174"/>
                  </a:moveTo>
                  <a:lnTo>
                    <a:pt x="582224" y="83174"/>
                  </a:lnTo>
                  <a:lnTo>
                    <a:pt x="582224" y="1083524"/>
                  </a:lnTo>
                  <a:lnTo>
                    <a:pt x="83174" y="1083524"/>
                  </a:lnTo>
                  <a:lnTo>
                    <a:pt x="83174" y="83174"/>
                  </a:lnTo>
                  <a:close/>
                </a:path>
                <a:path w="665479" h="1167130">
                  <a:moveTo>
                    <a:pt x="0" y="0"/>
                  </a:moveTo>
                  <a:lnTo>
                    <a:pt x="83174" y="83174"/>
                  </a:lnTo>
                </a:path>
                <a:path w="665479" h="1167130">
                  <a:moveTo>
                    <a:pt x="0" y="1166699"/>
                  </a:moveTo>
                  <a:lnTo>
                    <a:pt x="83174" y="1083524"/>
                  </a:lnTo>
                </a:path>
                <a:path w="665479" h="1167130">
                  <a:moveTo>
                    <a:pt x="665399" y="0"/>
                  </a:moveTo>
                  <a:lnTo>
                    <a:pt x="582224" y="83174"/>
                  </a:lnTo>
                </a:path>
                <a:path w="665479" h="1167130">
                  <a:moveTo>
                    <a:pt x="665399" y="1166699"/>
                  </a:moveTo>
                  <a:lnTo>
                    <a:pt x="582224" y="1083524"/>
                  </a:lnTo>
                </a:path>
              </a:pathLst>
            </a:custGeom>
            <a:ln w="19049">
              <a:solidFill>
                <a:srgbClr val="595959"/>
              </a:solidFill>
            </a:ln>
          </p:spPr>
          <p:txBody>
            <a:bodyPr wrap="square" lIns="0" tIns="0" rIns="0" bIns="0" rtlCol="0"/>
            <a:lstStyle/>
            <a:p>
              <a:endParaRPr sz="2400"/>
            </a:p>
          </p:txBody>
        </p:sp>
        <p:sp>
          <p:nvSpPr>
            <p:cNvPr id="39" name="object 39"/>
            <p:cNvSpPr/>
            <p:nvPr/>
          </p:nvSpPr>
          <p:spPr>
            <a:xfrm>
              <a:off x="6808570" y="2194649"/>
              <a:ext cx="885825" cy="598805"/>
            </a:xfrm>
            <a:custGeom>
              <a:avLst/>
              <a:gdLst/>
              <a:ahLst/>
              <a:cxnLst/>
              <a:rect l="l" t="t" r="r" b="b"/>
              <a:pathLst>
                <a:path w="885825" h="598805">
                  <a:moveTo>
                    <a:pt x="785547" y="598499"/>
                  </a:moveTo>
                  <a:lnTo>
                    <a:pt x="99751" y="598499"/>
                  </a:lnTo>
                  <a:lnTo>
                    <a:pt x="60923" y="590660"/>
                  </a:lnTo>
                  <a:lnTo>
                    <a:pt x="29216" y="569283"/>
                  </a:lnTo>
                  <a:lnTo>
                    <a:pt x="7838" y="537575"/>
                  </a:lnTo>
                  <a:lnTo>
                    <a:pt x="0" y="498747"/>
                  </a:lnTo>
                  <a:lnTo>
                    <a:pt x="0" y="99751"/>
                  </a:lnTo>
                  <a:lnTo>
                    <a:pt x="7838" y="60924"/>
                  </a:lnTo>
                  <a:lnTo>
                    <a:pt x="29216" y="29216"/>
                  </a:lnTo>
                  <a:lnTo>
                    <a:pt x="60923" y="7839"/>
                  </a:lnTo>
                  <a:lnTo>
                    <a:pt x="99751" y="0"/>
                  </a:lnTo>
                  <a:lnTo>
                    <a:pt x="785547" y="0"/>
                  </a:lnTo>
                  <a:lnTo>
                    <a:pt x="823721" y="7593"/>
                  </a:lnTo>
                  <a:lnTo>
                    <a:pt x="856083" y="29216"/>
                  </a:lnTo>
                  <a:lnTo>
                    <a:pt x="877707" y="61578"/>
                  </a:lnTo>
                  <a:lnTo>
                    <a:pt x="885299" y="99751"/>
                  </a:lnTo>
                  <a:lnTo>
                    <a:pt x="885299" y="498747"/>
                  </a:lnTo>
                  <a:lnTo>
                    <a:pt x="877460" y="537575"/>
                  </a:lnTo>
                  <a:lnTo>
                    <a:pt x="856083" y="569283"/>
                  </a:lnTo>
                  <a:lnTo>
                    <a:pt x="824375" y="590660"/>
                  </a:lnTo>
                  <a:lnTo>
                    <a:pt x="785547" y="598499"/>
                  </a:lnTo>
                  <a:close/>
                </a:path>
              </a:pathLst>
            </a:custGeom>
            <a:solidFill>
              <a:srgbClr val="FCE4CD"/>
            </a:solidFill>
          </p:spPr>
          <p:txBody>
            <a:bodyPr wrap="square" lIns="0" tIns="0" rIns="0" bIns="0" rtlCol="0"/>
            <a:lstStyle/>
            <a:p>
              <a:endParaRPr sz="2400"/>
            </a:p>
          </p:txBody>
        </p:sp>
        <p:sp>
          <p:nvSpPr>
            <p:cNvPr id="40" name="object 40"/>
            <p:cNvSpPr/>
            <p:nvPr/>
          </p:nvSpPr>
          <p:spPr>
            <a:xfrm>
              <a:off x="6808570" y="2194649"/>
              <a:ext cx="885825" cy="598805"/>
            </a:xfrm>
            <a:custGeom>
              <a:avLst/>
              <a:gdLst/>
              <a:ahLst/>
              <a:cxnLst/>
              <a:rect l="l" t="t" r="r" b="b"/>
              <a:pathLst>
                <a:path w="885825" h="598805">
                  <a:moveTo>
                    <a:pt x="0" y="99751"/>
                  </a:moveTo>
                  <a:lnTo>
                    <a:pt x="7838" y="60924"/>
                  </a:lnTo>
                  <a:lnTo>
                    <a:pt x="29216" y="29216"/>
                  </a:lnTo>
                  <a:lnTo>
                    <a:pt x="60923" y="7839"/>
                  </a:lnTo>
                  <a:lnTo>
                    <a:pt x="99751" y="0"/>
                  </a:lnTo>
                  <a:lnTo>
                    <a:pt x="785547" y="0"/>
                  </a:lnTo>
                  <a:lnTo>
                    <a:pt x="823721" y="7593"/>
                  </a:lnTo>
                  <a:lnTo>
                    <a:pt x="856083" y="29216"/>
                  </a:lnTo>
                  <a:lnTo>
                    <a:pt x="877707" y="61578"/>
                  </a:lnTo>
                  <a:lnTo>
                    <a:pt x="885299" y="99751"/>
                  </a:lnTo>
                  <a:lnTo>
                    <a:pt x="885299" y="498747"/>
                  </a:lnTo>
                  <a:lnTo>
                    <a:pt x="877460" y="537575"/>
                  </a:lnTo>
                  <a:lnTo>
                    <a:pt x="856083" y="569283"/>
                  </a:lnTo>
                  <a:lnTo>
                    <a:pt x="824375" y="590660"/>
                  </a:lnTo>
                  <a:lnTo>
                    <a:pt x="785547" y="598499"/>
                  </a:lnTo>
                  <a:lnTo>
                    <a:pt x="99751" y="598499"/>
                  </a:lnTo>
                  <a:lnTo>
                    <a:pt x="60923" y="590660"/>
                  </a:lnTo>
                  <a:lnTo>
                    <a:pt x="29216" y="569283"/>
                  </a:lnTo>
                  <a:lnTo>
                    <a:pt x="7838" y="537575"/>
                  </a:lnTo>
                  <a:lnTo>
                    <a:pt x="0" y="498747"/>
                  </a:lnTo>
                  <a:lnTo>
                    <a:pt x="0" y="99751"/>
                  </a:lnTo>
                  <a:close/>
                </a:path>
              </a:pathLst>
            </a:custGeom>
            <a:ln w="19049">
              <a:solidFill>
                <a:srgbClr val="595959"/>
              </a:solidFill>
            </a:ln>
          </p:spPr>
          <p:txBody>
            <a:bodyPr wrap="square" lIns="0" tIns="0" rIns="0" bIns="0" rtlCol="0"/>
            <a:lstStyle/>
            <a:p>
              <a:endParaRPr sz="2400"/>
            </a:p>
          </p:txBody>
        </p:sp>
      </p:grpSp>
      <p:grpSp>
        <p:nvGrpSpPr>
          <p:cNvPr id="41" name="object 41"/>
          <p:cNvGrpSpPr/>
          <p:nvPr/>
        </p:nvGrpSpPr>
        <p:grpSpPr>
          <a:xfrm>
            <a:off x="6782170" y="2865401"/>
            <a:ext cx="1076113" cy="1027007"/>
            <a:chOff x="5086627" y="2149050"/>
            <a:chExt cx="807085" cy="770255"/>
          </a:xfrm>
        </p:grpSpPr>
        <p:sp>
          <p:nvSpPr>
            <p:cNvPr id="42" name="object 42"/>
            <p:cNvSpPr/>
            <p:nvPr/>
          </p:nvSpPr>
          <p:spPr>
            <a:xfrm>
              <a:off x="5096152" y="2158575"/>
              <a:ext cx="347345" cy="598805"/>
            </a:xfrm>
            <a:custGeom>
              <a:avLst/>
              <a:gdLst/>
              <a:ahLst/>
              <a:cxnLst/>
              <a:rect l="l" t="t" r="r" b="b"/>
              <a:pathLst>
                <a:path w="347345" h="598805">
                  <a:moveTo>
                    <a:pt x="346933" y="598499"/>
                  </a:moveTo>
                  <a:lnTo>
                    <a:pt x="0" y="598499"/>
                  </a:lnTo>
                  <a:lnTo>
                    <a:pt x="0" y="0"/>
                  </a:lnTo>
                  <a:lnTo>
                    <a:pt x="346933" y="0"/>
                  </a:lnTo>
                  <a:lnTo>
                    <a:pt x="346933" y="598499"/>
                  </a:lnTo>
                  <a:close/>
                </a:path>
              </a:pathLst>
            </a:custGeom>
            <a:solidFill>
              <a:srgbClr val="FCE4CD"/>
            </a:solidFill>
          </p:spPr>
          <p:txBody>
            <a:bodyPr wrap="square" lIns="0" tIns="0" rIns="0" bIns="0" rtlCol="0"/>
            <a:lstStyle/>
            <a:p>
              <a:endParaRPr sz="2400"/>
            </a:p>
          </p:txBody>
        </p:sp>
        <p:sp>
          <p:nvSpPr>
            <p:cNvPr id="43" name="object 43"/>
            <p:cNvSpPr/>
            <p:nvPr/>
          </p:nvSpPr>
          <p:spPr>
            <a:xfrm>
              <a:off x="5139519" y="2158575"/>
              <a:ext cx="0" cy="598805"/>
            </a:xfrm>
            <a:custGeom>
              <a:avLst/>
              <a:gdLst/>
              <a:ahLst/>
              <a:cxnLst/>
              <a:rect l="l" t="t" r="r" b="b"/>
              <a:pathLst>
                <a:path h="598805">
                  <a:moveTo>
                    <a:pt x="0" y="0"/>
                  </a:moveTo>
                  <a:lnTo>
                    <a:pt x="0" y="598499"/>
                  </a:lnTo>
                </a:path>
              </a:pathLst>
            </a:custGeom>
            <a:ln w="19049">
              <a:solidFill>
                <a:srgbClr val="595959"/>
              </a:solidFill>
            </a:ln>
          </p:spPr>
          <p:txBody>
            <a:bodyPr wrap="square" lIns="0" tIns="0" rIns="0" bIns="0" rtlCol="0"/>
            <a:lstStyle/>
            <a:p>
              <a:endParaRPr sz="2400"/>
            </a:p>
          </p:txBody>
        </p:sp>
        <p:sp>
          <p:nvSpPr>
            <p:cNvPr id="44" name="object 44"/>
            <p:cNvSpPr/>
            <p:nvPr/>
          </p:nvSpPr>
          <p:spPr>
            <a:xfrm>
              <a:off x="5399720" y="2158575"/>
              <a:ext cx="0" cy="76200"/>
            </a:xfrm>
            <a:custGeom>
              <a:avLst/>
              <a:gdLst/>
              <a:ahLst/>
              <a:cxnLst/>
              <a:rect l="l" t="t" r="r" b="b"/>
              <a:pathLst>
                <a:path h="76200">
                  <a:moveTo>
                    <a:pt x="0" y="0"/>
                  </a:moveTo>
                  <a:lnTo>
                    <a:pt x="0" y="76199"/>
                  </a:lnTo>
                </a:path>
              </a:pathLst>
            </a:custGeom>
            <a:ln w="19049">
              <a:solidFill>
                <a:srgbClr val="595959"/>
              </a:solidFill>
            </a:ln>
          </p:spPr>
          <p:txBody>
            <a:bodyPr wrap="square" lIns="0" tIns="0" rIns="0" bIns="0" rtlCol="0"/>
            <a:lstStyle/>
            <a:p>
              <a:endParaRPr sz="2400"/>
            </a:p>
          </p:txBody>
        </p:sp>
        <p:sp>
          <p:nvSpPr>
            <p:cNvPr id="45" name="object 45"/>
            <p:cNvSpPr/>
            <p:nvPr/>
          </p:nvSpPr>
          <p:spPr>
            <a:xfrm>
              <a:off x="5096152" y="2158575"/>
              <a:ext cx="347345" cy="598805"/>
            </a:xfrm>
            <a:custGeom>
              <a:avLst/>
              <a:gdLst/>
              <a:ahLst/>
              <a:cxnLst/>
              <a:rect l="l" t="t" r="r" b="b"/>
              <a:pathLst>
                <a:path w="347345" h="598805">
                  <a:moveTo>
                    <a:pt x="0" y="0"/>
                  </a:moveTo>
                  <a:lnTo>
                    <a:pt x="346933" y="0"/>
                  </a:lnTo>
                  <a:lnTo>
                    <a:pt x="346933" y="598499"/>
                  </a:lnTo>
                  <a:lnTo>
                    <a:pt x="0" y="598499"/>
                  </a:lnTo>
                  <a:lnTo>
                    <a:pt x="0" y="0"/>
                  </a:lnTo>
                  <a:close/>
                </a:path>
              </a:pathLst>
            </a:custGeom>
            <a:ln w="19049">
              <a:solidFill>
                <a:srgbClr val="595959"/>
              </a:solidFill>
            </a:ln>
          </p:spPr>
          <p:txBody>
            <a:bodyPr wrap="square" lIns="0" tIns="0" rIns="0" bIns="0" rtlCol="0"/>
            <a:lstStyle/>
            <a:p>
              <a:endParaRPr sz="2400"/>
            </a:p>
          </p:txBody>
        </p:sp>
        <p:sp>
          <p:nvSpPr>
            <p:cNvPr id="46" name="object 46"/>
            <p:cNvSpPr/>
            <p:nvPr/>
          </p:nvSpPr>
          <p:spPr>
            <a:xfrm>
              <a:off x="5202515" y="2234775"/>
              <a:ext cx="347345" cy="598805"/>
            </a:xfrm>
            <a:custGeom>
              <a:avLst/>
              <a:gdLst/>
              <a:ahLst/>
              <a:cxnLst/>
              <a:rect l="l" t="t" r="r" b="b"/>
              <a:pathLst>
                <a:path w="347345" h="598805">
                  <a:moveTo>
                    <a:pt x="346933" y="598499"/>
                  </a:moveTo>
                  <a:lnTo>
                    <a:pt x="0" y="598499"/>
                  </a:lnTo>
                  <a:lnTo>
                    <a:pt x="0" y="0"/>
                  </a:lnTo>
                  <a:lnTo>
                    <a:pt x="346933" y="0"/>
                  </a:lnTo>
                  <a:lnTo>
                    <a:pt x="346933" y="598499"/>
                  </a:lnTo>
                  <a:close/>
                </a:path>
              </a:pathLst>
            </a:custGeom>
            <a:solidFill>
              <a:srgbClr val="FCE4CD"/>
            </a:solidFill>
          </p:spPr>
          <p:txBody>
            <a:bodyPr wrap="square" lIns="0" tIns="0" rIns="0" bIns="0" rtlCol="0"/>
            <a:lstStyle/>
            <a:p>
              <a:endParaRPr sz="2400"/>
            </a:p>
          </p:txBody>
        </p:sp>
        <p:sp>
          <p:nvSpPr>
            <p:cNvPr id="47" name="object 47"/>
            <p:cNvSpPr/>
            <p:nvPr/>
          </p:nvSpPr>
          <p:spPr>
            <a:xfrm>
              <a:off x="5245882" y="2234775"/>
              <a:ext cx="0" cy="598805"/>
            </a:xfrm>
            <a:custGeom>
              <a:avLst/>
              <a:gdLst/>
              <a:ahLst/>
              <a:cxnLst/>
              <a:rect l="l" t="t" r="r" b="b"/>
              <a:pathLst>
                <a:path h="598805">
                  <a:moveTo>
                    <a:pt x="0" y="0"/>
                  </a:moveTo>
                  <a:lnTo>
                    <a:pt x="0" y="598499"/>
                  </a:lnTo>
                </a:path>
              </a:pathLst>
            </a:custGeom>
            <a:ln w="19049">
              <a:solidFill>
                <a:srgbClr val="595959"/>
              </a:solidFill>
            </a:ln>
          </p:spPr>
          <p:txBody>
            <a:bodyPr wrap="square" lIns="0" tIns="0" rIns="0" bIns="0" rtlCol="0"/>
            <a:lstStyle/>
            <a:p>
              <a:endParaRPr sz="2400"/>
            </a:p>
          </p:txBody>
        </p:sp>
        <p:sp>
          <p:nvSpPr>
            <p:cNvPr id="48" name="object 48"/>
            <p:cNvSpPr/>
            <p:nvPr/>
          </p:nvSpPr>
          <p:spPr>
            <a:xfrm>
              <a:off x="5506082" y="2234775"/>
              <a:ext cx="0" cy="76200"/>
            </a:xfrm>
            <a:custGeom>
              <a:avLst/>
              <a:gdLst/>
              <a:ahLst/>
              <a:cxnLst/>
              <a:rect l="l" t="t" r="r" b="b"/>
              <a:pathLst>
                <a:path h="76200">
                  <a:moveTo>
                    <a:pt x="0" y="0"/>
                  </a:moveTo>
                  <a:lnTo>
                    <a:pt x="0" y="76199"/>
                  </a:lnTo>
                </a:path>
              </a:pathLst>
            </a:custGeom>
            <a:ln w="19049">
              <a:solidFill>
                <a:srgbClr val="595959"/>
              </a:solidFill>
            </a:ln>
          </p:spPr>
          <p:txBody>
            <a:bodyPr wrap="square" lIns="0" tIns="0" rIns="0" bIns="0" rtlCol="0"/>
            <a:lstStyle/>
            <a:p>
              <a:endParaRPr sz="2400"/>
            </a:p>
          </p:txBody>
        </p:sp>
        <p:sp>
          <p:nvSpPr>
            <p:cNvPr id="49" name="object 49"/>
            <p:cNvSpPr/>
            <p:nvPr/>
          </p:nvSpPr>
          <p:spPr>
            <a:xfrm>
              <a:off x="5202515" y="2234775"/>
              <a:ext cx="347345" cy="598805"/>
            </a:xfrm>
            <a:custGeom>
              <a:avLst/>
              <a:gdLst/>
              <a:ahLst/>
              <a:cxnLst/>
              <a:rect l="l" t="t" r="r" b="b"/>
              <a:pathLst>
                <a:path w="347345" h="598805">
                  <a:moveTo>
                    <a:pt x="0" y="0"/>
                  </a:moveTo>
                  <a:lnTo>
                    <a:pt x="346933" y="0"/>
                  </a:lnTo>
                  <a:lnTo>
                    <a:pt x="346933" y="598499"/>
                  </a:lnTo>
                  <a:lnTo>
                    <a:pt x="0" y="598499"/>
                  </a:lnTo>
                  <a:lnTo>
                    <a:pt x="0" y="0"/>
                  </a:lnTo>
                  <a:close/>
                </a:path>
              </a:pathLst>
            </a:custGeom>
            <a:ln w="19049">
              <a:solidFill>
                <a:srgbClr val="595959"/>
              </a:solidFill>
            </a:ln>
          </p:spPr>
          <p:txBody>
            <a:bodyPr wrap="square" lIns="0" tIns="0" rIns="0" bIns="0" rtlCol="0"/>
            <a:lstStyle/>
            <a:p>
              <a:endParaRPr sz="2400"/>
            </a:p>
          </p:txBody>
        </p:sp>
        <p:sp>
          <p:nvSpPr>
            <p:cNvPr id="50" name="object 50"/>
            <p:cNvSpPr/>
            <p:nvPr/>
          </p:nvSpPr>
          <p:spPr>
            <a:xfrm>
              <a:off x="5308877" y="2310975"/>
              <a:ext cx="347345" cy="598805"/>
            </a:xfrm>
            <a:custGeom>
              <a:avLst/>
              <a:gdLst/>
              <a:ahLst/>
              <a:cxnLst/>
              <a:rect l="l" t="t" r="r" b="b"/>
              <a:pathLst>
                <a:path w="347345" h="598805">
                  <a:moveTo>
                    <a:pt x="346934" y="598499"/>
                  </a:moveTo>
                  <a:lnTo>
                    <a:pt x="0" y="598499"/>
                  </a:lnTo>
                  <a:lnTo>
                    <a:pt x="0" y="0"/>
                  </a:lnTo>
                  <a:lnTo>
                    <a:pt x="346934" y="0"/>
                  </a:lnTo>
                  <a:lnTo>
                    <a:pt x="346934" y="598499"/>
                  </a:lnTo>
                  <a:close/>
                </a:path>
              </a:pathLst>
            </a:custGeom>
            <a:solidFill>
              <a:srgbClr val="FCE4CD"/>
            </a:solidFill>
          </p:spPr>
          <p:txBody>
            <a:bodyPr wrap="square" lIns="0" tIns="0" rIns="0" bIns="0" rtlCol="0"/>
            <a:lstStyle/>
            <a:p>
              <a:endParaRPr sz="2400"/>
            </a:p>
          </p:txBody>
        </p:sp>
        <p:sp>
          <p:nvSpPr>
            <p:cNvPr id="51" name="object 51"/>
            <p:cNvSpPr/>
            <p:nvPr/>
          </p:nvSpPr>
          <p:spPr>
            <a:xfrm>
              <a:off x="5308877" y="2310975"/>
              <a:ext cx="347345" cy="598805"/>
            </a:xfrm>
            <a:custGeom>
              <a:avLst/>
              <a:gdLst/>
              <a:ahLst/>
              <a:cxnLst/>
              <a:rect l="l" t="t" r="r" b="b"/>
              <a:pathLst>
                <a:path w="347345" h="598805">
                  <a:moveTo>
                    <a:pt x="43366" y="0"/>
                  </a:moveTo>
                  <a:lnTo>
                    <a:pt x="43366" y="598499"/>
                  </a:lnTo>
                </a:path>
                <a:path w="347345" h="598805">
                  <a:moveTo>
                    <a:pt x="303567" y="0"/>
                  </a:moveTo>
                  <a:lnTo>
                    <a:pt x="303567" y="598499"/>
                  </a:lnTo>
                </a:path>
                <a:path w="347345" h="598805">
                  <a:moveTo>
                    <a:pt x="0" y="0"/>
                  </a:moveTo>
                  <a:lnTo>
                    <a:pt x="346934" y="0"/>
                  </a:lnTo>
                  <a:lnTo>
                    <a:pt x="346934" y="598499"/>
                  </a:lnTo>
                  <a:lnTo>
                    <a:pt x="0" y="598499"/>
                  </a:lnTo>
                  <a:lnTo>
                    <a:pt x="0" y="0"/>
                  </a:lnTo>
                  <a:close/>
                </a:path>
              </a:pathLst>
            </a:custGeom>
            <a:ln w="19049">
              <a:solidFill>
                <a:srgbClr val="595959"/>
              </a:solidFill>
            </a:ln>
          </p:spPr>
          <p:txBody>
            <a:bodyPr wrap="square" lIns="0" tIns="0" rIns="0" bIns="0" rtlCol="0"/>
            <a:lstStyle/>
            <a:p>
              <a:endParaRPr sz="2400"/>
            </a:p>
          </p:txBody>
        </p:sp>
        <p:pic>
          <p:nvPicPr>
            <p:cNvPr id="52" name="object 52"/>
            <p:cNvPicPr/>
            <p:nvPr/>
          </p:nvPicPr>
          <p:blipFill>
            <a:blip r:embed="rId2" cstate="print"/>
            <a:stretch>
              <a:fillRect/>
            </a:stretch>
          </p:blipFill>
          <p:spPr>
            <a:xfrm>
              <a:off x="5708625" y="2523984"/>
              <a:ext cx="184475" cy="81980"/>
            </a:xfrm>
            <a:prstGeom prst="rect">
              <a:avLst/>
            </a:prstGeom>
          </p:spPr>
        </p:pic>
      </p:grpSp>
      <p:sp>
        <p:nvSpPr>
          <p:cNvPr id="53" name="object 53"/>
          <p:cNvSpPr txBox="1"/>
          <p:nvPr/>
        </p:nvSpPr>
        <p:spPr>
          <a:xfrm>
            <a:off x="9326421" y="2996692"/>
            <a:ext cx="684107" cy="632460"/>
          </a:xfrm>
          <a:prstGeom prst="rect">
            <a:avLst/>
          </a:prstGeom>
        </p:spPr>
        <p:txBody>
          <a:bodyPr vert="horz" wrap="square" lIns="0" tIns="16933" rIns="0" bIns="0" rtlCol="0">
            <a:spAutoFit/>
          </a:bodyPr>
          <a:lstStyle/>
          <a:p>
            <a:pPr marL="16933" marR="6773" algn="ctr">
              <a:spcBef>
                <a:spcPts val="133"/>
              </a:spcBef>
            </a:pPr>
            <a:r>
              <a:rPr sz="1333" spc="-13" dirty="0">
                <a:latin typeface="Roboto"/>
                <a:cs typeface="Roboto"/>
              </a:rPr>
              <a:t>Selected  </a:t>
            </a:r>
            <a:r>
              <a:rPr sz="1333" spc="-27" dirty="0">
                <a:latin typeface="Roboto"/>
                <a:cs typeface="Roboto"/>
              </a:rPr>
              <a:t>Physical </a:t>
            </a:r>
            <a:r>
              <a:rPr sz="1333" spc="-313" dirty="0">
                <a:latin typeface="Roboto"/>
                <a:cs typeface="Roboto"/>
              </a:rPr>
              <a:t> </a:t>
            </a:r>
            <a:r>
              <a:rPr sz="1333" spc="-20" dirty="0">
                <a:latin typeface="Roboto"/>
                <a:cs typeface="Roboto"/>
              </a:rPr>
              <a:t>Plan</a:t>
            </a:r>
            <a:endParaRPr sz="1333">
              <a:latin typeface="Roboto"/>
              <a:cs typeface="Roboto"/>
            </a:endParaRPr>
          </a:p>
        </p:txBody>
      </p:sp>
      <p:grpSp>
        <p:nvGrpSpPr>
          <p:cNvPr id="54" name="object 54"/>
          <p:cNvGrpSpPr/>
          <p:nvPr/>
        </p:nvGrpSpPr>
        <p:grpSpPr>
          <a:xfrm>
            <a:off x="10619273" y="2913499"/>
            <a:ext cx="1206500" cy="823807"/>
            <a:chOff x="7964454" y="2185124"/>
            <a:chExt cx="904875" cy="617855"/>
          </a:xfrm>
        </p:grpSpPr>
        <p:sp>
          <p:nvSpPr>
            <p:cNvPr id="55" name="object 55"/>
            <p:cNvSpPr/>
            <p:nvPr/>
          </p:nvSpPr>
          <p:spPr>
            <a:xfrm>
              <a:off x="7973979" y="2194649"/>
              <a:ext cx="885825" cy="598805"/>
            </a:xfrm>
            <a:custGeom>
              <a:avLst/>
              <a:gdLst/>
              <a:ahLst/>
              <a:cxnLst/>
              <a:rect l="l" t="t" r="r" b="b"/>
              <a:pathLst>
                <a:path w="885825" h="598805">
                  <a:moveTo>
                    <a:pt x="785548" y="598499"/>
                  </a:moveTo>
                  <a:lnTo>
                    <a:pt x="99752" y="598499"/>
                  </a:lnTo>
                  <a:lnTo>
                    <a:pt x="60924" y="590660"/>
                  </a:lnTo>
                  <a:lnTo>
                    <a:pt x="29216" y="569283"/>
                  </a:lnTo>
                  <a:lnTo>
                    <a:pt x="7839" y="537575"/>
                  </a:lnTo>
                  <a:lnTo>
                    <a:pt x="0" y="498747"/>
                  </a:lnTo>
                  <a:lnTo>
                    <a:pt x="0" y="99751"/>
                  </a:lnTo>
                  <a:lnTo>
                    <a:pt x="7839" y="60924"/>
                  </a:lnTo>
                  <a:lnTo>
                    <a:pt x="29216" y="29216"/>
                  </a:lnTo>
                  <a:lnTo>
                    <a:pt x="60924" y="7839"/>
                  </a:lnTo>
                  <a:lnTo>
                    <a:pt x="99752" y="0"/>
                  </a:lnTo>
                  <a:lnTo>
                    <a:pt x="785548" y="0"/>
                  </a:lnTo>
                  <a:lnTo>
                    <a:pt x="823721" y="7593"/>
                  </a:lnTo>
                  <a:lnTo>
                    <a:pt x="856083" y="29216"/>
                  </a:lnTo>
                  <a:lnTo>
                    <a:pt x="877706" y="61578"/>
                  </a:lnTo>
                  <a:lnTo>
                    <a:pt x="885299" y="99751"/>
                  </a:lnTo>
                  <a:lnTo>
                    <a:pt x="885299" y="498747"/>
                  </a:lnTo>
                  <a:lnTo>
                    <a:pt x="877461" y="537575"/>
                  </a:lnTo>
                  <a:lnTo>
                    <a:pt x="856083" y="569283"/>
                  </a:lnTo>
                  <a:lnTo>
                    <a:pt x="824376" y="590660"/>
                  </a:lnTo>
                  <a:lnTo>
                    <a:pt x="785548" y="598499"/>
                  </a:lnTo>
                  <a:close/>
                </a:path>
              </a:pathLst>
            </a:custGeom>
            <a:solidFill>
              <a:srgbClr val="FCE4CD"/>
            </a:solidFill>
          </p:spPr>
          <p:txBody>
            <a:bodyPr wrap="square" lIns="0" tIns="0" rIns="0" bIns="0" rtlCol="0"/>
            <a:lstStyle/>
            <a:p>
              <a:endParaRPr sz="2400"/>
            </a:p>
          </p:txBody>
        </p:sp>
        <p:sp>
          <p:nvSpPr>
            <p:cNvPr id="56" name="object 56"/>
            <p:cNvSpPr/>
            <p:nvPr/>
          </p:nvSpPr>
          <p:spPr>
            <a:xfrm>
              <a:off x="7973979" y="2194649"/>
              <a:ext cx="885825" cy="598805"/>
            </a:xfrm>
            <a:custGeom>
              <a:avLst/>
              <a:gdLst/>
              <a:ahLst/>
              <a:cxnLst/>
              <a:rect l="l" t="t" r="r" b="b"/>
              <a:pathLst>
                <a:path w="885825" h="598805">
                  <a:moveTo>
                    <a:pt x="0" y="99751"/>
                  </a:moveTo>
                  <a:lnTo>
                    <a:pt x="7839" y="60924"/>
                  </a:lnTo>
                  <a:lnTo>
                    <a:pt x="29216" y="29216"/>
                  </a:lnTo>
                  <a:lnTo>
                    <a:pt x="60924" y="7839"/>
                  </a:lnTo>
                  <a:lnTo>
                    <a:pt x="99752" y="0"/>
                  </a:lnTo>
                  <a:lnTo>
                    <a:pt x="785548" y="0"/>
                  </a:lnTo>
                  <a:lnTo>
                    <a:pt x="823721" y="7593"/>
                  </a:lnTo>
                  <a:lnTo>
                    <a:pt x="856083" y="29216"/>
                  </a:lnTo>
                  <a:lnTo>
                    <a:pt x="877706" y="61578"/>
                  </a:lnTo>
                  <a:lnTo>
                    <a:pt x="885299" y="99751"/>
                  </a:lnTo>
                  <a:lnTo>
                    <a:pt x="885299" y="498747"/>
                  </a:lnTo>
                  <a:lnTo>
                    <a:pt x="877461" y="537575"/>
                  </a:lnTo>
                  <a:lnTo>
                    <a:pt x="856083" y="569283"/>
                  </a:lnTo>
                  <a:lnTo>
                    <a:pt x="824376" y="590660"/>
                  </a:lnTo>
                  <a:lnTo>
                    <a:pt x="785548" y="598499"/>
                  </a:lnTo>
                  <a:lnTo>
                    <a:pt x="99752" y="598499"/>
                  </a:lnTo>
                  <a:lnTo>
                    <a:pt x="60924" y="590660"/>
                  </a:lnTo>
                  <a:lnTo>
                    <a:pt x="29216" y="569283"/>
                  </a:lnTo>
                  <a:lnTo>
                    <a:pt x="7839" y="537575"/>
                  </a:lnTo>
                  <a:lnTo>
                    <a:pt x="0" y="498747"/>
                  </a:lnTo>
                  <a:lnTo>
                    <a:pt x="0" y="99751"/>
                  </a:lnTo>
                  <a:close/>
                </a:path>
              </a:pathLst>
            </a:custGeom>
            <a:ln w="19049">
              <a:solidFill>
                <a:srgbClr val="595959"/>
              </a:solidFill>
            </a:ln>
          </p:spPr>
          <p:txBody>
            <a:bodyPr wrap="square" lIns="0" tIns="0" rIns="0" bIns="0" rtlCol="0"/>
            <a:lstStyle/>
            <a:p>
              <a:endParaRPr sz="2400"/>
            </a:p>
          </p:txBody>
        </p:sp>
      </p:grpSp>
      <p:sp>
        <p:nvSpPr>
          <p:cNvPr id="57" name="object 57"/>
          <p:cNvSpPr txBox="1"/>
          <p:nvPr/>
        </p:nvSpPr>
        <p:spPr>
          <a:xfrm>
            <a:off x="10998489" y="3199893"/>
            <a:ext cx="447040" cy="222219"/>
          </a:xfrm>
          <a:prstGeom prst="rect">
            <a:avLst/>
          </a:prstGeom>
        </p:spPr>
        <p:txBody>
          <a:bodyPr vert="horz" wrap="square" lIns="0" tIns="16933" rIns="0" bIns="0" rtlCol="0">
            <a:spAutoFit/>
          </a:bodyPr>
          <a:lstStyle/>
          <a:p>
            <a:pPr marL="16933">
              <a:spcBef>
                <a:spcPts val="133"/>
              </a:spcBef>
            </a:pPr>
            <a:r>
              <a:rPr sz="1333" spc="-33" dirty="0">
                <a:latin typeface="Roboto"/>
                <a:cs typeface="Roboto"/>
              </a:rPr>
              <a:t>RDDs</a:t>
            </a:r>
            <a:endParaRPr sz="1333">
              <a:latin typeface="Roboto"/>
              <a:cs typeface="Roboto"/>
            </a:endParaRPr>
          </a:p>
        </p:txBody>
      </p:sp>
      <p:grpSp>
        <p:nvGrpSpPr>
          <p:cNvPr id="58" name="object 58"/>
          <p:cNvGrpSpPr/>
          <p:nvPr/>
        </p:nvGrpSpPr>
        <p:grpSpPr>
          <a:xfrm>
            <a:off x="8830701" y="3365312"/>
            <a:ext cx="1668780" cy="110067"/>
            <a:chOff x="6623025" y="2523984"/>
            <a:chExt cx="1251585" cy="82550"/>
          </a:xfrm>
        </p:grpSpPr>
        <p:pic>
          <p:nvPicPr>
            <p:cNvPr id="59" name="object 59"/>
            <p:cNvPicPr/>
            <p:nvPr/>
          </p:nvPicPr>
          <p:blipFill>
            <a:blip r:embed="rId2" cstate="print"/>
            <a:stretch>
              <a:fillRect/>
            </a:stretch>
          </p:blipFill>
          <p:spPr>
            <a:xfrm>
              <a:off x="6623025" y="2523984"/>
              <a:ext cx="184475" cy="81980"/>
            </a:xfrm>
            <a:prstGeom prst="rect">
              <a:avLst/>
            </a:prstGeom>
          </p:spPr>
        </p:pic>
        <p:pic>
          <p:nvPicPr>
            <p:cNvPr id="60" name="object 60"/>
            <p:cNvPicPr/>
            <p:nvPr/>
          </p:nvPicPr>
          <p:blipFill>
            <a:blip r:embed="rId2" cstate="print"/>
            <a:stretch>
              <a:fillRect/>
            </a:stretch>
          </p:blipFill>
          <p:spPr>
            <a:xfrm>
              <a:off x="7689825" y="2523984"/>
              <a:ext cx="184475" cy="81980"/>
            </a:xfrm>
            <a:prstGeom prst="rect">
              <a:avLst/>
            </a:prstGeom>
          </p:spPr>
        </p:pic>
      </p:grpSp>
      <p:grpSp>
        <p:nvGrpSpPr>
          <p:cNvPr id="61" name="object 61"/>
          <p:cNvGrpSpPr/>
          <p:nvPr/>
        </p:nvGrpSpPr>
        <p:grpSpPr>
          <a:xfrm>
            <a:off x="1495867" y="2906100"/>
            <a:ext cx="5212927" cy="1416473"/>
            <a:chOff x="1121900" y="2179574"/>
            <a:chExt cx="3909695" cy="1062355"/>
          </a:xfrm>
        </p:grpSpPr>
        <p:sp>
          <p:nvSpPr>
            <p:cNvPr id="62" name="object 62"/>
            <p:cNvSpPr/>
            <p:nvPr/>
          </p:nvSpPr>
          <p:spPr>
            <a:xfrm>
              <a:off x="1131425" y="2189099"/>
              <a:ext cx="309245" cy="301625"/>
            </a:xfrm>
            <a:custGeom>
              <a:avLst/>
              <a:gdLst/>
              <a:ahLst/>
              <a:cxnLst/>
              <a:rect l="l" t="t" r="r" b="b"/>
              <a:pathLst>
                <a:path w="309244" h="301625">
                  <a:moveTo>
                    <a:pt x="0" y="0"/>
                  </a:moveTo>
                  <a:lnTo>
                    <a:pt x="309047" y="301220"/>
                  </a:lnTo>
                </a:path>
              </a:pathLst>
            </a:custGeom>
            <a:ln w="19049">
              <a:solidFill>
                <a:srgbClr val="595959"/>
              </a:solidFill>
            </a:ln>
          </p:spPr>
          <p:txBody>
            <a:bodyPr wrap="square" lIns="0" tIns="0" rIns="0" bIns="0" rtlCol="0"/>
            <a:lstStyle/>
            <a:p>
              <a:endParaRPr sz="2400"/>
            </a:p>
          </p:txBody>
        </p:sp>
        <p:pic>
          <p:nvPicPr>
            <p:cNvPr id="63" name="object 63"/>
            <p:cNvPicPr/>
            <p:nvPr/>
          </p:nvPicPr>
          <p:blipFill>
            <a:blip r:embed="rId3" cstate="print"/>
            <a:stretch>
              <a:fillRect/>
            </a:stretch>
          </p:blipFill>
          <p:spPr>
            <a:xfrm>
              <a:off x="1408985" y="2458262"/>
              <a:ext cx="102921" cy="101923"/>
            </a:xfrm>
            <a:prstGeom prst="rect">
              <a:avLst/>
            </a:prstGeom>
          </p:spPr>
        </p:pic>
        <p:sp>
          <p:nvSpPr>
            <p:cNvPr id="64" name="object 64"/>
            <p:cNvSpPr/>
            <p:nvPr/>
          </p:nvSpPr>
          <p:spPr>
            <a:xfrm>
              <a:off x="1131425" y="2656975"/>
              <a:ext cx="316865" cy="370840"/>
            </a:xfrm>
            <a:custGeom>
              <a:avLst/>
              <a:gdLst/>
              <a:ahLst/>
              <a:cxnLst/>
              <a:rect l="l" t="t" r="r" b="b"/>
              <a:pathLst>
                <a:path w="316865" h="370839">
                  <a:moveTo>
                    <a:pt x="0" y="370324"/>
                  </a:moveTo>
                  <a:lnTo>
                    <a:pt x="316622" y="0"/>
                  </a:lnTo>
                </a:path>
              </a:pathLst>
            </a:custGeom>
            <a:ln w="19049">
              <a:solidFill>
                <a:srgbClr val="595959"/>
              </a:solidFill>
            </a:ln>
          </p:spPr>
          <p:txBody>
            <a:bodyPr wrap="square" lIns="0" tIns="0" rIns="0" bIns="0" rtlCol="0"/>
            <a:lstStyle/>
            <a:p>
              <a:endParaRPr sz="2400"/>
            </a:p>
          </p:txBody>
        </p:sp>
        <p:pic>
          <p:nvPicPr>
            <p:cNvPr id="65" name="object 65"/>
            <p:cNvPicPr/>
            <p:nvPr/>
          </p:nvPicPr>
          <p:blipFill>
            <a:blip r:embed="rId4" cstate="print"/>
            <a:stretch>
              <a:fillRect/>
            </a:stretch>
          </p:blipFill>
          <p:spPr>
            <a:xfrm>
              <a:off x="1414606" y="2581742"/>
              <a:ext cx="99145" cy="105205"/>
            </a:xfrm>
            <a:prstGeom prst="rect">
              <a:avLst/>
            </a:prstGeom>
          </p:spPr>
        </p:pic>
        <p:pic>
          <p:nvPicPr>
            <p:cNvPr id="66" name="object 66"/>
            <p:cNvPicPr/>
            <p:nvPr/>
          </p:nvPicPr>
          <p:blipFill>
            <a:blip r:embed="rId5" cstate="print"/>
            <a:stretch>
              <a:fillRect/>
            </a:stretch>
          </p:blipFill>
          <p:spPr>
            <a:xfrm>
              <a:off x="2407773" y="2529109"/>
              <a:ext cx="319475" cy="81980"/>
            </a:xfrm>
            <a:prstGeom prst="rect">
              <a:avLst/>
            </a:prstGeom>
          </p:spPr>
        </p:pic>
        <p:pic>
          <p:nvPicPr>
            <p:cNvPr id="67" name="object 67"/>
            <p:cNvPicPr/>
            <p:nvPr/>
          </p:nvPicPr>
          <p:blipFill>
            <a:blip r:embed="rId6" cstate="print"/>
            <a:stretch>
              <a:fillRect/>
            </a:stretch>
          </p:blipFill>
          <p:spPr>
            <a:xfrm>
              <a:off x="3630941" y="2529109"/>
              <a:ext cx="266375" cy="81980"/>
            </a:xfrm>
            <a:prstGeom prst="rect">
              <a:avLst/>
            </a:prstGeom>
          </p:spPr>
        </p:pic>
        <p:pic>
          <p:nvPicPr>
            <p:cNvPr id="68" name="object 68"/>
            <p:cNvPicPr/>
            <p:nvPr/>
          </p:nvPicPr>
          <p:blipFill>
            <a:blip r:embed="rId7" cstate="print"/>
            <a:stretch>
              <a:fillRect/>
            </a:stretch>
          </p:blipFill>
          <p:spPr>
            <a:xfrm>
              <a:off x="4791402" y="2535472"/>
              <a:ext cx="239931" cy="81911"/>
            </a:xfrm>
            <a:prstGeom prst="rect">
              <a:avLst/>
            </a:prstGeom>
          </p:spPr>
        </p:pic>
        <p:sp>
          <p:nvSpPr>
            <p:cNvPr id="69" name="object 69"/>
            <p:cNvSpPr/>
            <p:nvPr/>
          </p:nvSpPr>
          <p:spPr>
            <a:xfrm>
              <a:off x="2564149" y="2858524"/>
              <a:ext cx="0" cy="382905"/>
            </a:xfrm>
            <a:custGeom>
              <a:avLst/>
              <a:gdLst/>
              <a:ahLst/>
              <a:cxnLst/>
              <a:rect l="l" t="t" r="r" b="b"/>
              <a:pathLst>
                <a:path h="382905">
                  <a:moveTo>
                    <a:pt x="0" y="382799"/>
                  </a:moveTo>
                  <a:lnTo>
                    <a:pt x="0" y="0"/>
                  </a:lnTo>
                </a:path>
              </a:pathLst>
            </a:custGeom>
            <a:ln w="19049">
              <a:solidFill>
                <a:srgbClr val="595959"/>
              </a:solidFill>
            </a:ln>
          </p:spPr>
          <p:txBody>
            <a:bodyPr wrap="square" lIns="0" tIns="0" rIns="0" bIns="0" rtlCol="0"/>
            <a:lstStyle/>
            <a:p>
              <a:endParaRPr sz="2400"/>
            </a:p>
          </p:txBody>
        </p:sp>
        <p:pic>
          <p:nvPicPr>
            <p:cNvPr id="70" name="object 70"/>
            <p:cNvPicPr/>
            <p:nvPr/>
          </p:nvPicPr>
          <p:blipFill>
            <a:blip r:embed="rId8" cstate="print"/>
            <a:stretch>
              <a:fillRect/>
            </a:stretch>
          </p:blipFill>
          <p:spPr>
            <a:xfrm>
              <a:off x="2523159" y="2762549"/>
              <a:ext cx="81980" cy="105500"/>
            </a:xfrm>
            <a:prstGeom prst="rect">
              <a:avLst/>
            </a:prstGeom>
          </p:spPr>
        </p:pic>
      </p:grpSp>
      <p:sp>
        <p:nvSpPr>
          <p:cNvPr id="71" name="object 71"/>
          <p:cNvSpPr txBox="1"/>
          <p:nvPr/>
        </p:nvSpPr>
        <p:spPr>
          <a:xfrm>
            <a:off x="6845988" y="4008661"/>
            <a:ext cx="662093" cy="427339"/>
          </a:xfrm>
          <a:prstGeom prst="rect">
            <a:avLst/>
          </a:prstGeom>
        </p:spPr>
        <p:txBody>
          <a:bodyPr vert="horz" wrap="square" lIns="0" tIns="16933" rIns="0" bIns="0" rtlCol="0">
            <a:spAutoFit/>
          </a:bodyPr>
          <a:lstStyle/>
          <a:p>
            <a:pPr marL="120224" marR="6773" indent="-104137">
              <a:spcBef>
                <a:spcPts val="133"/>
              </a:spcBef>
            </a:pPr>
            <a:r>
              <a:rPr sz="1333" spc="-7" dirty="0">
                <a:latin typeface="Arial MT"/>
                <a:cs typeface="Arial MT"/>
              </a:rPr>
              <a:t>Physical  Plans</a:t>
            </a:r>
            <a:endParaRPr sz="1333">
              <a:latin typeface="Arial MT"/>
              <a:cs typeface="Arial MT"/>
            </a:endParaRPr>
          </a:p>
        </p:txBody>
      </p:sp>
      <p:sp>
        <p:nvSpPr>
          <p:cNvPr id="72" name="object 72"/>
          <p:cNvSpPr txBox="1"/>
          <p:nvPr/>
        </p:nvSpPr>
        <p:spPr>
          <a:xfrm>
            <a:off x="7952288" y="4313461"/>
            <a:ext cx="890693" cy="222219"/>
          </a:xfrm>
          <a:prstGeom prst="rect">
            <a:avLst/>
          </a:prstGeom>
        </p:spPr>
        <p:txBody>
          <a:bodyPr vert="horz" wrap="square" lIns="0" tIns="16933" rIns="0" bIns="0" rtlCol="0">
            <a:spAutoFit/>
          </a:bodyPr>
          <a:lstStyle/>
          <a:p>
            <a:pPr marL="16933">
              <a:spcBef>
                <a:spcPts val="133"/>
              </a:spcBef>
            </a:pPr>
            <a:r>
              <a:rPr sz="1333" spc="-7" dirty="0">
                <a:latin typeface="Arial MT"/>
                <a:cs typeface="Arial MT"/>
              </a:rPr>
              <a:t>Cos</a:t>
            </a:r>
            <a:r>
              <a:rPr sz="1333" dirty="0">
                <a:latin typeface="Arial MT"/>
                <a:cs typeface="Arial MT"/>
              </a:rPr>
              <a:t>t</a:t>
            </a:r>
            <a:r>
              <a:rPr sz="1333" spc="-7" dirty="0">
                <a:latin typeface="Arial MT"/>
                <a:cs typeface="Arial MT"/>
              </a:rPr>
              <a:t> </a:t>
            </a:r>
            <a:r>
              <a:rPr sz="1333" dirty="0">
                <a:latin typeface="Arial MT"/>
                <a:cs typeface="Arial MT"/>
              </a:rPr>
              <a:t>Model</a:t>
            </a:r>
            <a:endParaRPr sz="1333">
              <a:latin typeface="Arial MT"/>
              <a:cs typeface="Arial MT"/>
            </a:endParaRPr>
          </a:p>
        </p:txBody>
      </p:sp>
      <p:sp>
        <p:nvSpPr>
          <p:cNvPr id="73" name="object 73"/>
          <p:cNvSpPr txBox="1">
            <a:spLocks noGrp="1"/>
          </p:cNvSpPr>
          <p:nvPr>
            <p:ph type="title"/>
          </p:nvPr>
        </p:nvSpPr>
        <p:spPr>
          <a:xfrm>
            <a:off x="3638780" y="517234"/>
            <a:ext cx="1161625" cy="513816"/>
          </a:xfrm>
          <a:prstGeom prst="rect">
            <a:avLst/>
          </a:prstGeom>
        </p:spPr>
        <p:txBody>
          <a:bodyPr vert="horz" wrap="square" lIns="0" tIns="26247" rIns="0" bIns="0" rtlCol="0" anchor="ctr">
            <a:spAutoFit/>
          </a:bodyPr>
          <a:lstStyle/>
          <a:p>
            <a:pPr marL="16933" marR="6773" indent="242141">
              <a:lnSpc>
                <a:spcPts val="1907"/>
              </a:lnSpc>
              <a:spcBef>
                <a:spcPts val="207"/>
              </a:spcBef>
            </a:pPr>
            <a:r>
              <a:rPr sz="1600" spc="-7" dirty="0">
                <a:solidFill>
                  <a:srgbClr val="000000"/>
                </a:solidFill>
              </a:rPr>
              <a:t>Logical </a:t>
            </a:r>
            <a:r>
              <a:rPr sz="1600" dirty="0">
                <a:solidFill>
                  <a:srgbClr val="000000"/>
                </a:solidFill>
              </a:rPr>
              <a:t> </a:t>
            </a:r>
            <a:r>
              <a:rPr sz="1600" spc="-7" dirty="0">
                <a:solidFill>
                  <a:srgbClr val="000000"/>
                </a:solidFill>
              </a:rPr>
              <a:t>Optimization</a:t>
            </a:r>
            <a:endParaRPr sz="1600"/>
          </a:p>
        </p:txBody>
      </p:sp>
      <p:grpSp>
        <p:nvGrpSpPr>
          <p:cNvPr id="74" name="object 74"/>
          <p:cNvGrpSpPr/>
          <p:nvPr/>
        </p:nvGrpSpPr>
        <p:grpSpPr>
          <a:xfrm>
            <a:off x="5197267" y="494500"/>
            <a:ext cx="2971800" cy="573193"/>
            <a:chOff x="3897950" y="370874"/>
            <a:chExt cx="2228850" cy="429895"/>
          </a:xfrm>
        </p:grpSpPr>
        <p:sp>
          <p:nvSpPr>
            <p:cNvPr id="75" name="object 75"/>
            <p:cNvSpPr/>
            <p:nvPr/>
          </p:nvSpPr>
          <p:spPr>
            <a:xfrm>
              <a:off x="3907475" y="455099"/>
              <a:ext cx="724535" cy="261620"/>
            </a:xfrm>
            <a:custGeom>
              <a:avLst/>
              <a:gdLst/>
              <a:ahLst/>
              <a:cxnLst/>
              <a:rect l="l" t="t" r="r" b="b"/>
              <a:pathLst>
                <a:path w="724535"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76" name="object 76"/>
            <p:cNvSpPr/>
            <p:nvPr/>
          </p:nvSpPr>
          <p:spPr>
            <a:xfrm>
              <a:off x="3907475" y="455099"/>
              <a:ext cx="724535" cy="261620"/>
            </a:xfrm>
            <a:custGeom>
              <a:avLst/>
              <a:gdLst/>
              <a:ahLst/>
              <a:cxnLst/>
              <a:rect l="l" t="t" r="r" b="b"/>
              <a:pathLst>
                <a:path w="724535"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77" name="object 77"/>
            <p:cNvSpPr/>
            <p:nvPr/>
          </p:nvSpPr>
          <p:spPr>
            <a:xfrm>
              <a:off x="4632875" y="380399"/>
              <a:ext cx="1484630" cy="410845"/>
            </a:xfrm>
            <a:custGeom>
              <a:avLst/>
              <a:gdLst/>
              <a:ahLst/>
              <a:cxnLst/>
              <a:rect l="l" t="t" r="r" b="b"/>
              <a:pathLst>
                <a:path w="1484629" h="410845">
                  <a:moveTo>
                    <a:pt x="1415948" y="410699"/>
                  </a:moveTo>
                  <a:lnTo>
                    <a:pt x="68451" y="410699"/>
                  </a:lnTo>
                  <a:lnTo>
                    <a:pt x="41807" y="405320"/>
                  </a:lnTo>
                  <a:lnTo>
                    <a:pt x="20049" y="390651"/>
                  </a:lnTo>
                  <a:lnTo>
                    <a:pt x="5379" y="368892"/>
                  </a:lnTo>
                  <a:lnTo>
                    <a:pt x="0" y="342248"/>
                  </a:lnTo>
                  <a:lnTo>
                    <a:pt x="0" y="68451"/>
                  </a:ln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78" name="object 78"/>
            <p:cNvSpPr/>
            <p:nvPr/>
          </p:nvSpPr>
          <p:spPr>
            <a:xfrm>
              <a:off x="4632875" y="380399"/>
              <a:ext cx="1484630" cy="410845"/>
            </a:xfrm>
            <a:custGeom>
              <a:avLst/>
              <a:gdLst/>
              <a:ahLst/>
              <a:cxnLst/>
              <a:rect l="l" t="t" r="r" b="b"/>
              <a:pathLst>
                <a:path w="1484629" h="410845">
                  <a:moveTo>
                    <a:pt x="0" y="68451"/>
                  </a:move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9"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79" name="object 79"/>
          <p:cNvSpPr txBox="1"/>
          <p:nvPr/>
        </p:nvSpPr>
        <p:spPr>
          <a:xfrm>
            <a:off x="6347849" y="635289"/>
            <a:ext cx="1633220"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Physical</a:t>
            </a:r>
            <a:r>
              <a:rPr sz="1600" spc="-93" dirty="0">
                <a:latin typeface="Arial MT"/>
                <a:cs typeface="Arial MT"/>
              </a:rPr>
              <a:t> </a:t>
            </a:r>
            <a:r>
              <a:rPr sz="1600" spc="-7" dirty="0">
                <a:latin typeface="Arial MT"/>
                <a:cs typeface="Arial MT"/>
              </a:rPr>
              <a:t>Planning</a:t>
            </a:r>
            <a:endParaRPr sz="1600">
              <a:latin typeface="Arial MT"/>
              <a:cs typeface="Arial MT"/>
            </a:endParaRPr>
          </a:p>
        </p:txBody>
      </p:sp>
      <p:grpSp>
        <p:nvGrpSpPr>
          <p:cNvPr id="80" name="object 80"/>
          <p:cNvGrpSpPr/>
          <p:nvPr/>
        </p:nvGrpSpPr>
        <p:grpSpPr>
          <a:xfrm>
            <a:off x="8143667" y="494500"/>
            <a:ext cx="2971800" cy="573193"/>
            <a:chOff x="6107750" y="370874"/>
            <a:chExt cx="2228850" cy="429895"/>
          </a:xfrm>
        </p:grpSpPr>
        <p:sp>
          <p:nvSpPr>
            <p:cNvPr id="81" name="object 81"/>
            <p:cNvSpPr/>
            <p:nvPr/>
          </p:nvSpPr>
          <p:spPr>
            <a:xfrm>
              <a:off x="6117275" y="455099"/>
              <a:ext cx="724535" cy="261620"/>
            </a:xfrm>
            <a:custGeom>
              <a:avLst/>
              <a:gdLst/>
              <a:ahLst/>
              <a:cxnLst/>
              <a:rect l="l" t="t" r="r" b="b"/>
              <a:pathLst>
                <a:path w="724534"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82" name="object 82"/>
            <p:cNvSpPr/>
            <p:nvPr/>
          </p:nvSpPr>
          <p:spPr>
            <a:xfrm>
              <a:off x="6117275" y="455099"/>
              <a:ext cx="724535" cy="261620"/>
            </a:xfrm>
            <a:custGeom>
              <a:avLst/>
              <a:gdLst/>
              <a:ahLst/>
              <a:cxnLst/>
              <a:rect l="l" t="t" r="r" b="b"/>
              <a:pathLst>
                <a:path w="724534"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sp>
          <p:nvSpPr>
            <p:cNvPr id="83" name="object 83"/>
            <p:cNvSpPr/>
            <p:nvPr/>
          </p:nvSpPr>
          <p:spPr>
            <a:xfrm>
              <a:off x="6842675" y="380399"/>
              <a:ext cx="1484630" cy="410845"/>
            </a:xfrm>
            <a:custGeom>
              <a:avLst/>
              <a:gdLst/>
              <a:ahLst/>
              <a:cxnLst/>
              <a:rect l="l" t="t" r="r" b="b"/>
              <a:pathLst>
                <a:path w="1484629" h="410845">
                  <a:moveTo>
                    <a:pt x="1415948" y="410699"/>
                  </a:moveTo>
                  <a:lnTo>
                    <a:pt x="68451" y="410699"/>
                  </a:lnTo>
                  <a:lnTo>
                    <a:pt x="41807" y="405320"/>
                  </a:lnTo>
                  <a:lnTo>
                    <a:pt x="20049" y="390651"/>
                  </a:lnTo>
                  <a:lnTo>
                    <a:pt x="5379" y="368892"/>
                  </a:lnTo>
                  <a:lnTo>
                    <a:pt x="0" y="342248"/>
                  </a:lnTo>
                  <a:lnTo>
                    <a:pt x="0" y="68451"/>
                  </a:ln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close/>
                </a:path>
              </a:pathLst>
            </a:custGeom>
            <a:solidFill>
              <a:srgbClr val="FFFFFF"/>
            </a:solidFill>
          </p:spPr>
          <p:txBody>
            <a:bodyPr wrap="square" lIns="0" tIns="0" rIns="0" bIns="0" rtlCol="0"/>
            <a:lstStyle/>
            <a:p>
              <a:endParaRPr sz="2400"/>
            </a:p>
          </p:txBody>
        </p:sp>
        <p:sp>
          <p:nvSpPr>
            <p:cNvPr id="84" name="object 84"/>
            <p:cNvSpPr/>
            <p:nvPr/>
          </p:nvSpPr>
          <p:spPr>
            <a:xfrm>
              <a:off x="6842675" y="380399"/>
              <a:ext cx="1484630" cy="410845"/>
            </a:xfrm>
            <a:custGeom>
              <a:avLst/>
              <a:gdLst/>
              <a:ahLst/>
              <a:cxnLst/>
              <a:rect l="l" t="t" r="r" b="b"/>
              <a:pathLst>
                <a:path w="1484629" h="410845">
                  <a:moveTo>
                    <a:pt x="0" y="68451"/>
                  </a:moveTo>
                  <a:lnTo>
                    <a:pt x="5379" y="41807"/>
                  </a:lnTo>
                  <a:lnTo>
                    <a:pt x="20049" y="20048"/>
                  </a:lnTo>
                  <a:lnTo>
                    <a:pt x="41807" y="5379"/>
                  </a:lnTo>
                  <a:lnTo>
                    <a:pt x="68451" y="0"/>
                  </a:lnTo>
                  <a:lnTo>
                    <a:pt x="1415948" y="0"/>
                  </a:lnTo>
                  <a:lnTo>
                    <a:pt x="1453925" y="11500"/>
                  </a:lnTo>
                  <a:lnTo>
                    <a:pt x="1479189" y="42256"/>
                  </a:lnTo>
                  <a:lnTo>
                    <a:pt x="1484399" y="68451"/>
                  </a:lnTo>
                  <a:lnTo>
                    <a:pt x="1484399" y="342248"/>
                  </a:lnTo>
                  <a:lnTo>
                    <a:pt x="1479020" y="368892"/>
                  </a:lnTo>
                  <a:lnTo>
                    <a:pt x="1464350" y="390651"/>
                  </a:lnTo>
                  <a:lnTo>
                    <a:pt x="1442592" y="405320"/>
                  </a:lnTo>
                  <a:lnTo>
                    <a:pt x="1415948" y="410699"/>
                  </a:lnTo>
                  <a:lnTo>
                    <a:pt x="68451" y="410699"/>
                  </a:lnTo>
                  <a:lnTo>
                    <a:pt x="41807" y="405320"/>
                  </a:lnTo>
                  <a:lnTo>
                    <a:pt x="20049" y="390651"/>
                  </a:lnTo>
                  <a:lnTo>
                    <a:pt x="5379" y="368892"/>
                  </a:lnTo>
                  <a:lnTo>
                    <a:pt x="0" y="342248"/>
                  </a:lnTo>
                  <a:lnTo>
                    <a:pt x="0" y="68451"/>
                  </a:lnTo>
                  <a:close/>
                </a:path>
              </a:pathLst>
            </a:custGeom>
            <a:ln w="19049">
              <a:solidFill>
                <a:srgbClr val="595959"/>
              </a:solidFill>
            </a:ln>
          </p:spPr>
          <p:txBody>
            <a:bodyPr wrap="square" lIns="0" tIns="0" rIns="0" bIns="0" rtlCol="0"/>
            <a:lstStyle/>
            <a:p>
              <a:endParaRPr sz="2400"/>
            </a:p>
          </p:txBody>
        </p:sp>
      </p:grpSp>
      <p:sp>
        <p:nvSpPr>
          <p:cNvPr id="85" name="object 85"/>
          <p:cNvSpPr txBox="1"/>
          <p:nvPr/>
        </p:nvSpPr>
        <p:spPr>
          <a:xfrm>
            <a:off x="9322425" y="635289"/>
            <a:ext cx="1579880"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Code</a:t>
            </a:r>
            <a:r>
              <a:rPr sz="1600" spc="-93" dirty="0">
                <a:latin typeface="Arial MT"/>
                <a:cs typeface="Arial MT"/>
              </a:rPr>
              <a:t> </a:t>
            </a:r>
            <a:r>
              <a:rPr sz="1600" spc="-7" dirty="0">
                <a:latin typeface="Arial MT"/>
                <a:cs typeface="Arial MT"/>
              </a:rPr>
              <a:t>Generation</a:t>
            </a:r>
            <a:endParaRPr sz="1600">
              <a:latin typeface="Arial MT"/>
              <a:cs typeface="Arial MT"/>
            </a:endParaRPr>
          </a:p>
        </p:txBody>
      </p:sp>
      <p:grpSp>
        <p:nvGrpSpPr>
          <p:cNvPr id="86" name="object 86"/>
          <p:cNvGrpSpPr/>
          <p:nvPr/>
        </p:nvGrpSpPr>
        <p:grpSpPr>
          <a:xfrm>
            <a:off x="11090066" y="594099"/>
            <a:ext cx="991447" cy="374227"/>
            <a:chOff x="8317549" y="445574"/>
            <a:chExt cx="743585" cy="280670"/>
          </a:xfrm>
        </p:grpSpPr>
        <p:sp>
          <p:nvSpPr>
            <p:cNvPr id="87" name="object 87"/>
            <p:cNvSpPr/>
            <p:nvPr/>
          </p:nvSpPr>
          <p:spPr>
            <a:xfrm>
              <a:off x="8327074" y="455099"/>
              <a:ext cx="724535" cy="261620"/>
            </a:xfrm>
            <a:custGeom>
              <a:avLst/>
              <a:gdLst/>
              <a:ahLst/>
              <a:cxnLst/>
              <a:rect l="l" t="t" r="r" b="b"/>
              <a:pathLst>
                <a:path w="724534" h="261620">
                  <a:moveTo>
                    <a:pt x="593849" y="261299"/>
                  </a:moveTo>
                  <a:lnTo>
                    <a:pt x="593849" y="195974"/>
                  </a:lnTo>
                  <a:lnTo>
                    <a:pt x="0" y="195974"/>
                  </a:lnTo>
                  <a:lnTo>
                    <a:pt x="0" y="65324"/>
                  </a:lnTo>
                  <a:lnTo>
                    <a:pt x="593849" y="65324"/>
                  </a:lnTo>
                  <a:lnTo>
                    <a:pt x="593849" y="0"/>
                  </a:lnTo>
                  <a:lnTo>
                    <a:pt x="724499" y="130649"/>
                  </a:lnTo>
                  <a:lnTo>
                    <a:pt x="593849" y="261299"/>
                  </a:lnTo>
                  <a:close/>
                </a:path>
              </a:pathLst>
            </a:custGeom>
            <a:solidFill>
              <a:srgbClr val="FFE499"/>
            </a:solidFill>
          </p:spPr>
          <p:txBody>
            <a:bodyPr wrap="square" lIns="0" tIns="0" rIns="0" bIns="0" rtlCol="0"/>
            <a:lstStyle/>
            <a:p>
              <a:endParaRPr sz="2400"/>
            </a:p>
          </p:txBody>
        </p:sp>
        <p:sp>
          <p:nvSpPr>
            <p:cNvPr id="88" name="object 88"/>
            <p:cNvSpPr/>
            <p:nvPr/>
          </p:nvSpPr>
          <p:spPr>
            <a:xfrm>
              <a:off x="8327074" y="455099"/>
              <a:ext cx="724535" cy="261620"/>
            </a:xfrm>
            <a:custGeom>
              <a:avLst/>
              <a:gdLst/>
              <a:ahLst/>
              <a:cxnLst/>
              <a:rect l="l" t="t" r="r" b="b"/>
              <a:pathLst>
                <a:path w="724534" h="261620">
                  <a:moveTo>
                    <a:pt x="0" y="65324"/>
                  </a:moveTo>
                  <a:lnTo>
                    <a:pt x="593849" y="65324"/>
                  </a:lnTo>
                  <a:lnTo>
                    <a:pt x="593849" y="0"/>
                  </a:lnTo>
                  <a:lnTo>
                    <a:pt x="724499" y="130649"/>
                  </a:lnTo>
                  <a:lnTo>
                    <a:pt x="593849" y="261299"/>
                  </a:lnTo>
                  <a:lnTo>
                    <a:pt x="593849" y="195974"/>
                  </a:lnTo>
                  <a:lnTo>
                    <a:pt x="0" y="195974"/>
                  </a:lnTo>
                  <a:lnTo>
                    <a:pt x="0" y="65324"/>
                  </a:lnTo>
                  <a:close/>
                </a:path>
              </a:pathLst>
            </a:custGeom>
            <a:ln w="19049">
              <a:solidFill>
                <a:srgbClr val="595959"/>
              </a:solidFill>
            </a:ln>
          </p:spPr>
          <p:txBody>
            <a:bodyPr wrap="square" lIns="0" tIns="0" rIns="0" bIns="0" rtlCol="0"/>
            <a:lstStyle/>
            <a:p>
              <a:endParaRPr sz="2400"/>
            </a:p>
          </p:txBody>
        </p:sp>
      </p:grpSp>
      <p:sp>
        <p:nvSpPr>
          <p:cNvPr id="90" name="TextBox 89">
            <a:extLst>
              <a:ext uri="{FF2B5EF4-FFF2-40B4-BE49-F238E27FC236}">
                <a16:creationId xmlns:a16="http://schemas.microsoft.com/office/drawing/2014/main" id="{9B4D1DDF-5AAD-46EB-BC9D-BC3399725AD0}"/>
              </a:ext>
            </a:extLst>
          </p:cNvPr>
          <p:cNvSpPr txBox="1"/>
          <p:nvPr/>
        </p:nvSpPr>
        <p:spPr>
          <a:xfrm>
            <a:off x="648929" y="5171884"/>
            <a:ext cx="10953136" cy="1384995"/>
          </a:xfrm>
          <a:prstGeom prst="rect">
            <a:avLst/>
          </a:prstGeom>
          <a:noFill/>
        </p:spPr>
        <p:txBody>
          <a:bodyPr wrap="square">
            <a:spAutoFit/>
          </a:bodyPr>
          <a:lstStyle/>
          <a:p>
            <a:r>
              <a:rPr lang="en-US" sz="1400" b="1" i="0" dirty="0">
                <a:solidFill>
                  <a:srgbClr val="0D0D0D"/>
                </a:solidFill>
                <a:effectLst/>
                <a:latin typeface="Söhne"/>
              </a:rPr>
              <a:t>1. Cost Model</a:t>
            </a:r>
            <a:r>
              <a:rPr lang="en-US" sz="1400" b="0" i="0" dirty="0">
                <a:solidFill>
                  <a:srgbClr val="0D0D0D"/>
                </a:solidFill>
                <a:effectLst/>
                <a:latin typeface="Söhne"/>
              </a:rPr>
              <a:t>: The cost model evaluates the physical plans based on factors like data size and computation complexity to estimate the cost of executing each plan.</a:t>
            </a:r>
            <a:endParaRPr lang="en-IN" sz="1400" dirty="0"/>
          </a:p>
          <a:p>
            <a:pPr algn="l"/>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Selected Physical Plan</a:t>
            </a:r>
            <a:r>
              <a:rPr lang="en-US" sz="1400" b="0" i="0" dirty="0">
                <a:solidFill>
                  <a:srgbClr val="0D0D0D"/>
                </a:solidFill>
                <a:effectLst/>
                <a:latin typeface="Söhne"/>
              </a:rPr>
              <a:t>: The physical plan with the lowest cost according to the cost model is selected for execution.</a:t>
            </a:r>
          </a:p>
          <a:p>
            <a:pPr algn="l">
              <a:buFont typeface="+mj-lt"/>
              <a:buAutoNum type="arabicPeriod"/>
            </a:pPr>
            <a:r>
              <a:rPr lang="en-US" sz="1400" b="1" i="0" dirty="0">
                <a:solidFill>
                  <a:srgbClr val="0D0D0D"/>
                </a:solidFill>
                <a:effectLst/>
                <a:latin typeface="Söhne"/>
              </a:rPr>
              <a:t>RDDs</a:t>
            </a:r>
            <a:r>
              <a:rPr lang="en-US" sz="1400" b="0" i="0" dirty="0">
                <a:solidFill>
                  <a:srgbClr val="0D0D0D"/>
                </a:solidFill>
                <a:effectLst/>
                <a:latin typeface="Söhne"/>
              </a:rPr>
              <a:t>: Finally, the selected physical plan is executed as a series of RDD (Resilient Distributed Dataset) transformations and actions across the Spark cluster.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449" y="295233"/>
            <a:ext cx="11428307" cy="6563360"/>
            <a:chOff x="573337" y="221425"/>
            <a:chExt cx="8571230" cy="4922520"/>
          </a:xfrm>
        </p:grpSpPr>
        <p:pic>
          <p:nvPicPr>
            <p:cNvPr id="3" name="object 3"/>
            <p:cNvPicPr/>
            <p:nvPr/>
          </p:nvPicPr>
          <p:blipFill>
            <a:blip r:embed="rId2" cstate="print"/>
            <a:stretch>
              <a:fillRect/>
            </a:stretch>
          </p:blipFill>
          <p:spPr>
            <a:xfrm>
              <a:off x="648974" y="221425"/>
              <a:ext cx="7831724" cy="4395849"/>
            </a:xfrm>
            <a:prstGeom prst="rect">
              <a:avLst/>
            </a:prstGeom>
          </p:spPr>
        </p:pic>
        <p:sp>
          <p:nvSpPr>
            <p:cNvPr id="4" name="object 4"/>
            <p:cNvSpPr/>
            <p:nvPr/>
          </p:nvSpPr>
          <p:spPr>
            <a:xfrm>
              <a:off x="619749" y="641549"/>
              <a:ext cx="3825875" cy="280670"/>
            </a:xfrm>
            <a:custGeom>
              <a:avLst/>
              <a:gdLst/>
              <a:ahLst/>
              <a:cxnLst/>
              <a:rect l="l" t="t" r="r" b="b"/>
              <a:pathLst>
                <a:path w="3825875" h="280669">
                  <a:moveTo>
                    <a:pt x="0" y="46700"/>
                  </a:moveTo>
                  <a:lnTo>
                    <a:pt x="3669" y="28522"/>
                  </a:lnTo>
                  <a:lnTo>
                    <a:pt x="13678" y="13678"/>
                  </a:lnTo>
                  <a:lnTo>
                    <a:pt x="28522" y="3669"/>
                  </a:lnTo>
                  <a:lnTo>
                    <a:pt x="46700" y="0"/>
                  </a:lnTo>
                  <a:lnTo>
                    <a:pt x="3778599" y="0"/>
                  </a:lnTo>
                  <a:lnTo>
                    <a:pt x="3817453" y="20791"/>
                  </a:lnTo>
                  <a:lnTo>
                    <a:pt x="3825299" y="46700"/>
                  </a:lnTo>
                  <a:lnTo>
                    <a:pt x="3825299" y="233498"/>
                  </a:lnTo>
                  <a:lnTo>
                    <a:pt x="3821630" y="251677"/>
                  </a:lnTo>
                  <a:lnTo>
                    <a:pt x="3811621" y="266521"/>
                  </a:lnTo>
                  <a:lnTo>
                    <a:pt x="3796777" y="276530"/>
                  </a:lnTo>
                  <a:lnTo>
                    <a:pt x="3778599" y="280199"/>
                  </a:lnTo>
                  <a:lnTo>
                    <a:pt x="46700" y="280199"/>
                  </a:lnTo>
                  <a:lnTo>
                    <a:pt x="28522" y="276530"/>
                  </a:lnTo>
                  <a:lnTo>
                    <a:pt x="13678" y="266521"/>
                  </a:lnTo>
                  <a:lnTo>
                    <a:pt x="3669" y="251677"/>
                  </a:lnTo>
                  <a:lnTo>
                    <a:pt x="0" y="233498"/>
                  </a:lnTo>
                  <a:lnTo>
                    <a:pt x="0" y="46700"/>
                  </a:lnTo>
                  <a:close/>
                </a:path>
              </a:pathLst>
            </a:custGeom>
            <a:ln w="28574">
              <a:solidFill>
                <a:srgbClr val="FF0000"/>
              </a:solidFill>
            </a:ln>
          </p:spPr>
          <p:txBody>
            <a:bodyPr wrap="square" lIns="0" tIns="0" rIns="0" bIns="0" rtlCol="0"/>
            <a:lstStyle/>
            <a:p>
              <a:endParaRPr sz="2400"/>
            </a:p>
          </p:txBody>
        </p:sp>
        <p:sp>
          <p:nvSpPr>
            <p:cNvPr id="5" name="object 5"/>
            <p:cNvSpPr/>
            <p:nvPr/>
          </p:nvSpPr>
          <p:spPr>
            <a:xfrm>
              <a:off x="587624" y="968499"/>
              <a:ext cx="7960359" cy="3429000"/>
            </a:xfrm>
            <a:custGeom>
              <a:avLst/>
              <a:gdLst/>
              <a:ahLst/>
              <a:cxnLst/>
              <a:rect l="l" t="t" r="r" b="b"/>
              <a:pathLst>
                <a:path w="7960359" h="3429000">
                  <a:moveTo>
                    <a:pt x="0" y="0"/>
                  </a:moveTo>
                  <a:lnTo>
                    <a:pt x="7960199" y="0"/>
                  </a:lnTo>
                  <a:lnTo>
                    <a:pt x="7960199" y="3428399"/>
                  </a:lnTo>
                  <a:lnTo>
                    <a:pt x="0" y="3428399"/>
                  </a:lnTo>
                  <a:lnTo>
                    <a:pt x="0" y="0"/>
                  </a:lnTo>
                  <a:close/>
                </a:path>
              </a:pathLst>
            </a:custGeom>
            <a:ln w="28574">
              <a:solidFill>
                <a:srgbClr val="FF0000"/>
              </a:solidFill>
            </a:ln>
          </p:spPr>
          <p:txBody>
            <a:bodyPr wrap="square" lIns="0" tIns="0" rIns="0" bIns="0" rtlCol="0"/>
            <a:lstStyle/>
            <a:p>
              <a:endParaRPr sz="24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2961" y="3063639"/>
            <a:ext cx="3942927"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53" dirty="0">
                <a:solidFill>
                  <a:srgbClr val="FF0000"/>
                </a:solidFill>
                <a:latin typeface="Roboto"/>
                <a:cs typeface="Roboto"/>
              </a:rPr>
              <a:t> SQL</a:t>
            </a:r>
            <a:r>
              <a:rPr sz="3733" spc="-47" dirty="0">
                <a:solidFill>
                  <a:srgbClr val="FF0000"/>
                </a:solidFill>
                <a:latin typeface="Roboto"/>
                <a:cs typeface="Roboto"/>
              </a:rPr>
              <a:t> </a:t>
            </a:r>
            <a:r>
              <a:rPr sz="3733" spc="-33" dirty="0">
                <a:solidFill>
                  <a:srgbClr val="FF0000"/>
                </a:solidFill>
                <a:latin typeface="Roboto"/>
                <a:cs typeface="Roboto"/>
              </a:rPr>
              <a:t>Queries</a:t>
            </a:r>
            <a:endParaRPr sz="3733">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6373" y="473906"/>
            <a:ext cx="2218267"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93" dirty="0">
                <a:solidFill>
                  <a:srgbClr val="FF0000"/>
                </a:solidFill>
                <a:latin typeface="Roboto"/>
                <a:cs typeface="Roboto"/>
              </a:rPr>
              <a:t> </a:t>
            </a:r>
            <a:r>
              <a:rPr sz="3733" spc="-60" dirty="0">
                <a:solidFill>
                  <a:srgbClr val="FF0000"/>
                </a:solidFill>
                <a:latin typeface="Roboto"/>
                <a:cs typeface="Roboto"/>
              </a:rPr>
              <a:t>SQL</a:t>
            </a:r>
            <a:endParaRPr sz="3733">
              <a:latin typeface="Roboto"/>
              <a:cs typeface="Roboto"/>
            </a:endParaRPr>
          </a:p>
        </p:txBody>
      </p:sp>
      <p:sp>
        <p:nvSpPr>
          <p:cNvPr id="3" name="object 3"/>
          <p:cNvSpPr txBox="1">
            <a:spLocks noGrp="1"/>
          </p:cNvSpPr>
          <p:nvPr>
            <p:ph type="body" idx="1"/>
          </p:nvPr>
        </p:nvSpPr>
        <p:spPr>
          <a:xfrm>
            <a:off x="1117600" y="2434167"/>
            <a:ext cx="10867923" cy="2833382"/>
          </a:xfrm>
          <a:prstGeom prst="rect">
            <a:avLst/>
          </a:prstGeom>
        </p:spPr>
        <p:txBody>
          <a:bodyPr vert="horz" wrap="square" lIns="0" tIns="16933" rIns="0" bIns="0" rtlCol="0">
            <a:spAutoFit/>
          </a:bodyPr>
          <a:lstStyle/>
          <a:p>
            <a:pPr marL="770447" indent="-469042">
              <a:lnSpc>
                <a:spcPct val="100000"/>
              </a:lnSpc>
              <a:spcBef>
                <a:spcPts val="133"/>
              </a:spcBef>
              <a:buFont typeface="Arial MT"/>
              <a:buChar char="●"/>
              <a:tabLst>
                <a:tab pos="770447" algn="l"/>
                <a:tab pos="771294" algn="l"/>
              </a:tabLst>
            </a:pPr>
            <a:r>
              <a:rPr spc="-27" dirty="0"/>
              <a:t>Spark</a:t>
            </a:r>
            <a:r>
              <a:rPr lang="en-IN" spc="-27" dirty="0"/>
              <a:t> SQL is an </a:t>
            </a:r>
            <a:r>
              <a:rPr spc="-7" dirty="0"/>
              <a:t>API</a:t>
            </a:r>
            <a:r>
              <a:rPr lang="en-IN" spc="-7" dirty="0"/>
              <a:t> </a:t>
            </a:r>
            <a:r>
              <a:rPr spc="-13" dirty="0"/>
              <a:t> </a:t>
            </a:r>
            <a:r>
              <a:rPr dirty="0"/>
              <a:t>for</a:t>
            </a:r>
            <a:r>
              <a:rPr spc="-7" dirty="0"/>
              <a:t> </a:t>
            </a:r>
            <a:r>
              <a:rPr spc="-27" dirty="0"/>
              <a:t>structured</a:t>
            </a:r>
            <a:r>
              <a:rPr spc="-13" dirty="0"/>
              <a:t> </a:t>
            </a:r>
            <a:r>
              <a:rPr spc="-20" dirty="0"/>
              <a:t>data </a:t>
            </a:r>
            <a:r>
              <a:rPr spc="-27" dirty="0"/>
              <a:t>processing.</a:t>
            </a:r>
          </a:p>
          <a:p>
            <a:pPr marL="285320">
              <a:lnSpc>
                <a:spcPct val="100000"/>
              </a:lnSpc>
              <a:spcBef>
                <a:spcPts val="53"/>
              </a:spcBef>
              <a:buFont typeface="Arial MT"/>
              <a:buChar char="●"/>
            </a:pPr>
            <a:endParaRPr sz="2067" dirty="0"/>
          </a:p>
          <a:p>
            <a:pPr marL="770447" indent="-469042">
              <a:lnSpc>
                <a:spcPct val="100000"/>
              </a:lnSpc>
              <a:spcBef>
                <a:spcPts val="7"/>
              </a:spcBef>
              <a:buFont typeface="Arial MT"/>
              <a:buChar char="●"/>
              <a:tabLst>
                <a:tab pos="770447" algn="l"/>
                <a:tab pos="771294" algn="l"/>
              </a:tabLst>
            </a:pPr>
            <a:r>
              <a:rPr spc="-20" dirty="0"/>
              <a:t>Contains</a:t>
            </a:r>
            <a:r>
              <a:rPr spc="-13" dirty="0"/>
              <a:t> </a:t>
            </a:r>
            <a:r>
              <a:rPr spc="-20" dirty="0"/>
              <a:t>information</a:t>
            </a:r>
            <a:r>
              <a:rPr dirty="0"/>
              <a:t> </a:t>
            </a:r>
            <a:r>
              <a:rPr spc="-27" dirty="0"/>
              <a:t>about</a:t>
            </a:r>
            <a:r>
              <a:rPr spc="-13" dirty="0"/>
              <a:t> </a:t>
            </a:r>
            <a:r>
              <a:rPr spc="-33" dirty="0"/>
              <a:t>structure</a:t>
            </a:r>
            <a:r>
              <a:rPr dirty="0"/>
              <a:t> </a:t>
            </a:r>
            <a:r>
              <a:rPr spc="13" dirty="0"/>
              <a:t>of</a:t>
            </a:r>
            <a:r>
              <a:rPr spc="-7" dirty="0"/>
              <a:t> </a:t>
            </a:r>
            <a:r>
              <a:rPr spc="-20" dirty="0"/>
              <a:t>data</a:t>
            </a:r>
            <a:r>
              <a:rPr spc="-7" dirty="0"/>
              <a:t> </a:t>
            </a:r>
            <a:r>
              <a:rPr spc="-27" dirty="0"/>
              <a:t>and</a:t>
            </a:r>
            <a:r>
              <a:rPr spc="-13" dirty="0"/>
              <a:t> </a:t>
            </a:r>
            <a:r>
              <a:rPr spc="-20" dirty="0"/>
              <a:t>computation</a:t>
            </a:r>
            <a:r>
              <a:rPr dirty="0"/>
              <a:t> </a:t>
            </a:r>
            <a:r>
              <a:rPr spc="-20" dirty="0"/>
              <a:t>being</a:t>
            </a:r>
            <a:r>
              <a:rPr spc="-7" dirty="0"/>
              <a:t> performed.</a:t>
            </a:r>
          </a:p>
          <a:p>
            <a:pPr marL="285320">
              <a:lnSpc>
                <a:spcPct val="100000"/>
              </a:lnSpc>
              <a:spcBef>
                <a:spcPts val="53"/>
              </a:spcBef>
              <a:buFont typeface="Arial MT"/>
              <a:buChar char="●"/>
            </a:pPr>
            <a:endParaRPr sz="2067" dirty="0"/>
          </a:p>
          <a:p>
            <a:pPr marL="770447" indent="-469042">
              <a:lnSpc>
                <a:spcPct val="100000"/>
              </a:lnSpc>
              <a:spcBef>
                <a:spcPts val="7"/>
              </a:spcBef>
              <a:buFont typeface="Arial MT"/>
              <a:buChar char="●"/>
              <a:tabLst>
                <a:tab pos="770447" algn="l"/>
                <a:tab pos="771294" algn="l"/>
              </a:tabLst>
            </a:pPr>
            <a:r>
              <a:rPr spc="-27" dirty="0"/>
              <a:t>Spark</a:t>
            </a:r>
            <a:r>
              <a:rPr spc="-13" dirty="0"/>
              <a:t> </a:t>
            </a:r>
            <a:r>
              <a:rPr spc="-33" dirty="0"/>
              <a:t>SQL</a:t>
            </a:r>
            <a:r>
              <a:rPr spc="-13" dirty="0"/>
              <a:t> </a:t>
            </a:r>
            <a:r>
              <a:rPr spc="-20" dirty="0"/>
              <a:t>uses</a:t>
            </a:r>
            <a:r>
              <a:rPr spc="-13" dirty="0"/>
              <a:t> </a:t>
            </a:r>
            <a:r>
              <a:rPr spc="-27" dirty="0"/>
              <a:t>internal</a:t>
            </a:r>
            <a:r>
              <a:rPr spc="-7" dirty="0"/>
              <a:t> </a:t>
            </a:r>
            <a:r>
              <a:rPr spc="-27" dirty="0"/>
              <a:t>optimizations.</a:t>
            </a:r>
            <a:r>
              <a:rPr lang="en-IN" spc="-27" dirty="0"/>
              <a:t> It Internally optimizes the query</a:t>
            </a:r>
          </a:p>
          <a:p>
            <a:pPr marL="301405" indent="0">
              <a:lnSpc>
                <a:spcPct val="100000"/>
              </a:lnSpc>
              <a:spcBef>
                <a:spcPts val="7"/>
              </a:spcBef>
              <a:buNone/>
              <a:tabLst>
                <a:tab pos="770447" algn="l"/>
                <a:tab pos="771294" algn="l"/>
              </a:tabLst>
            </a:pPr>
            <a:r>
              <a:rPr lang="en-IN" spc="-27" dirty="0"/>
              <a:t>     using Catalyst optimizer</a:t>
            </a:r>
            <a:endParaRPr spc="-2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0758" y="671767"/>
            <a:ext cx="6581140" cy="591551"/>
          </a:xfrm>
          <a:prstGeom prst="rect">
            <a:avLst/>
          </a:prstGeom>
        </p:spPr>
        <p:txBody>
          <a:bodyPr vert="horz" wrap="square" lIns="0" tIns="16933" rIns="0" bIns="0" rtlCol="0">
            <a:spAutoFit/>
          </a:bodyPr>
          <a:lstStyle/>
          <a:p>
            <a:pPr marL="16933">
              <a:spcBef>
                <a:spcPts val="133"/>
              </a:spcBef>
            </a:pPr>
            <a:r>
              <a:rPr sz="3733" dirty="0">
                <a:solidFill>
                  <a:srgbClr val="FF0000"/>
                </a:solidFill>
                <a:latin typeface="Roboto"/>
                <a:cs typeface="Roboto"/>
              </a:rPr>
              <a:t>How</a:t>
            </a:r>
            <a:r>
              <a:rPr sz="3733" spc="-20" dirty="0">
                <a:solidFill>
                  <a:srgbClr val="FF0000"/>
                </a:solidFill>
                <a:latin typeface="Roboto"/>
                <a:cs typeface="Roboto"/>
              </a:rPr>
              <a:t> </a:t>
            </a:r>
            <a:r>
              <a:rPr sz="3733" spc="-40" dirty="0">
                <a:solidFill>
                  <a:srgbClr val="FF0000"/>
                </a:solidFill>
                <a:latin typeface="Roboto"/>
                <a:cs typeface="Roboto"/>
              </a:rPr>
              <a:t>to</a:t>
            </a:r>
            <a:r>
              <a:rPr sz="3733" spc="-20" dirty="0">
                <a:solidFill>
                  <a:srgbClr val="FF0000"/>
                </a:solidFill>
                <a:latin typeface="Roboto"/>
                <a:cs typeface="Roboto"/>
              </a:rPr>
              <a:t> </a:t>
            </a:r>
            <a:r>
              <a:rPr sz="3733" spc="-67" dirty="0">
                <a:solidFill>
                  <a:srgbClr val="FF0000"/>
                </a:solidFill>
                <a:latin typeface="Roboto"/>
                <a:cs typeface="Roboto"/>
              </a:rPr>
              <a:t>run</a:t>
            </a:r>
            <a:r>
              <a:rPr sz="3733" spc="-20" dirty="0">
                <a:solidFill>
                  <a:srgbClr val="FF0000"/>
                </a:solidFill>
                <a:latin typeface="Roboto"/>
                <a:cs typeface="Roboto"/>
              </a:rPr>
              <a:t> </a:t>
            </a:r>
            <a:r>
              <a:rPr sz="3733" spc="-47" dirty="0">
                <a:solidFill>
                  <a:srgbClr val="FF0000"/>
                </a:solidFill>
                <a:latin typeface="Roboto"/>
                <a:cs typeface="Roboto"/>
              </a:rPr>
              <a:t>Spark</a:t>
            </a:r>
            <a:r>
              <a:rPr sz="3733" spc="-20" dirty="0">
                <a:solidFill>
                  <a:srgbClr val="FF0000"/>
                </a:solidFill>
                <a:latin typeface="Roboto"/>
                <a:cs typeface="Roboto"/>
              </a:rPr>
              <a:t> </a:t>
            </a:r>
            <a:r>
              <a:rPr sz="3733" spc="-53" dirty="0">
                <a:solidFill>
                  <a:srgbClr val="FF0000"/>
                </a:solidFill>
                <a:latin typeface="Roboto"/>
                <a:cs typeface="Roboto"/>
              </a:rPr>
              <a:t>SQL</a:t>
            </a:r>
            <a:r>
              <a:rPr sz="3733" spc="-20" dirty="0">
                <a:solidFill>
                  <a:srgbClr val="FF0000"/>
                </a:solidFill>
                <a:latin typeface="Roboto"/>
                <a:cs typeface="Roboto"/>
              </a:rPr>
              <a:t> </a:t>
            </a:r>
            <a:r>
              <a:rPr sz="3733" spc="-33" dirty="0">
                <a:solidFill>
                  <a:srgbClr val="FF0000"/>
                </a:solidFill>
                <a:latin typeface="Roboto"/>
                <a:cs typeface="Roboto"/>
              </a:rPr>
              <a:t>Queries?</a:t>
            </a:r>
            <a:endParaRPr sz="3733">
              <a:latin typeface="Roboto"/>
              <a:cs typeface="Roboto"/>
            </a:endParaRPr>
          </a:p>
        </p:txBody>
      </p:sp>
      <p:grpSp>
        <p:nvGrpSpPr>
          <p:cNvPr id="3" name="object 3"/>
          <p:cNvGrpSpPr/>
          <p:nvPr/>
        </p:nvGrpSpPr>
        <p:grpSpPr>
          <a:xfrm>
            <a:off x="1136216" y="2221449"/>
            <a:ext cx="3757507" cy="3234267"/>
            <a:chOff x="852162" y="1666087"/>
            <a:chExt cx="2818130" cy="2425700"/>
          </a:xfrm>
        </p:grpSpPr>
        <p:sp>
          <p:nvSpPr>
            <p:cNvPr id="4" name="object 4"/>
            <p:cNvSpPr/>
            <p:nvPr/>
          </p:nvSpPr>
          <p:spPr>
            <a:xfrm>
              <a:off x="866450" y="1680374"/>
              <a:ext cx="2789555" cy="2397125"/>
            </a:xfrm>
            <a:custGeom>
              <a:avLst/>
              <a:gdLst/>
              <a:ahLst/>
              <a:cxnLst/>
              <a:rect l="l" t="t" r="r" b="b"/>
              <a:pathLst>
                <a:path w="2789554" h="2397125">
                  <a:moveTo>
                    <a:pt x="0" y="1198499"/>
                  </a:moveTo>
                  <a:lnTo>
                    <a:pt x="961" y="1153568"/>
                  </a:lnTo>
                  <a:lnTo>
                    <a:pt x="3825" y="1109054"/>
                  </a:lnTo>
                  <a:lnTo>
                    <a:pt x="8555" y="1064986"/>
                  </a:lnTo>
                  <a:lnTo>
                    <a:pt x="15120" y="1021394"/>
                  </a:lnTo>
                  <a:lnTo>
                    <a:pt x="23485" y="978306"/>
                  </a:lnTo>
                  <a:lnTo>
                    <a:pt x="33616" y="935751"/>
                  </a:lnTo>
                  <a:lnTo>
                    <a:pt x="45480" y="893758"/>
                  </a:lnTo>
                  <a:lnTo>
                    <a:pt x="59043" y="852357"/>
                  </a:lnTo>
                  <a:lnTo>
                    <a:pt x="74272" y="811576"/>
                  </a:lnTo>
                  <a:lnTo>
                    <a:pt x="91132" y="771443"/>
                  </a:lnTo>
                  <a:lnTo>
                    <a:pt x="109590" y="731989"/>
                  </a:lnTo>
                  <a:lnTo>
                    <a:pt x="129612" y="693242"/>
                  </a:lnTo>
                  <a:lnTo>
                    <a:pt x="151165" y="655231"/>
                  </a:lnTo>
                  <a:lnTo>
                    <a:pt x="174215" y="617985"/>
                  </a:lnTo>
                  <a:lnTo>
                    <a:pt x="198728" y="581533"/>
                  </a:lnTo>
                  <a:lnTo>
                    <a:pt x="224670" y="545904"/>
                  </a:lnTo>
                  <a:lnTo>
                    <a:pt x="252008" y="511126"/>
                  </a:lnTo>
                  <a:lnTo>
                    <a:pt x="280708" y="477230"/>
                  </a:lnTo>
                  <a:lnTo>
                    <a:pt x="310736" y="444243"/>
                  </a:lnTo>
                  <a:lnTo>
                    <a:pt x="342059" y="412195"/>
                  </a:lnTo>
                  <a:lnTo>
                    <a:pt x="374643" y="381115"/>
                  </a:lnTo>
                  <a:lnTo>
                    <a:pt x="408454" y="351032"/>
                  </a:lnTo>
                  <a:lnTo>
                    <a:pt x="443458" y="321974"/>
                  </a:lnTo>
                  <a:lnTo>
                    <a:pt x="479622" y="293971"/>
                  </a:lnTo>
                  <a:lnTo>
                    <a:pt x="516912" y="267052"/>
                  </a:lnTo>
                  <a:lnTo>
                    <a:pt x="555295" y="241245"/>
                  </a:lnTo>
                  <a:lnTo>
                    <a:pt x="594736" y="216580"/>
                  </a:lnTo>
                  <a:lnTo>
                    <a:pt x="635202" y="193085"/>
                  </a:lnTo>
                  <a:lnTo>
                    <a:pt x="676660" y="170790"/>
                  </a:lnTo>
                  <a:lnTo>
                    <a:pt x="719075" y="149723"/>
                  </a:lnTo>
                  <a:lnTo>
                    <a:pt x="762414" y="129914"/>
                  </a:lnTo>
                  <a:lnTo>
                    <a:pt x="806642" y="111391"/>
                  </a:lnTo>
                  <a:lnTo>
                    <a:pt x="851728" y="94184"/>
                  </a:lnTo>
                  <a:lnTo>
                    <a:pt x="897636" y="78320"/>
                  </a:lnTo>
                  <a:lnTo>
                    <a:pt x="944333" y="63830"/>
                  </a:lnTo>
                  <a:lnTo>
                    <a:pt x="991785" y="50743"/>
                  </a:lnTo>
                  <a:lnTo>
                    <a:pt x="1039959" y="39086"/>
                  </a:lnTo>
                  <a:lnTo>
                    <a:pt x="1088821" y="28890"/>
                  </a:lnTo>
                  <a:lnTo>
                    <a:pt x="1138337" y="20183"/>
                  </a:lnTo>
                  <a:lnTo>
                    <a:pt x="1188473" y="12994"/>
                  </a:lnTo>
                  <a:lnTo>
                    <a:pt x="1239196" y="7353"/>
                  </a:lnTo>
                  <a:lnTo>
                    <a:pt x="1290473" y="3287"/>
                  </a:lnTo>
                  <a:lnTo>
                    <a:pt x="1342268" y="826"/>
                  </a:lnTo>
                  <a:lnTo>
                    <a:pt x="1394549" y="0"/>
                  </a:lnTo>
                  <a:lnTo>
                    <a:pt x="1446831" y="826"/>
                  </a:lnTo>
                  <a:lnTo>
                    <a:pt x="1498626" y="3287"/>
                  </a:lnTo>
                  <a:lnTo>
                    <a:pt x="1549903" y="7353"/>
                  </a:lnTo>
                  <a:lnTo>
                    <a:pt x="1600626" y="12994"/>
                  </a:lnTo>
                  <a:lnTo>
                    <a:pt x="1650762" y="20183"/>
                  </a:lnTo>
                  <a:lnTo>
                    <a:pt x="1700278" y="28890"/>
                  </a:lnTo>
                  <a:lnTo>
                    <a:pt x="1749140" y="39086"/>
                  </a:lnTo>
                  <a:lnTo>
                    <a:pt x="1797314" y="50743"/>
                  </a:lnTo>
                  <a:lnTo>
                    <a:pt x="1844766" y="63830"/>
                  </a:lnTo>
                  <a:lnTo>
                    <a:pt x="1891463" y="78320"/>
                  </a:lnTo>
                  <a:lnTo>
                    <a:pt x="1937371" y="94184"/>
                  </a:lnTo>
                  <a:lnTo>
                    <a:pt x="1982457" y="111391"/>
                  </a:lnTo>
                  <a:lnTo>
                    <a:pt x="2026685" y="129914"/>
                  </a:lnTo>
                  <a:lnTo>
                    <a:pt x="2070024" y="149723"/>
                  </a:lnTo>
                  <a:lnTo>
                    <a:pt x="2112439" y="170790"/>
                  </a:lnTo>
                  <a:lnTo>
                    <a:pt x="2153897" y="193085"/>
                  </a:lnTo>
                  <a:lnTo>
                    <a:pt x="2194363" y="216580"/>
                  </a:lnTo>
                  <a:lnTo>
                    <a:pt x="2233804" y="241245"/>
                  </a:lnTo>
                  <a:lnTo>
                    <a:pt x="2272187" y="267052"/>
                  </a:lnTo>
                  <a:lnTo>
                    <a:pt x="2309477" y="293971"/>
                  </a:lnTo>
                  <a:lnTo>
                    <a:pt x="2345641" y="321974"/>
                  </a:lnTo>
                  <a:lnTo>
                    <a:pt x="2380645" y="351032"/>
                  </a:lnTo>
                  <a:lnTo>
                    <a:pt x="2414456" y="381115"/>
                  </a:lnTo>
                  <a:lnTo>
                    <a:pt x="2447040" y="412195"/>
                  </a:lnTo>
                  <a:lnTo>
                    <a:pt x="2478363" y="444243"/>
                  </a:lnTo>
                  <a:lnTo>
                    <a:pt x="2508391" y="477230"/>
                  </a:lnTo>
                  <a:lnTo>
                    <a:pt x="2537091" y="511126"/>
                  </a:lnTo>
                  <a:lnTo>
                    <a:pt x="2564429" y="545904"/>
                  </a:lnTo>
                  <a:lnTo>
                    <a:pt x="2590371" y="581533"/>
                  </a:lnTo>
                  <a:lnTo>
                    <a:pt x="2614884" y="617985"/>
                  </a:lnTo>
                  <a:lnTo>
                    <a:pt x="2637934" y="655231"/>
                  </a:lnTo>
                  <a:lnTo>
                    <a:pt x="2659487" y="693242"/>
                  </a:lnTo>
                  <a:lnTo>
                    <a:pt x="2679509" y="731989"/>
                  </a:lnTo>
                  <a:lnTo>
                    <a:pt x="2697967" y="771443"/>
                  </a:lnTo>
                  <a:lnTo>
                    <a:pt x="2714827" y="811576"/>
                  </a:lnTo>
                  <a:lnTo>
                    <a:pt x="2730056" y="852357"/>
                  </a:lnTo>
                  <a:lnTo>
                    <a:pt x="2743619" y="893758"/>
                  </a:lnTo>
                  <a:lnTo>
                    <a:pt x="2755483" y="935751"/>
                  </a:lnTo>
                  <a:lnTo>
                    <a:pt x="2765614" y="978306"/>
                  </a:lnTo>
                  <a:lnTo>
                    <a:pt x="2773979" y="1021394"/>
                  </a:lnTo>
                  <a:lnTo>
                    <a:pt x="2780544" y="1064986"/>
                  </a:lnTo>
                  <a:lnTo>
                    <a:pt x="2785274" y="1109054"/>
                  </a:lnTo>
                  <a:lnTo>
                    <a:pt x="2788138" y="1153568"/>
                  </a:lnTo>
                  <a:lnTo>
                    <a:pt x="2789099" y="1198499"/>
                  </a:lnTo>
                  <a:lnTo>
                    <a:pt x="2788138" y="1243431"/>
                  </a:lnTo>
                  <a:lnTo>
                    <a:pt x="2785274" y="1287945"/>
                  </a:lnTo>
                  <a:lnTo>
                    <a:pt x="2780544" y="1332013"/>
                  </a:lnTo>
                  <a:lnTo>
                    <a:pt x="2773979" y="1375605"/>
                  </a:lnTo>
                  <a:lnTo>
                    <a:pt x="2765614" y="1418693"/>
                  </a:lnTo>
                  <a:lnTo>
                    <a:pt x="2755483" y="1461248"/>
                  </a:lnTo>
                  <a:lnTo>
                    <a:pt x="2743619" y="1503241"/>
                  </a:lnTo>
                  <a:lnTo>
                    <a:pt x="2730056" y="1544642"/>
                  </a:lnTo>
                  <a:lnTo>
                    <a:pt x="2714827" y="1585423"/>
                  </a:lnTo>
                  <a:lnTo>
                    <a:pt x="2697967" y="1625556"/>
                  </a:lnTo>
                  <a:lnTo>
                    <a:pt x="2679509" y="1665010"/>
                  </a:lnTo>
                  <a:lnTo>
                    <a:pt x="2659487" y="1703757"/>
                  </a:lnTo>
                  <a:lnTo>
                    <a:pt x="2637934" y="1741768"/>
                  </a:lnTo>
                  <a:lnTo>
                    <a:pt x="2614884" y="1779014"/>
                  </a:lnTo>
                  <a:lnTo>
                    <a:pt x="2590371" y="1815466"/>
                  </a:lnTo>
                  <a:lnTo>
                    <a:pt x="2564429" y="1851095"/>
                  </a:lnTo>
                  <a:lnTo>
                    <a:pt x="2537091" y="1885873"/>
                  </a:lnTo>
                  <a:lnTo>
                    <a:pt x="2508391" y="1919769"/>
                  </a:lnTo>
                  <a:lnTo>
                    <a:pt x="2478363" y="1952756"/>
                  </a:lnTo>
                  <a:lnTo>
                    <a:pt x="2447040" y="1984804"/>
                  </a:lnTo>
                  <a:lnTo>
                    <a:pt x="2414456" y="2015884"/>
                  </a:lnTo>
                  <a:lnTo>
                    <a:pt x="2380645" y="2045967"/>
                  </a:lnTo>
                  <a:lnTo>
                    <a:pt x="2345641" y="2075025"/>
                  </a:lnTo>
                  <a:lnTo>
                    <a:pt x="2309477" y="2103028"/>
                  </a:lnTo>
                  <a:lnTo>
                    <a:pt x="2272187" y="2129947"/>
                  </a:lnTo>
                  <a:lnTo>
                    <a:pt x="2233804" y="2155754"/>
                  </a:lnTo>
                  <a:lnTo>
                    <a:pt x="2194363" y="2180419"/>
                  </a:lnTo>
                  <a:lnTo>
                    <a:pt x="2153897" y="2203914"/>
                  </a:lnTo>
                  <a:lnTo>
                    <a:pt x="2112439" y="2226209"/>
                  </a:lnTo>
                  <a:lnTo>
                    <a:pt x="2070024" y="2247276"/>
                  </a:lnTo>
                  <a:lnTo>
                    <a:pt x="2026685" y="2267085"/>
                  </a:lnTo>
                  <a:lnTo>
                    <a:pt x="1982457" y="2285608"/>
                  </a:lnTo>
                  <a:lnTo>
                    <a:pt x="1937371" y="2302815"/>
                  </a:lnTo>
                  <a:lnTo>
                    <a:pt x="1891463" y="2318679"/>
                  </a:lnTo>
                  <a:lnTo>
                    <a:pt x="1844766" y="2333169"/>
                  </a:lnTo>
                  <a:lnTo>
                    <a:pt x="1797314" y="2346256"/>
                  </a:lnTo>
                  <a:lnTo>
                    <a:pt x="1749140" y="2357913"/>
                  </a:lnTo>
                  <a:lnTo>
                    <a:pt x="1700278" y="2368109"/>
                  </a:lnTo>
                  <a:lnTo>
                    <a:pt x="1650762" y="2376816"/>
                  </a:lnTo>
                  <a:lnTo>
                    <a:pt x="1600626" y="2384005"/>
                  </a:lnTo>
                  <a:lnTo>
                    <a:pt x="1549903" y="2389646"/>
                  </a:lnTo>
                  <a:lnTo>
                    <a:pt x="1498626" y="2393712"/>
                  </a:lnTo>
                  <a:lnTo>
                    <a:pt x="1446831" y="2396173"/>
                  </a:lnTo>
                  <a:lnTo>
                    <a:pt x="1394549" y="2396999"/>
                  </a:lnTo>
                  <a:lnTo>
                    <a:pt x="1342268" y="2396173"/>
                  </a:lnTo>
                  <a:lnTo>
                    <a:pt x="1290473" y="2393712"/>
                  </a:lnTo>
                  <a:lnTo>
                    <a:pt x="1239196" y="2389646"/>
                  </a:lnTo>
                  <a:lnTo>
                    <a:pt x="1188473" y="2384005"/>
                  </a:lnTo>
                  <a:lnTo>
                    <a:pt x="1138337" y="2376816"/>
                  </a:lnTo>
                  <a:lnTo>
                    <a:pt x="1088821" y="2368109"/>
                  </a:lnTo>
                  <a:lnTo>
                    <a:pt x="1039959" y="2357913"/>
                  </a:lnTo>
                  <a:lnTo>
                    <a:pt x="991785" y="2346256"/>
                  </a:lnTo>
                  <a:lnTo>
                    <a:pt x="944333" y="2333169"/>
                  </a:lnTo>
                  <a:lnTo>
                    <a:pt x="897636" y="2318679"/>
                  </a:lnTo>
                  <a:lnTo>
                    <a:pt x="851728" y="2302815"/>
                  </a:lnTo>
                  <a:lnTo>
                    <a:pt x="806642" y="2285608"/>
                  </a:lnTo>
                  <a:lnTo>
                    <a:pt x="762414" y="2267085"/>
                  </a:lnTo>
                  <a:lnTo>
                    <a:pt x="719075" y="2247276"/>
                  </a:lnTo>
                  <a:lnTo>
                    <a:pt x="676660" y="2226209"/>
                  </a:lnTo>
                  <a:lnTo>
                    <a:pt x="635202" y="2203914"/>
                  </a:lnTo>
                  <a:lnTo>
                    <a:pt x="594736" y="2180419"/>
                  </a:lnTo>
                  <a:lnTo>
                    <a:pt x="555295" y="2155754"/>
                  </a:lnTo>
                  <a:lnTo>
                    <a:pt x="516912" y="2129947"/>
                  </a:lnTo>
                  <a:lnTo>
                    <a:pt x="479622" y="2103028"/>
                  </a:lnTo>
                  <a:lnTo>
                    <a:pt x="443458" y="2075025"/>
                  </a:lnTo>
                  <a:lnTo>
                    <a:pt x="408454" y="2045967"/>
                  </a:lnTo>
                  <a:lnTo>
                    <a:pt x="374643" y="2015884"/>
                  </a:lnTo>
                  <a:lnTo>
                    <a:pt x="342059" y="1984804"/>
                  </a:lnTo>
                  <a:lnTo>
                    <a:pt x="310736" y="1952756"/>
                  </a:lnTo>
                  <a:lnTo>
                    <a:pt x="280708" y="1919769"/>
                  </a:lnTo>
                  <a:lnTo>
                    <a:pt x="252008" y="1885873"/>
                  </a:lnTo>
                  <a:lnTo>
                    <a:pt x="224670" y="1851095"/>
                  </a:lnTo>
                  <a:lnTo>
                    <a:pt x="198728" y="1815466"/>
                  </a:lnTo>
                  <a:lnTo>
                    <a:pt x="174215" y="1779014"/>
                  </a:lnTo>
                  <a:lnTo>
                    <a:pt x="151165" y="1741768"/>
                  </a:lnTo>
                  <a:lnTo>
                    <a:pt x="129612" y="1703757"/>
                  </a:lnTo>
                  <a:lnTo>
                    <a:pt x="109590" y="1665010"/>
                  </a:lnTo>
                  <a:lnTo>
                    <a:pt x="91132" y="1625556"/>
                  </a:lnTo>
                  <a:lnTo>
                    <a:pt x="74272" y="1585423"/>
                  </a:lnTo>
                  <a:lnTo>
                    <a:pt x="59043" y="1544642"/>
                  </a:lnTo>
                  <a:lnTo>
                    <a:pt x="45480" y="1503241"/>
                  </a:lnTo>
                  <a:lnTo>
                    <a:pt x="33616" y="1461248"/>
                  </a:lnTo>
                  <a:lnTo>
                    <a:pt x="23485" y="1418693"/>
                  </a:lnTo>
                  <a:lnTo>
                    <a:pt x="15120" y="1375605"/>
                  </a:lnTo>
                  <a:lnTo>
                    <a:pt x="8555" y="1332013"/>
                  </a:lnTo>
                  <a:lnTo>
                    <a:pt x="3825" y="1287945"/>
                  </a:lnTo>
                  <a:lnTo>
                    <a:pt x="961" y="1243431"/>
                  </a:lnTo>
                  <a:lnTo>
                    <a:pt x="0" y="1198499"/>
                  </a:lnTo>
                  <a:close/>
                </a:path>
              </a:pathLst>
            </a:custGeom>
            <a:ln w="28574">
              <a:solidFill>
                <a:srgbClr val="351B75"/>
              </a:solidFill>
            </a:ln>
          </p:spPr>
          <p:txBody>
            <a:bodyPr wrap="square" lIns="0" tIns="0" rIns="0" bIns="0" rtlCol="0"/>
            <a:lstStyle/>
            <a:p>
              <a:endParaRPr sz="2400"/>
            </a:p>
          </p:txBody>
        </p:sp>
        <p:sp>
          <p:nvSpPr>
            <p:cNvPr id="5" name="object 5"/>
            <p:cNvSpPr/>
            <p:nvPr/>
          </p:nvSpPr>
          <p:spPr>
            <a:xfrm>
              <a:off x="995550" y="1831974"/>
              <a:ext cx="2529205" cy="2237740"/>
            </a:xfrm>
            <a:custGeom>
              <a:avLst/>
              <a:gdLst/>
              <a:ahLst/>
              <a:cxnLst/>
              <a:rect l="l" t="t" r="r" b="b"/>
              <a:pathLst>
                <a:path w="2529204" h="2237740">
                  <a:moveTo>
                    <a:pt x="1264349" y="2237699"/>
                  </a:move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5"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5"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close/>
                </a:path>
              </a:pathLst>
            </a:custGeom>
            <a:solidFill>
              <a:srgbClr val="FFE499"/>
            </a:solidFill>
          </p:spPr>
          <p:txBody>
            <a:bodyPr wrap="square" lIns="0" tIns="0" rIns="0" bIns="0" rtlCol="0"/>
            <a:lstStyle/>
            <a:p>
              <a:endParaRPr sz="2400"/>
            </a:p>
          </p:txBody>
        </p:sp>
        <p:sp>
          <p:nvSpPr>
            <p:cNvPr id="6" name="object 6"/>
            <p:cNvSpPr/>
            <p:nvPr/>
          </p:nvSpPr>
          <p:spPr>
            <a:xfrm>
              <a:off x="995550" y="1831974"/>
              <a:ext cx="2529205" cy="2237740"/>
            </a:xfrm>
            <a:custGeom>
              <a:avLst/>
              <a:gdLst/>
              <a:ahLst/>
              <a:cxnLst/>
              <a:rect l="l" t="t" r="r" b="b"/>
              <a:pathLst>
                <a:path w="2529204" h="2237740">
                  <a:moveTo>
                    <a:pt x="0" y="1118849"/>
                  </a:move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6"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6"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close/>
                </a:path>
              </a:pathLst>
            </a:custGeom>
            <a:ln w="28574">
              <a:solidFill>
                <a:srgbClr val="0B5394"/>
              </a:solidFill>
            </a:ln>
          </p:spPr>
          <p:txBody>
            <a:bodyPr wrap="square" lIns="0" tIns="0" rIns="0" bIns="0" rtlCol="0"/>
            <a:lstStyle/>
            <a:p>
              <a:endParaRPr sz="2400"/>
            </a:p>
          </p:txBody>
        </p:sp>
      </p:grpSp>
      <p:sp>
        <p:nvSpPr>
          <p:cNvPr id="7" name="object 7"/>
          <p:cNvSpPr txBox="1"/>
          <p:nvPr/>
        </p:nvSpPr>
        <p:spPr>
          <a:xfrm>
            <a:off x="2033348" y="3721157"/>
            <a:ext cx="1957493" cy="386430"/>
          </a:xfrm>
          <a:prstGeom prst="rect">
            <a:avLst/>
          </a:prstGeom>
        </p:spPr>
        <p:txBody>
          <a:bodyPr vert="horz" wrap="square" lIns="0" tIns="16933" rIns="0" bIns="0" rtlCol="0">
            <a:spAutoFit/>
          </a:bodyPr>
          <a:lstStyle/>
          <a:p>
            <a:pPr marL="16933">
              <a:spcBef>
                <a:spcPts val="133"/>
              </a:spcBef>
            </a:pPr>
            <a:r>
              <a:rPr sz="2400" spc="-33" dirty="0">
                <a:latin typeface="Roboto"/>
                <a:cs typeface="Roboto"/>
              </a:rPr>
              <a:t>Spark</a:t>
            </a:r>
            <a:r>
              <a:rPr sz="2400" spc="-47" dirty="0">
                <a:latin typeface="Roboto"/>
                <a:cs typeface="Roboto"/>
              </a:rPr>
              <a:t> </a:t>
            </a:r>
            <a:r>
              <a:rPr sz="2400" spc="-40" dirty="0">
                <a:latin typeface="Roboto"/>
                <a:cs typeface="Roboto"/>
              </a:rPr>
              <a:t>SQL</a:t>
            </a:r>
            <a:r>
              <a:rPr sz="2400" spc="-47" dirty="0">
                <a:latin typeface="Roboto"/>
                <a:cs typeface="Roboto"/>
              </a:rPr>
              <a:t> </a:t>
            </a:r>
            <a:r>
              <a:rPr sz="2400" spc="-13" dirty="0">
                <a:latin typeface="Roboto"/>
                <a:cs typeface="Roboto"/>
              </a:rPr>
              <a:t>CLI</a:t>
            </a:r>
            <a:endParaRPr sz="2400">
              <a:latin typeface="Roboto"/>
              <a:cs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4503" y="677405"/>
            <a:ext cx="8760542"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67" dirty="0">
                <a:solidFill>
                  <a:srgbClr val="FF0000"/>
                </a:solidFill>
                <a:latin typeface="Roboto"/>
                <a:cs typeface="Roboto"/>
              </a:rPr>
              <a:t> </a:t>
            </a:r>
            <a:r>
              <a:rPr sz="3733" spc="-53" dirty="0">
                <a:solidFill>
                  <a:srgbClr val="FF0000"/>
                </a:solidFill>
                <a:latin typeface="Roboto"/>
                <a:cs typeface="Roboto"/>
              </a:rPr>
              <a:t>SQL</a:t>
            </a:r>
            <a:r>
              <a:rPr sz="3733" spc="-60" dirty="0">
                <a:solidFill>
                  <a:srgbClr val="FF0000"/>
                </a:solidFill>
                <a:latin typeface="Roboto"/>
                <a:cs typeface="Roboto"/>
              </a:rPr>
              <a:t> </a:t>
            </a:r>
            <a:r>
              <a:rPr sz="3733" spc="-13" dirty="0">
                <a:solidFill>
                  <a:srgbClr val="FF0000"/>
                </a:solidFill>
                <a:latin typeface="Roboto"/>
                <a:cs typeface="Roboto"/>
              </a:rPr>
              <a:t>CLI</a:t>
            </a:r>
            <a:r>
              <a:rPr lang="en-IN" sz="3733" spc="-13" dirty="0">
                <a:solidFill>
                  <a:srgbClr val="FF0000"/>
                </a:solidFill>
                <a:latin typeface="Roboto"/>
                <a:cs typeface="Roboto"/>
              </a:rPr>
              <a:t>-Command Line Interface</a:t>
            </a:r>
            <a:endParaRPr sz="3733" dirty="0">
              <a:latin typeface="Roboto"/>
              <a:cs typeface="Roboto"/>
            </a:endParaRPr>
          </a:p>
        </p:txBody>
      </p:sp>
      <p:grpSp>
        <p:nvGrpSpPr>
          <p:cNvPr id="3" name="object 3"/>
          <p:cNvGrpSpPr/>
          <p:nvPr/>
        </p:nvGrpSpPr>
        <p:grpSpPr>
          <a:xfrm>
            <a:off x="1003300" y="1784267"/>
            <a:ext cx="10414000" cy="2760980"/>
            <a:chOff x="752475" y="1338200"/>
            <a:chExt cx="7810500" cy="2070735"/>
          </a:xfrm>
        </p:grpSpPr>
        <p:pic>
          <p:nvPicPr>
            <p:cNvPr id="4" name="object 4"/>
            <p:cNvPicPr/>
            <p:nvPr/>
          </p:nvPicPr>
          <p:blipFill>
            <a:blip r:embed="rId2" cstate="print"/>
            <a:stretch>
              <a:fillRect/>
            </a:stretch>
          </p:blipFill>
          <p:spPr>
            <a:xfrm>
              <a:off x="762000" y="1347725"/>
              <a:ext cx="7800974" cy="2060624"/>
            </a:xfrm>
            <a:prstGeom prst="rect">
              <a:avLst/>
            </a:prstGeom>
          </p:spPr>
        </p:pic>
        <p:sp>
          <p:nvSpPr>
            <p:cNvPr id="5" name="object 5"/>
            <p:cNvSpPr/>
            <p:nvPr/>
          </p:nvSpPr>
          <p:spPr>
            <a:xfrm>
              <a:off x="762000" y="1347725"/>
              <a:ext cx="7370445" cy="196215"/>
            </a:xfrm>
            <a:custGeom>
              <a:avLst/>
              <a:gdLst/>
              <a:ahLst/>
              <a:cxnLst/>
              <a:rect l="l" t="t" r="r" b="b"/>
              <a:pathLst>
                <a:path w="7370445" h="196215">
                  <a:moveTo>
                    <a:pt x="0" y="0"/>
                  </a:moveTo>
                  <a:lnTo>
                    <a:pt x="7370099" y="0"/>
                  </a:lnTo>
                  <a:lnTo>
                    <a:pt x="7370099" y="195899"/>
                  </a:lnTo>
                  <a:lnTo>
                    <a:pt x="0" y="195899"/>
                  </a:lnTo>
                  <a:lnTo>
                    <a:pt x="0" y="0"/>
                  </a:lnTo>
                  <a:close/>
                </a:path>
              </a:pathLst>
            </a:custGeom>
            <a:ln w="19049">
              <a:solidFill>
                <a:srgbClr val="FF0000"/>
              </a:solidFill>
            </a:ln>
          </p:spPr>
          <p:txBody>
            <a:bodyPr wrap="square" lIns="0" tIns="0" rIns="0" bIns="0" rtlCol="0"/>
            <a:lstStyle/>
            <a:p>
              <a:endParaRPr sz="2400"/>
            </a:p>
          </p:txBody>
        </p:sp>
      </p:grpSp>
      <p:grpSp>
        <p:nvGrpSpPr>
          <p:cNvPr id="6" name="object 6"/>
          <p:cNvGrpSpPr/>
          <p:nvPr/>
        </p:nvGrpSpPr>
        <p:grpSpPr>
          <a:xfrm>
            <a:off x="1003300" y="4849267"/>
            <a:ext cx="10414000" cy="965200"/>
            <a:chOff x="752475" y="3636950"/>
            <a:chExt cx="7810500" cy="723900"/>
          </a:xfrm>
        </p:grpSpPr>
        <p:pic>
          <p:nvPicPr>
            <p:cNvPr id="7" name="object 7"/>
            <p:cNvPicPr/>
            <p:nvPr/>
          </p:nvPicPr>
          <p:blipFill>
            <a:blip r:embed="rId3" cstate="print"/>
            <a:stretch>
              <a:fillRect/>
            </a:stretch>
          </p:blipFill>
          <p:spPr>
            <a:xfrm>
              <a:off x="762000" y="3636950"/>
              <a:ext cx="7800975" cy="714374"/>
            </a:xfrm>
            <a:prstGeom prst="rect">
              <a:avLst/>
            </a:prstGeom>
          </p:spPr>
        </p:pic>
        <p:sp>
          <p:nvSpPr>
            <p:cNvPr id="8" name="object 8"/>
            <p:cNvSpPr/>
            <p:nvPr/>
          </p:nvSpPr>
          <p:spPr>
            <a:xfrm>
              <a:off x="762000" y="4010224"/>
              <a:ext cx="3957320" cy="341630"/>
            </a:xfrm>
            <a:custGeom>
              <a:avLst/>
              <a:gdLst/>
              <a:ahLst/>
              <a:cxnLst/>
              <a:rect l="l" t="t" r="r" b="b"/>
              <a:pathLst>
                <a:path w="3957320" h="341629">
                  <a:moveTo>
                    <a:pt x="0" y="0"/>
                  </a:moveTo>
                  <a:lnTo>
                    <a:pt x="3956699" y="0"/>
                  </a:lnTo>
                  <a:lnTo>
                    <a:pt x="3956699" y="341099"/>
                  </a:lnTo>
                  <a:lnTo>
                    <a:pt x="0" y="341099"/>
                  </a:lnTo>
                  <a:lnTo>
                    <a:pt x="0" y="0"/>
                  </a:lnTo>
                  <a:close/>
                </a:path>
              </a:pathLst>
            </a:custGeom>
            <a:ln w="19049">
              <a:solidFill>
                <a:srgbClr val="FF0000"/>
              </a:solidFill>
            </a:ln>
          </p:spPr>
          <p:txBody>
            <a:bodyPr wrap="square" lIns="0" tIns="0" rIns="0" bIns="0" rtlCol="0"/>
            <a:lstStyle/>
            <a:p>
              <a:endParaRPr sz="24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758" y="677405"/>
            <a:ext cx="6581140" cy="591551"/>
          </a:xfrm>
          <a:prstGeom prst="rect">
            <a:avLst/>
          </a:prstGeom>
        </p:spPr>
        <p:txBody>
          <a:bodyPr vert="horz" wrap="square" lIns="0" tIns="16933" rIns="0" bIns="0" rtlCol="0" anchor="ctr">
            <a:spAutoFit/>
          </a:bodyPr>
          <a:lstStyle/>
          <a:p>
            <a:pPr marL="16933">
              <a:lnSpc>
                <a:spcPct val="100000"/>
              </a:lnSpc>
              <a:spcBef>
                <a:spcPts val="133"/>
              </a:spcBef>
            </a:pPr>
            <a:r>
              <a:rPr sz="3733" dirty="0">
                <a:solidFill>
                  <a:srgbClr val="FF0000"/>
                </a:solidFill>
                <a:latin typeface="Roboto"/>
                <a:cs typeface="Roboto"/>
              </a:rPr>
              <a:t>How</a:t>
            </a:r>
            <a:r>
              <a:rPr sz="3733" spc="-20" dirty="0">
                <a:solidFill>
                  <a:srgbClr val="FF0000"/>
                </a:solidFill>
                <a:latin typeface="Roboto"/>
                <a:cs typeface="Roboto"/>
              </a:rPr>
              <a:t> </a:t>
            </a:r>
            <a:r>
              <a:rPr sz="3733" spc="-40" dirty="0">
                <a:solidFill>
                  <a:srgbClr val="FF0000"/>
                </a:solidFill>
                <a:latin typeface="Roboto"/>
                <a:cs typeface="Roboto"/>
              </a:rPr>
              <a:t>to</a:t>
            </a:r>
            <a:r>
              <a:rPr sz="3733" spc="-20" dirty="0">
                <a:solidFill>
                  <a:srgbClr val="FF0000"/>
                </a:solidFill>
                <a:latin typeface="Roboto"/>
                <a:cs typeface="Roboto"/>
              </a:rPr>
              <a:t> </a:t>
            </a:r>
            <a:r>
              <a:rPr sz="3733" spc="-67" dirty="0">
                <a:solidFill>
                  <a:srgbClr val="FF0000"/>
                </a:solidFill>
                <a:latin typeface="Roboto"/>
                <a:cs typeface="Roboto"/>
              </a:rPr>
              <a:t>run</a:t>
            </a:r>
            <a:r>
              <a:rPr sz="3733" spc="-20" dirty="0">
                <a:solidFill>
                  <a:srgbClr val="FF0000"/>
                </a:solidFill>
                <a:latin typeface="Roboto"/>
                <a:cs typeface="Roboto"/>
              </a:rPr>
              <a:t> </a:t>
            </a:r>
            <a:r>
              <a:rPr sz="3733" spc="-47" dirty="0">
                <a:solidFill>
                  <a:srgbClr val="FF0000"/>
                </a:solidFill>
                <a:latin typeface="Roboto"/>
                <a:cs typeface="Roboto"/>
              </a:rPr>
              <a:t>Spark</a:t>
            </a:r>
            <a:r>
              <a:rPr sz="3733" spc="-20" dirty="0">
                <a:solidFill>
                  <a:srgbClr val="FF0000"/>
                </a:solidFill>
                <a:latin typeface="Roboto"/>
                <a:cs typeface="Roboto"/>
              </a:rPr>
              <a:t> </a:t>
            </a:r>
            <a:r>
              <a:rPr sz="3733" spc="-53" dirty="0">
                <a:solidFill>
                  <a:srgbClr val="FF0000"/>
                </a:solidFill>
                <a:latin typeface="Roboto"/>
                <a:cs typeface="Roboto"/>
              </a:rPr>
              <a:t>SQL</a:t>
            </a:r>
            <a:r>
              <a:rPr sz="3733" spc="-20" dirty="0">
                <a:solidFill>
                  <a:srgbClr val="FF0000"/>
                </a:solidFill>
                <a:latin typeface="Roboto"/>
                <a:cs typeface="Roboto"/>
              </a:rPr>
              <a:t> </a:t>
            </a:r>
            <a:r>
              <a:rPr sz="3733" spc="-33" dirty="0">
                <a:solidFill>
                  <a:srgbClr val="FF0000"/>
                </a:solidFill>
                <a:latin typeface="Roboto"/>
                <a:cs typeface="Roboto"/>
              </a:rPr>
              <a:t>Queries?</a:t>
            </a:r>
            <a:endParaRPr sz="3733">
              <a:latin typeface="Roboto"/>
              <a:cs typeface="Roboto"/>
            </a:endParaRPr>
          </a:p>
        </p:txBody>
      </p:sp>
      <p:grpSp>
        <p:nvGrpSpPr>
          <p:cNvPr id="3" name="object 3"/>
          <p:cNvGrpSpPr/>
          <p:nvPr/>
        </p:nvGrpSpPr>
        <p:grpSpPr>
          <a:xfrm>
            <a:off x="1136216" y="2221449"/>
            <a:ext cx="3757507" cy="3234267"/>
            <a:chOff x="852162" y="1666087"/>
            <a:chExt cx="2818130" cy="2425700"/>
          </a:xfrm>
        </p:grpSpPr>
        <p:sp>
          <p:nvSpPr>
            <p:cNvPr id="4" name="object 4"/>
            <p:cNvSpPr/>
            <p:nvPr/>
          </p:nvSpPr>
          <p:spPr>
            <a:xfrm>
              <a:off x="866450" y="1680374"/>
              <a:ext cx="2789555" cy="2397125"/>
            </a:xfrm>
            <a:custGeom>
              <a:avLst/>
              <a:gdLst/>
              <a:ahLst/>
              <a:cxnLst/>
              <a:rect l="l" t="t" r="r" b="b"/>
              <a:pathLst>
                <a:path w="2789554" h="2397125">
                  <a:moveTo>
                    <a:pt x="0" y="1198499"/>
                  </a:moveTo>
                  <a:lnTo>
                    <a:pt x="961" y="1153568"/>
                  </a:lnTo>
                  <a:lnTo>
                    <a:pt x="3825" y="1109054"/>
                  </a:lnTo>
                  <a:lnTo>
                    <a:pt x="8555" y="1064986"/>
                  </a:lnTo>
                  <a:lnTo>
                    <a:pt x="15120" y="1021394"/>
                  </a:lnTo>
                  <a:lnTo>
                    <a:pt x="23485" y="978306"/>
                  </a:lnTo>
                  <a:lnTo>
                    <a:pt x="33616" y="935751"/>
                  </a:lnTo>
                  <a:lnTo>
                    <a:pt x="45480" y="893758"/>
                  </a:lnTo>
                  <a:lnTo>
                    <a:pt x="59043" y="852357"/>
                  </a:lnTo>
                  <a:lnTo>
                    <a:pt x="74272" y="811576"/>
                  </a:lnTo>
                  <a:lnTo>
                    <a:pt x="91132" y="771443"/>
                  </a:lnTo>
                  <a:lnTo>
                    <a:pt x="109590" y="731989"/>
                  </a:lnTo>
                  <a:lnTo>
                    <a:pt x="129612" y="693242"/>
                  </a:lnTo>
                  <a:lnTo>
                    <a:pt x="151165" y="655231"/>
                  </a:lnTo>
                  <a:lnTo>
                    <a:pt x="174215" y="617985"/>
                  </a:lnTo>
                  <a:lnTo>
                    <a:pt x="198728" y="581533"/>
                  </a:lnTo>
                  <a:lnTo>
                    <a:pt x="224670" y="545904"/>
                  </a:lnTo>
                  <a:lnTo>
                    <a:pt x="252008" y="511126"/>
                  </a:lnTo>
                  <a:lnTo>
                    <a:pt x="280708" y="477230"/>
                  </a:lnTo>
                  <a:lnTo>
                    <a:pt x="310736" y="444243"/>
                  </a:lnTo>
                  <a:lnTo>
                    <a:pt x="342059" y="412195"/>
                  </a:lnTo>
                  <a:lnTo>
                    <a:pt x="374643" y="381115"/>
                  </a:lnTo>
                  <a:lnTo>
                    <a:pt x="408454" y="351032"/>
                  </a:lnTo>
                  <a:lnTo>
                    <a:pt x="443458" y="321974"/>
                  </a:lnTo>
                  <a:lnTo>
                    <a:pt x="479622" y="293971"/>
                  </a:lnTo>
                  <a:lnTo>
                    <a:pt x="516912" y="267052"/>
                  </a:lnTo>
                  <a:lnTo>
                    <a:pt x="555295" y="241245"/>
                  </a:lnTo>
                  <a:lnTo>
                    <a:pt x="594736" y="216580"/>
                  </a:lnTo>
                  <a:lnTo>
                    <a:pt x="635202" y="193085"/>
                  </a:lnTo>
                  <a:lnTo>
                    <a:pt x="676660" y="170790"/>
                  </a:lnTo>
                  <a:lnTo>
                    <a:pt x="719075" y="149723"/>
                  </a:lnTo>
                  <a:lnTo>
                    <a:pt x="762414" y="129914"/>
                  </a:lnTo>
                  <a:lnTo>
                    <a:pt x="806642" y="111391"/>
                  </a:lnTo>
                  <a:lnTo>
                    <a:pt x="851728" y="94184"/>
                  </a:lnTo>
                  <a:lnTo>
                    <a:pt x="897636" y="78320"/>
                  </a:lnTo>
                  <a:lnTo>
                    <a:pt x="944333" y="63830"/>
                  </a:lnTo>
                  <a:lnTo>
                    <a:pt x="991785" y="50743"/>
                  </a:lnTo>
                  <a:lnTo>
                    <a:pt x="1039959" y="39086"/>
                  </a:lnTo>
                  <a:lnTo>
                    <a:pt x="1088821" y="28890"/>
                  </a:lnTo>
                  <a:lnTo>
                    <a:pt x="1138337" y="20183"/>
                  </a:lnTo>
                  <a:lnTo>
                    <a:pt x="1188473" y="12994"/>
                  </a:lnTo>
                  <a:lnTo>
                    <a:pt x="1239196" y="7353"/>
                  </a:lnTo>
                  <a:lnTo>
                    <a:pt x="1290473" y="3287"/>
                  </a:lnTo>
                  <a:lnTo>
                    <a:pt x="1342268" y="826"/>
                  </a:lnTo>
                  <a:lnTo>
                    <a:pt x="1394549" y="0"/>
                  </a:lnTo>
                  <a:lnTo>
                    <a:pt x="1446831" y="826"/>
                  </a:lnTo>
                  <a:lnTo>
                    <a:pt x="1498626" y="3287"/>
                  </a:lnTo>
                  <a:lnTo>
                    <a:pt x="1549903" y="7353"/>
                  </a:lnTo>
                  <a:lnTo>
                    <a:pt x="1600626" y="12994"/>
                  </a:lnTo>
                  <a:lnTo>
                    <a:pt x="1650762" y="20183"/>
                  </a:lnTo>
                  <a:lnTo>
                    <a:pt x="1700278" y="28890"/>
                  </a:lnTo>
                  <a:lnTo>
                    <a:pt x="1749140" y="39086"/>
                  </a:lnTo>
                  <a:lnTo>
                    <a:pt x="1797314" y="50743"/>
                  </a:lnTo>
                  <a:lnTo>
                    <a:pt x="1844766" y="63830"/>
                  </a:lnTo>
                  <a:lnTo>
                    <a:pt x="1891463" y="78320"/>
                  </a:lnTo>
                  <a:lnTo>
                    <a:pt x="1937371" y="94184"/>
                  </a:lnTo>
                  <a:lnTo>
                    <a:pt x="1982457" y="111391"/>
                  </a:lnTo>
                  <a:lnTo>
                    <a:pt x="2026685" y="129914"/>
                  </a:lnTo>
                  <a:lnTo>
                    <a:pt x="2070024" y="149723"/>
                  </a:lnTo>
                  <a:lnTo>
                    <a:pt x="2112439" y="170790"/>
                  </a:lnTo>
                  <a:lnTo>
                    <a:pt x="2153897" y="193085"/>
                  </a:lnTo>
                  <a:lnTo>
                    <a:pt x="2194363" y="216580"/>
                  </a:lnTo>
                  <a:lnTo>
                    <a:pt x="2233804" y="241245"/>
                  </a:lnTo>
                  <a:lnTo>
                    <a:pt x="2272187" y="267052"/>
                  </a:lnTo>
                  <a:lnTo>
                    <a:pt x="2309477" y="293971"/>
                  </a:lnTo>
                  <a:lnTo>
                    <a:pt x="2345641" y="321974"/>
                  </a:lnTo>
                  <a:lnTo>
                    <a:pt x="2380645" y="351032"/>
                  </a:lnTo>
                  <a:lnTo>
                    <a:pt x="2414456" y="381115"/>
                  </a:lnTo>
                  <a:lnTo>
                    <a:pt x="2447040" y="412195"/>
                  </a:lnTo>
                  <a:lnTo>
                    <a:pt x="2478363" y="444243"/>
                  </a:lnTo>
                  <a:lnTo>
                    <a:pt x="2508391" y="477230"/>
                  </a:lnTo>
                  <a:lnTo>
                    <a:pt x="2537091" y="511126"/>
                  </a:lnTo>
                  <a:lnTo>
                    <a:pt x="2564429" y="545904"/>
                  </a:lnTo>
                  <a:lnTo>
                    <a:pt x="2590371" y="581533"/>
                  </a:lnTo>
                  <a:lnTo>
                    <a:pt x="2614884" y="617985"/>
                  </a:lnTo>
                  <a:lnTo>
                    <a:pt x="2637934" y="655231"/>
                  </a:lnTo>
                  <a:lnTo>
                    <a:pt x="2659487" y="693242"/>
                  </a:lnTo>
                  <a:lnTo>
                    <a:pt x="2679509" y="731989"/>
                  </a:lnTo>
                  <a:lnTo>
                    <a:pt x="2697967" y="771443"/>
                  </a:lnTo>
                  <a:lnTo>
                    <a:pt x="2714827" y="811576"/>
                  </a:lnTo>
                  <a:lnTo>
                    <a:pt x="2730056" y="852357"/>
                  </a:lnTo>
                  <a:lnTo>
                    <a:pt x="2743619" y="893758"/>
                  </a:lnTo>
                  <a:lnTo>
                    <a:pt x="2755483" y="935751"/>
                  </a:lnTo>
                  <a:lnTo>
                    <a:pt x="2765614" y="978306"/>
                  </a:lnTo>
                  <a:lnTo>
                    <a:pt x="2773979" y="1021394"/>
                  </a:lnTo>
                  <a:lnTo>
                    <a:pt x="2780544" y="1064986"/>
                  </a:lnTo>
                  <a:lnTo>
                    <a:pt x="2785274" y="1109054"/>
                  </a:lnTo>
                  <a:lnTo>
                    <a:pt x="2788138" y="1153568"/>
                  </a:lnTo>
                  <a:lnTo>
                    <a:pt x="2789099" y="1198499"/>
                  </a:lnTo>
                  <a:lnTo>
                    <a:pt x="2788138" y="1243431"/>
                  </a:lnTo>
                  <a:lnTo>
                    <a:pt x="2785274" y="1287945"/>
                  </a:lnTo>
                  <a:lnTo>
                    <a:pt x="2780544" y="1332013"/>
                  </a:lnTo>
                  <a:lnTo>
                    <a:pt x="2773979" y="1375605"/>
                  </a:lnTo>
                  <a:lnTo>
                    <a:pt x="2765614" y="1418693"/>
                  </a:lnTo>
                  <a:lnTo>
                    <a:pt x="2755483" y="1461248"/>
                  </a:lnTo>
                  <a:lnTo>
                    <a:pt x="2743619" y="1503241"/>
                  </a:lnTo>
                  <a:lnTo>
                    <a:pt x="2730056" y="1544642"/>
                  </a:lnTo>
                  <a:lnTo>
                    <a:pt x="2714827" y="1585423"/>
                  </a:lnTo>
                  <a:lnTo>
                    <a:pt x="2697967" y="1625556"/>
                  </a:lnTo>
                  <a:lnTo>
                    <a:pt x="2679509" y="1665010"/>
                  </a:lnTo>
                  <a:lnTo>
                    <a:pt x="2659487" y="1703757"/>
                  </a:lnTo>
                  <a:lnTo>
                    <a:pt x="2637934" y="1741768"/>
                  </a:lnTo>
                  <a:lnTo>
                    <a:pt x="2614884" y="1779014"/>
                  </a:lnTo>
                  <a:lnTo>
                    <a:pt x="2590371" y="1815466"/>
                  </a:lnTo>
                  <a:lnTo>
                    <a:pt x="2564429" y="1851095"/>
                  </a:lnTo>
                  <a:lnTo>
                    <a:pt x="2537091" y="1885873"/>
                  </a:lnTo>
                  <a:lnTo>
                    <a:pt x="2508391" y="1919769"/>
                  </a:lnTo>
                  <a:lnTo>
                    <a:pt x="2478363" y="1952756"/>
                  </a:lnTo>
                  <a:lnTo>
                    <a:pt x="2447040" y="1984804"/>
                  </a:lnTo>
                  <a:lnTo>
                    <a:pt x="2414456" y="2015884"/>
                  </a:lnTo>
                  <a:lnTo>
                    <a:pt x="2380645" y="2045967"/>
                  </a:lnTo>
                  <a:lnTo>
                    <a:pt x="2345641" y="2075025"/>
                  </a:lnTo>
                  <a:lnTo>
                    <a:pt x="2309477" y="2103028"/>
                  </a:lnTo>
                  <a:lnTo>
                    <a:pt x="2272187" y="2129947"/>
                  </a:lnTo>
                  <a:lnTo>
                    <a:pt x="2233804" y="2155754"/>
                  </a:lnTo>
                  <a:lnTo>
                    <a:pt x="2194363" y="2180419"/>
                  </a:lnTo>
                  <a:lnTo>
                    <a:pt x="2153897" y="2203914"/>
                  </a:lnTo>
                  <a:lnTo>
                    <a:pt x="2112439" y="2226209"/>
                  </a:lnTo>
                  <a:lnTo>
                    <a:pt x="2070024" y="2247276"/>
                  </a:lnTo>
                  <a:lnTo>
                    <a:pt x="2026685" y="2267085"/>
                  </a:lnTo>
                  <a:lnTo>
                    <a:pt x="1982457" y="2285608"/>
                  </a:lnTo>
                  <a:lnTo>
                    <a:pt x="1937371" y="2302815"/>
                  </a:lnTo>
                  <a:lnTo>
                    <a:pt x="1891463" y="2318679"/>
                  </a:lnTo>
                  <a:lnTo>
                    <a:pt x="1844766" y="2333169"/>
                  </a:lnTo>
                  <a:lnTo>
                    <a:pt x="1797314" y="2346256"/>
                  </a:lnTo>
                  <a:lnTo>
                    <a:pt x="1749140" y="2357913"/>
                  </a:lnTo>
                  <a:lnTo>
                    <a:pt x="1700278" y="2368109"/>
                  </a:lnTo>
                  <a:lnTo>
                    <a:pt x="1650762" y="2376816"/>
                  </a:lnTo>
                  <a:lnTo>
                    <a:pt x="1600626" y="2384005"/>
                  </a:lnTo>
                  <a:lnTo>
                    <a:pt x="1549903" y="2389646"/>
                  </a:lnTo>
                  <a:lnTo>
                    <a:pt x="1498626" y="2393712"/>
                  </a:lnTo>
                  <a:lnTo>
                    <a:pt x="1446831" y="2396173"/>
                  </a:lnTo>
                  <a:lnTo>
                    <a:pt x="1394549" y="2396999"/>
                  </a:lnTo>
                  <a:lnTo>
                    <a:pt x="1342268" y="2396173"/>
                  </a:lnTo>
                  <a:lnTo>
                    <a:pt x="1290473" y="2393712"/>
                  </a:lnTo>
                  <a:lnTo>
                    <a:pt x="1239196" y="2389646"/>
                  </a:lnTo>
                  <a:lnTo>
                    <a:pt x="1188473" y="2384005"/>
                  </a:lnTo>
                  <a:lnTo>
                    <a:pt x="1138337" y="2376816"/>
                  </a:lnTo>
                  <a:lnTo>
                    <a:pt x="1088821" y="2368109"/>
                  </a:lnTo>
                  <a:lnTo>
                    <a:pt x="1039959" y="2357913"/>
                  </a:lnTo>
                  <a:lnTo>
                    <a:pt x="991785" y="2346256"/>
                  </a:lnTo>
                  <a:lnTo>
                    <a:pt x="944333" y="2333169"/>
                  </a:lnTo>
                  <a:lnTo>
                    <a:pt x="897636" y="2318679"/>
                  </a:lnTo>
                  <a:lnTo>
                    <a:pt x="851728" y="2302815"/>
                  </a:lnTo>
                  <a:lnTo>
                    <a:pt x="806642" y="2285608"/>
                  </a:lnTo>
                  <a:lnTo>
                    <a:pt x="762414" y="2267085"/>
                  </a:lnTo>
                  <a:lnTo>
                    <a:pt x="719075" y="2247276"/>
                  </a:lnTo>
                  <a:lnTo>
                    <a:pt x="676660" y="2226209"/>
                  </a:lnTo>
                  <a:lnTo>
                    <a:pt x="635202" y="2203914"/>
                  </a:lnTo>
                  <a:lnTo>
                    <a:pt x="594736" y="2180419"/>
                  </a:lnTo>
                  <a:lnTo>
                    <a:pt x="555295" y="2155754"/>
                  </a:lnTo>
                  <a:lnTo>
                    <a:pt x="516912" y="2129947"/>
                  </a:lnTo>
                  <a:lnTo>
                    <a:pt x="479622" y="2103028"/>
                  </a:lnTo>
                  <a:lnTo>
                    <a:pt x="443458" y="2075025"/>
                  </a:lnTo>
                  <a:lnTo>
                    <a:pt x="408454" y="2045967"/>
                  </a:lnTo>
                  <a:lnTo>
                    <a:pt x="374643" y="2015884"/>
                  </a:lnTo>
                  <a:lnTo>
                    <a:pt x="342059" y="1984804"/>
                  </a:lnTo>
                  <a:lnTo>
                    <a:pt x="310736" y="1952756"/>
                  </a:lnTo>
                  <a:lnTo>
                    <a:pt x="280708" y="1919769"/>
                  </a:lnTo>
                  <a:lnTo>
                    <a:pt x="252008" y="1885873"/>
                  </a:lnTo>
                  <a:lnTo>
                    <a:pt x="224670" y="1851095"/>
                  </a:lnTo>
                  <a:lnTo>
                    <a:pt x="198728" y="1815466"/>
                  </a:lnTo>
                  <a:lnTo>
                    <a:pt x="174215" y="1779014"/>
                  </a:lnTo>
                  <a:lnTo>
                    <a:pt x="151165" y="1741768"/>
                  </a:lnTo>
                  <a:lnTo>
                    <a:pt x="129612" y="1703757"/>
                  </a:lnTo>
                  <a:lnTo>
                    <a:pt x="109590" y="1665010"/>
                  </a:lnTo>
                  <a:lnTo>
                    <a:pt x="91132" y="1625556"/>
                  </a:lnTo>
                  <a:lnTo>
                    <a:pt x="74272" y="1585423"/>
                  </a:lnTo>
                  <a:lnTo>
                    <a:pt x="59043" y="1544642"/>
                  </a:lnTo>
                  <a:lnTo>
                    <a:pt x="45480" y="1503241"/>
                  </a:lnTo>
                  <a:lnTo>
                    <a:pt x="33616" y="1461248"/>
                  </a:lnTo>
                  <a:lnTo>
                    <a:pt x="23485" y="1418693"/>
                  </a:lnTo>
                  <a:lnTo>
                    <a:pt x="15120" y="1375605"/>
                  </a:lnTo>
                  <a:lnTo>
                    <a:pt x="8555" y="1332013"/>
                  </a:lnTo>
                  <a:lnTo>
                    <a:pt x="3825" y="1287945"/>
                  </a:lnTo>
                  <a:lnTo>
                    <a:pt x="961" y="1243431"/>
                  </a:lnTo>
                  <a:lnTo>
                    <a:pt x="0" y="1198499"/>
                  </a:lnTo>
                  <a:close/>
                </a:path>
              </a:pathLst>
            </a:custGeom>
            <a:ln w="28574">
              <a:solidFill>
                <a:srgbClr val="351B75"/>
              </a:solidFill>
            </a:ln>
          </p:spPr>
          <p:txBody>
            <a:bodyPr wrap="square" lIns="0" tIns="0" rIns="0" bIns="0" rtlCol="0"/>
            <a:lstStyle/>
            <a:p>
              <a:endParaRPr sz="2400"/>
            </a:p>
          </p:txBody>
        </p:sp>
        <p:sp>
          <p:nvSpPr>
            <p:cNvPr id="5" name="object 5"/>
            <p:cNvSpPr/>
            <p:nvPr/>
          </p:nvSpPr>
          <p:spPr>
            <a:xfrm>
              <a:off x="995550" y="1831974"/>
              <a:ext cx="2529205" cy="2237740"/>
            </a:xfrm>
            <a:custGeom>
              <a:avLst/>
              <a:gdLst/>
              <a:ahLst/>
              <a:cxnLst/>
              <a:rect l="l" t="t" r="r" b="b"/>
              <a:pathLst>
                <a:path w="2529204" h="2237740">
                  <a:moveTo>
                    <a:pt x="1264349" y="2237699"/>
                  </a:move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5"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5"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close/>
                </a:path>
              </a:pathLst>
            </a:custGeom>
            <a:solidFill>
              <a:srgbClr val="FFE499"/>
            </a:solidFill>
          </p:spPr>
          <p:txBody>
            <a:bodyPr wrap="square" lIns="0" tIns="0" rIns="0" bIns="0" rtlCol="0"/>
            <a:lstStyle/>
            <a:p>
              <a:endParaRPr sz="2400"/>
            </a:p>
          </p:txBody>
        </p:sp>
        <p:sp>
          <p:nvSpPr>
            <p:cNvPr id="6" name="object 6"/>
            <p:cNvSpPr/>
            <p:nvPr/>
          </p:nvSpPr>
          <p:spPr>
            <a:xfrm>
              <a:off x="995550" y="1831974"/>
              <a:ext cx="2529205" cy="2237740"/>
            </a:xfrm>
            <a:custGeom>
              <a:avLst/>
              <a:gdLst/>
              <a:ahLst/>
              <a:cxnLst/>
              <a:rect l="l" t="t" r="r" b="b"/>
              <a:pathLst>
                <a:path w="2529204" h="2237740">
                  <a:moveTo>
                    <a:pt x="0" y="1118849"/>
                  </a:move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6"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6"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close/>
                </a:path>
              </a:pathLst>
            </a:custGeom>
            <a:ln w="28574">
              <a:solidFill>
                <a:srgbClr val="0B5394"/>
              </a:solidFill>
            </a:ln>
          </p:spPr>
          <p:txBody>
            <a:bodyPr wrap="square" lIns="0" tIns="0" rIns="0" bIns="0" rtlCol="0"/>
            <a:lstStyle/>
            <a:p>
              <a:endParaRPr sz="2400"/>
            </a:p>
          </p:txBody>
        </p:sp>
      </p:grpSp>
      <p:sp>
        <p:nvSpPr>
          <p:cNvPr id="7" name="object 7"/>
          <p:cNvSpPr txBox="1"/>
          <p:nvPr/>
        </p:nvSpPr>
        <p:spPr>
          <a:xfrm>
            <a:off x="2033348" y="3721157"/>
            <a:ext cx="1957493" cy="386430"/>
          </a:xfrm>
          <a:prstGeom prst="rect">
            <a:avLst/>
          </a:prstGeom>
        </p:spPr>
        <p:txBody>
          <a:bodyPr vert="horz" wrap="square" lIns="0" tIns="16933" rIns="0" bIns="0" rtlCol="0">
            <a:spAutoFit/>
          </a:bodyPr>
          <a:lstStyle/>
          <a:p>
            <a:pPr marL="16933">
              <a:spcBef>
                <a:spcPts val="133"/>
              </a:spcBef>
            </a:pPr>
            <a:r>
              <a:rPr sz="2400" spc="-33" dirty="0">
                <a:latin typeface="Roboto"/>
                <a:cs typeface="Roboto"/>
              </a:rPr>
              <a:t>Spark</a:t>
            </a:r>
            <a:r>
              <a:rPr sz="2400" spc="-47" dirty="0">
                <a:latin typeface="Roboto"/>
                <a:cs typeface="Roboto"/>
              </a:rPr>
              <a:t> </a:t>
            </a:r>
            <a:r>
              <a:rPr sz="2400" spc="-40" dirty="0">
                <a:latin typeface="Roboto"/>
                <a:cs typeface="Roboto"/>
              </a:rPr>
              <a:t>SQL</a:t>
            </a:r>
            <a:r>
              <a:rPr sz="2400" spc="-47" dirty="0">
                <a:latin typeface="Roboto"/>
                <a:cs typeface="Roboto"/>
              </a:rPr>
              <a:t> </a:t>
            </a:r>
            <a:r>
              <a:rPr sz="2400" spc="-13" dirty="0">
                <a:latin typeface="Roboto"/>
                <a:cs typeface="Roboto"/>
              </a:rPr>
              <a:t>CLI</a:t>
            </a:r>
            <a:endParaRPr sz="2400">
              <a:latin typeface="Roboto"/>
              <a:cs typeface="Roboto"/>
            </a:endParaRPr>
          </a:p>
        </p:txBody>
      </p:sp>
      <p:grpSp>
        <p:nvGrpSpPr>
          <p:cNvPr id="8" name="object 8"/>
          <p:cNvGrpSpPr/>
          <p:nvPr/>
        </p:nvGrpSpPr>
        <p:grpSpPr>
          <a:xfrm>
            <a:off x="7133016" y="2221449"/>
            <a:ext cx="3757507" cy="3234267"/>
            <a:chOff x="5349762" y="1666087"/>
            <a:chExt cx="2818130" cy="2425700"/>
          </a:xfrm>
        </p:grpSpPr>
        <p:sp>
          <p:nvSpPr>
            <p:cNvPr id="9" name="object 9"/>
            <p:cNvSpPr/>
            <p:nvPr/>
          </p:nvSpPr>
          <p:spPr>
            <a:xfrm>
              <a:off x="5364050" y="1680374"/>
              <a:ext cx="2789555" cy="2397125"/>
            </a:xfrm>
            <a:custGeom>
              <a:avLst/>
              <a:gdLst/>
              <a:ahLst/>
              <a:cxnLst/>
              <a:rect l="l" t="t" r="r" b="b"/>
              <a:pathLst>
                <a:path w="2789554" h="2397125">
                  <a:moveTo>
                    <a:pt x="0" y="1198499"/>
                  </a:moveTo>
                  <a:lnTo>
                    <a:pt x="961" y="1153568"/>
                  </a:lnTo>
                  <a:lnTo>
                    <a:pt x="3825" y="1109054"/>
                  </a:lnTo>
                  <a:lnTo>
                    <a:pt x="8555" y="1064986"/>
                  </a:lnTo>
                  <a:lnTo>
                    <a:pt x="15120" y="1021394"/>
                  </a:lnTo>
                  <a:lnTo>
                    <a:pt x="23485" y="978306"/>
                  </a:lnTo>
                  <a:lnTo>
                    <a:pt x="33616" y="935751"/>
                  </a:lnTo>
                  <a:lnTo>
                    <a:pt x="45480" y="893758"/>
                  </a:lnTo>
                  <a:lnTo>
                    <a:pt x="59043" y="852357"/>
                  </a:lnTo>
                  <a:lnTo>
                    <a:pt x="74272" y="811576"/>
                  </a:lnTo>
                  <a:lnTo>
                    <a:pt x="91132" y="771443"/>
                  </a:lnTo>
                  <a:lnTo>
                    <a:pt x="109590" y="731989"/>
                  </a:lnTo>
                  <a:lnTo>
                    <a:pt x="129612" y="693242"/>
                  </a:lnTo>
                  <a:lnTo>
                    <a:pt x="151165" y="655231"/>
                  </a:lnTo>
                  <a:lnTo>
                    <a:pt x="174215" y="617985"/>
                  </a:lnTo>
                  <a:lnTo>
                    <a:pt x="198728" y="581533"/>
                  </a:lnTo>
                  <a:lnTo>
                    <a:pt x="224670" y="545904"/>
                  </a:lnTo>
                  <a:lnTo>
                    <a:pt x="252008" y="511126"/>
                  </a:lnTo>
                  <a:lnTo>
                    <a:pt x="280708" y="477230"/>
                  </a:lnTo>
                  <a:lnTo>
                    <a:pt x="310736" y="444243"/>
                  </a:lnTo>
                  <a:lnTo>
                    <a:pt x="342059" y="412195"/>
                  </a:lnTo>
                  <a:lnTo>
                    <a:pt x="374643" y="381115"/>
                  </a:lnTo>
                  <a:lnTo>
                    <a:pt x="408454" y="351032"/>
                  </a:lnTo>
                  <a:lnTo>
                    <a:pt x="443458" y="321974"/>
                  </a:lnTo>
                  <a:lnTo>
                    <a:pt x="479622" y="293971"/>
                  </a:lnTo>
                  <a:lnTo>
                    <a:pt x="516912" y="267052"/>
                  </a:lnTo>
                  <a:lnTo>
                    <a:pt x="555295" y="241245"/>
                  </a:lnTo>
                  <a:lnTo>
                    <a:pt x="594736" y="216580"/>
                  </a:lnTo>
                  <a:lnTo>
                    <a:pt x="635202" y="193085"/>
                  </a:lnTo>
                  <a:lnTo>
                    <a:pt x="676660" y="170790"/>
                  </a:lnTo>
                  <a:lnTo>
                    <a:pt x="719075" y="149723"/>
                  </a:lnTo>
                  <a:lnTo>
                    <a:pt x="762413" y="129914"/>
                  </a:lnTo>
                  <a:lnTo>
                    <a:pt x="806642" y="111391"/>
                  </a:lnTo>
                  <a:lnTo>
                    <a:pt x="851728" y="94184"/>
                  </a:lnTo>
                  <a:lnTo>
                    <a:pt x="897636" y="78320"/>
                  </a:lnTo>
                  <a:lnTo>
                    <a:pt x="944333" y="63830"/>
                  </a:lnTo>
                  <a:lnTo>
                    <a:pt x="991785" y="50743"/>
                  </a:lnTo>
                  <a:lnTo>
                    <a:pt x="1039959" y="39086"/>
                  </a:lnTo>
                  <a:lnTo>
                    <a:pt x="1088821" y="28890"/>
                  </a:lnTo>
                  <a:lnTo>
                    <a:pt x="1138337" y="20183"/>
                  </a:lnTo>
                  <a:lnTo>
                    <a:pt x="1188473" y="12994"/>
                  </a:lnTo>
                  <a:lnTo>
                    <a:pt x="1239196" y="7353"/>
                  </a:lnTo>
                  <a:lnTo>
                    <a:pt x="1290473" y="3287"/>
                  </a:lnTo>
                  <a:lnTo>
                    <a:pt x="1342268" y="826"/>
                  </a:lnTo>
                  <a:lnTo>
                    <a:pt x="1394549" y="0"/>
                  </a:lnTo>
                  <a:lnTo>
                    <a:pt x="1446831" y="826"/>
                  </a:lnTo>
                  <a:lnTo>
                    <a:pt x="1498626" y="3287"/>
                  </a:lnTo>
                  <a:lnTo>
                    <a:pt x="1549903" y="7353"/>
                  </a:lnTo>
                  <a:lnTo>
                    <a:pt x="1600626" y="12994"/>
                  </a:lnTo>
                  <a:lnTo>
                    <a:pt x="1650762" y="20183"/>
                  </a:lnTo>
                  <a:lnTo>
                    <a:pt x="1700278" y="28890"/>
                  </a:lnTo>
                  <a:lnTo>
                    <a:pt x="1749140" y="39086"/>
                  </a:lnTo>
                  <a:lnTo>
                    <a:pt x="1797314" y="50743"/>
                  </a:lnTo>
                  <a:lnTo>
                    <a:pt x="1844766" y="63830"/>
                  </a:lnTo>
                  <a:lnTo>
                    <a:pt x="1891463" y="78320"/>
                  </a:lnTo>
                  <a:lnTo>
                    <a:pt x="1937371" y="94184"/>
                  </a:lnTo>
                  <a:lnTo>
                    <a:pt x="1982457" y="111391"/>
                  </a:lnTo>
                  <a:lnTo>
                    <a:pt x="2026686" y="129914"/>
                  </a:lnTo>
                  <a:lnTo>
                    <a:pt x="2070024" y="149723"/>
                  </a:lnTo>
                  <a:lnTo>
                    <a:pt x="2112439" y="170790"/>
                  </a:lnTo>
                  <a:lnTo>
                    <a:pt x="2153897" y="193085"/>
                  </a:lnTo>
                  <a:lnTo>
                    <a:pt x="2194363" y="216580"/>
                  </a:lnTo>
                  <a:lnTo>
                    <a:pt x="2233804" y="241245"/>
                  </a:lnTo>
                  <a:lnTo>
                    <a:pt x="2272187" y="267052"/>
                  </a:lnTo>
                  <a:lnTo>
                    <a:pt x="2309477" y="293971"/>
                  </a:lnTo>
                  <a:lnTo>
                    <a:pt x="2345641" y="321974"/>
                  </a:lnTo>
                  <a:lnTo>
                    <a:pt x="2380645" y="351032"/>
                  </a:lnTo>
                  <a:lnTo>
                    <a:pt x="2414456" y="381115"/>
                  </a:lnTo>
                  <a:lnTo>
                    <a:pt x="2447040" y="412195"/>
                  </a:lnTo>
                  <a:lnTo>
                    <a:pt x="2478363" y="444243"/>
                  </a:lnTo>
                  <a:lnTo>
                    <a:pt x="2508391" y="477230"/>
                  </a:lnTo>
                  <a:lnTo>
                    <a:pt x="2537091" y="511126"/>
                  </a:lnTo>
                  <a:lnTo>
                    <a:pt x="2564429" y="545904"/>
                  </a:lnTo>
                  <a:lnTo>
                    <a:pt x="2590371" y="581533"/>
                  </a:lnTo>
                  <a:lnTo>
                    <a:pt x="2614884" y="617985"/>
                  </a:lnTo>
                  <a:lnTo>
                    <a:pt x="2637934" y="655231"/>
                  </a:lnTo>
                  <a:lnTo>
                    <a:pt x="2659487" y="693242"/>
                  </a:lnTo>
                  <a:lnTo>
                    <a:pt x="2679509" y="731989"/>
                  </a:lnTo>
                  <a:lnTo>
                    <a:pt x="2697967" y="771443"/>
                  </a:lnTo>
                  <a:lnTo>
                    <a:pt x="2714827" y="811576"/>
                  </a:lnTo>
                  <a:lnTo>
                    <a:pt x="2730056" y="852357"/>
                  </a:lnTo>
                  <a:lnTo>
                    <a:pt x="2743619" y="893758"/>
                  </a:lnTo>
                  <a:lnTo>
                    <a:pt x="2755483" y="935751"/>
                  </a:lnTo>
                  <a:lnTo>
                    <a:pt x="2765614" y="978306"/>
                  </a:lnTo>
                  <a:lnTo>
                    <a:pt x="2773979" y="1021394"/>
                  </a:lnTo>
                  <a:lnTo>
                    <a:pt x="2780544" y="1064986"/>
                  </a:lnTo>
                  <a:lnTo>
                    <a:pt x="2785274" y="1109054"/>
                  </a:lnTo>
                  <a:lnTo>
                    <a:pt x="2788138" y="1153568"/>
                  </a:lnTo>
                  <a:lnTo>
                    <a:pt x="2789099" y="1198499"/>
                  </a:lnTo>
                  <a:lnTo>
                    <a:pt x="2788138" y="1243431"/>
                  </a:lnTo>
                  <a:lnTo>
                    <a:pt x="2785274" y="1287945"/>
                  </a:lnTo>
                  <a:lnTo>
                    <a:pt x="2780544" y="1332013"/>
                  </a:lnTo>
                  <a:lnTo>
                    <a:pt x="2773979" y="1375605"/>
                  </a:lnTo>
                  <a:lnTo>
                    <a:pt x="2765614" y="1418693"/>
                  </a:lnTo>
                  <a:lnTo>
                    <a:pt x="2755483" y="1461248"/>
                  </a:lnTo>
                  <a:lnTo>
                    <a:pt x="2743619" y="1503241"/>
                  </a:lnTo>
                  <a:lnTo>
                    <a:pt x="2730056" y="1544642"/>
                  </a:lnTo>
                  <a:lnTo>
                    <a:pt x="2714827" y="1585423"/>
                  </a:lnTo>
                  <a:lnTo>
                    <a:pt x="2697967" y="1625556"/>
                  </a:lnTo>
                  <a:lnTo>
                    <a:pt x="2679509" y="1665010"/>
                  </a:lnTo>
                  <a:lnTo>
                    <a:pt x="2659487" y="1703757"/>
                  </a:lnTo>
                  <a:lnTo>
                    <a:pt x="2637934" y="1741768"/>
                  </a:lnTo>
                  <a:lnTo>
                    <a:pt x="2614884" y="1779014"/>
                  </a:lnTo>
                  <a:lnTo>
                    <a:pt x="2590371" y="1815466"/>
                  </a:lnTo>
                  <a:lnTo>
                    <a:pt x="2564429" y="1851095"/>
                  </a:lnTo>
                  <a:lnTo>
                    <a:pt x="2537091" y="1885873"/>
                  </a:lnTo>
                  <a:lnTo>
                    <a:pt x="2508391" y="1919769"/>
                  </a:lnTo>
                  <a:lnTo>
                    <a:pt x="2478363" y="1952756"/>
                  </a:lnTo>
                  <a:lnTo>
                    <a:pt x="2447040" y="1984804"/>
                  </a:lnTo>
                  <a:lnTo>
                    <a:pt x="2414456" y="2015884"/>
                  </a:lnTo>
                  <a:lnTo>
                    <a:pt x="2380645" y="2045967"/>
                  </a:lnTo>
                  <a:lnTo>
                    <a:pt x="2345641" y="2075025"/>
                  </a:lnTo>
                  <a:lnTo>
                    <a:pt x="2309477" y="2103028"/>
                  </a:lnTo>
                  <a:lnTo>
                    <a:pt x="2272187" y="2129947"/>
                  </a:lnTo>
                  <a:lnTo>
                    <a:pt x="2233804" y="2155754"/>
                  </a:lnTo>
                  <a:lnTo>
                    <a:pt x="2194363" y="2180419"/>
                  </a:lnTo>
                  <a:lnTo>
                    <a:pt x="2153897" y="2203914"/>
                  </a:lnTo>
                  <a:lnTo>
                    <a:pt x="2112439" y="2226209"/>
                  </a:lnTo>
                  <a:lnTo>
                    <a:pt x="2070024" y="2247276"/>
                  </a:lnTo>
                  <a:lnTo>
                    <a:pt x="2026686" y="2267085"/>
                  </a:lnTo>
                  <a:lnTo>
                    <a:pt x="1982457" y="2285608"/>
                  </a:lnTo>
                  <a:lnTo>
                    <a:pt x="1937371" y="2302815"/>
                  </a:lnTo>
                  <a:lnTo>
                    <a:pt x="1891463" y="2318679"/>
                  </a:lnTo>
                  <a:lnTo>
                    <a:pt x="1844766" y="2333169"/>
                  </a:lnTo>
                  <a:lnTo>
                    <a:pt x="1797314" y="2346256"/>
                  </a:lnTo>
                  <a:lnTo>
                    <a:pt x="1749140" y="2357913"/>
                  </a:lnTo>
                  <a:lnTo>
                    <a:pt x="1700278" y="2368109"/>
                  </a:lnTo>
                  <a:lnTo>
                    <a:pt x="1650762" y="2376816"/>
                  </a:lnTo>
                  <a:lnTo>
                    <a:pt x="1600626" y="2384005"/>
                  </a:lnTo>
                  <a:lnTo>
                    <a:pt x="1549903" y="2389646"/>
                  </a:lnTo>
                  <a:lnTo>
                    <a:pt x="1498626" y="2393712"/>
                  </a:lnTo>
                  <a:lnTo>
                    <a:pt x="1446831" y="2396173"/>
                  </a:lnTo>
                  <a:lnTo>
                    <a:pt x="1394549" y="2396999"/>
                  </a:lnTo>
                  <a:lnTo>
                    <a:pt x="1342268" y="2396173"/>
                  </a:lnTo>
                  <a:lnTo>
                    <a:pt x="1290473" y="2393712"/>
                  </a:lnTo>
                  <a:lnTo>
                    <a:pt x="1239196" y="2389646"/>
                  </a:lnTo>
                  <a:lnTo>
                    <a:pt x="1188473" y="2384005"/>
                  </a:lnTo>
                  <a:lnTo>
                    <a:pt x="1138337" y="2376816"/>
                  </a:lnTo>
                  <a:lnTo>
                    <a:pt x="1088821" y="2368109"/>
                  </a:lnTo>
                  <a:lnTo>
                    <a:pt x="1039959" y="2357913"/>
                  </a:lnTo>
                  <a:lnTo>
                    <a:pt x="991785" y="2346256"/>
                  </a:lnTo>
                  <a:lnTo>
                    <a:pt x="944333" y="2333169"/>
                  </a:lnTo>
                  <a:lnTo>
                    <a:pt x="897636" y="2318679"/>
                  </a:lnTo>
                  <a:lnTo>
                    <a:pt x="851728" y="2302815"/>
                  </a:lnTo>
                  <a:lnTo>
                    <a:pt x="806642" y="2285608"/>
                  </a:lnTo>
                  <a:lnTo>
                    <a:pt x="762413" y="2267085"/>
                  </a:lnTo>
                  <a:lnTo>
                    <a:pt x="719075" y="2247276"/>
                  </a:lnTo>
                  <a:lnTo>
                    <a:pt x="676660" y="2226209"/>
                  </a:lnTo>
                  <a:lnTo>
                    <a:pt x="635202" y="2203914"/>
                  </a:lnTo>
                  <a:lnTo>
                    <a:pt x="594736" y="2180419"/>
                  </a:lnTo>
                  <a:lnTo>
                    <a:pt x="555295" y="2155754"/>
                  </a:lnTo>
                  <a:lnTo>
                    <a:pt x="516912" y="2129947"/>
                  </a:lnTo>
                  <a:lnTo>
                    <a:pt x="479622" y="2103028"/>
                  </a:lnTo>
                  <a:lnTo>
                    <a:pt x="443458" y="2075025"/>
                  </a:lnTo>
                  <a:lnTo>
                    <a:pt x="408454" y="2045967"/>
                  </a:lnTo>
                  <a:lnTo>
                    <a:pt x="374643" y="2015884"/>
                  </a:lnTo>
                  <a:lnTo>
                    <a:pt x="342059" y="1984804"/>
                  </a:lnTo>
                  <a:lnTo>
                    <a:pt x="310736" y="1952756"/>
                  </a:lnTo>
                  <a:lnTo>
                    <a:pt x="280708" y="1919769"/>
                  </a:lnTo>
                  <a:lnTo>
                    <a:pt x="252008" y="1885873"/>
                  </a:lnTo>
                  <a:lnTo>
                    <a:pt x="224670" y="1851095"/>
                  </a:lnTo>
                  <a:lnTo>
                    <a:pt x="198728" y="1815466"/>
                  </a:lnTo>
                  <a:lnTo>
                    <a:pt x="174215" y="1779014"/>
                  </a:lnTo>
                  <a:lnTo>
                    <a:pt x="151165" y="1741768"/>
                  </a:lnTo>
                  <a:lnTo>
                    <a:pt x="129612" y="1703757"/>
                  </a:lnTo>
                  <a:lnTo>
                    <a:pt x="109590" y="1665010"/>
                  </a:lnTo>
                  <a:lnTo>
                    <a:pt x="91132" y="1625556"/>
                  </a:lnTo>
                  <a:lnTo>
                    <a:pt x="74272" y="1585423"/>
                  </a:lnTo>
                  <a:lnTo>
                    <a:pt x="59043" y="1544642"/>
                  </a:lnTo>
                  <a:lnTo>
                    <a:pt x="45480" y="1503241"/>
                  </a:lnTo>
                  <a:lnTo>
                    <a:pt x="33616" y="1461248"/>
                  </a:lnTo>
                  <a:lnTo>
                    <a:pt x="23485" y="1418693"/>
                  </a:lnTo>
                  <a:lnTo>
                    <a:pt x="15120" y="1375605"/>
                  </a:lnTo>
                  <a:lnTo>
                    <a:pt x="8555" y="1332013"/>
                  </a:lnTo>
                  <a:lnTo>
                    <a:pt x="3825" y="1287945"/>
                  </a:lnTo>
                  <a:lnTo>
                    <a:pt x="961" y="1243431"/>
                  </a:lnTo>
                  <a:lnTo>
                    <a:pt x="0" y="1198499"/>
                  </a:lnTo>
                  <a:close/>
                </a:path>
              </a:pathLst>
            </a:custGeom>
            <a:ln w="28574">
              <a:solidFill>
                <a:srgbClr val="351B75"/>
              </a:solidFill>
            </a:ln>
          </p:spPr>
          <p:txBody>
            <a:bodyPr wrap="square" lIns="0" tIns="0" rIns="0" bIns="0" rtlCol="0"/>
            <a:lstStyle/>
            <a:p>
              <a:endParaRPr sz="2400"/>
            </a:p>
          </p:txBody>
        </p:sp>
        <p:sp>
          <p:nvSpPr>
            <p:cNvPr id="10" name="object 10"/>
            <p:cNvSpPr/>
            <p:nvPr/>
          </p:nvSpPr>
          <p:spPr>
            <a:xfrm>
              <a:off x="5493150" y="1831974"/>
              <a:ext cx="2529205" cy="2237740"/>
            </a:xfrm>
            <a:custGeom>
              <a:avLst/>
              <a:gdLst/>
              <a:ahLst/>
              <a:cxnLst/>
              <a:rect l="l" t="t" r="r" b="b"/>
              <a:pathLst>
                <a:path w="2529204" h="2237740">
                  <a:moveTo>
                    <a:pt x="1264349" y="2237699"/>
                  </a:move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5"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5"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close/>
                </a:path>
              </a:pathLst>
            </a:custGeom>
            <a:solidFill>
              <a:srgbClr val="FFE499"/>
            </a:solidFill>
          </p:spPr>
          <p:txBody>
            <a:bodyPr wrap="square" lIns="0" tIns="0" rIns="0" bIns="0" rtlCol="0"/>
            <a:lstStyle/>
            <a:p>
              <a:endParaRPr sz="2400"/>
            </a:p>
          </p:txBody>
        </p:sp>
        <p:sp>
          <p:nvSpPr>
            <p:cNvPr id="11" name="object 11"/>
            <p:cNvSpPr/>
            <p:nvPr/>
          </p:nvSpPr>
          <p:spPr>
            <a:xfrm>
              <a:off x="5493150" y="1831974"/>
              <a:ext cx="2529205" cy="2237740"/>
            </a:xfrm>
            <a:custGeom>
              <a:avLst/>
              <a:gdLst/>
              <a:ahLst/>
              <a:cxnLst/>
              <a:rect l="l" t="t" r="r" b="b"/>
              <a:pathLst>
                <a:path w="2529204" h="2237740">
                  <a:moveTo>
                    <a:pt x="0" y="1118849"/>
                  </a:moveTo>
                  <a:lnTo>
                    <a:pt x="1003" y="1073850"/>
                  </a:lnTo>
                  <a:lnTo>
                    <a:pt x="3990" y="1029301"/>
                  </a:lnTo>
                  <a:lnTo>
                    <a:pt x="8922" y="985237"/>
                  </a:lnTo>
                  <a:lnTo>
                    <a:pt x="15760" y="941691"/>
                  </a:lnTo>
                  <a:lnTo>
                    <a:pt x="24469" y="898696"/>
                  </a:lnTo>
                  <a:lnTo>
                    <a:pt x="35008" y="856286"/>
                  </a:lnTo>
                  <a:lnTo>
                    <a:pt x="47342" y="814494"/>
                  </a:lnTo>
                  <a:lnTo>
                    <a:pt x="61432" y="773353"/>
                  </a:lnTo>
                  <a:lnTo>
                    <a:pt x="77240" y="732898"/>
                  </a:lnTo>
                  <a:lnTo>
                    <a:pt x="94728" y="693161"/>
                  </a:lnTo>
                  <a:lnTo>
                    <a:pt x="113859" y="654175"/>
                  </a:lnTo>
                  <a:lnTo>
                    <a:pt x="134596" y="615975"/>
                  </a:lnTo>
                  <a:lnTo>
                    <a:pt x="156899" y="578594"/>
                  </a:lnTo>
                  <a:lnTo>
                    <a:pt x="180732" y="542065"/>
                  </a:lnTo>
                  <a:lnTo>
                    <a:pt x="206057" y="506421"/>
                  </a:lnTo>
                  <a:lnTo>
                    <a:pt x="232836" y="471696"/>
                  </a:lnTo>
                  <a:lnTo>
                    <a:pt x="261030" y="437924"/>
                  </a:lnTo>
                  <a:lnTo>
                    <a:pt x="290604" y="405137"/>
                  </a:lnTo>
                  <a:lnTo>
                    <a:pt x="321517" y="373370"/>
                  </a:lnTo>
                  <a:lnTo>
                    <a:pt x="353734" y="342655"/>
                  </a:lnTo>
                  <a:lnTo>
                    <a:pt x="387216" y="313027"/>
                  </a:lnTo>
                  <a:lnTo>
                    <a:pt x="421925" y="284517"/>
                  </a:lnTo>
                  <a:lnTo>
                    <a:pt x="457823" y="257161"/>
                  </a:lnTo>
                  <a:lnTo>
                    <a:pt x="494873" y="230991"/>
                  </a:lnTo>
                  <a:lnTo>
                    <a:pt x="533038" y="206041"/>
                  </a:lnTo>
                  <a:lnTo>
                    <a:pt x="572278" y="182344"/>
                  </a:lnTo>
                  <a:lnTo>
                    <a:pt x="612557" y="159934"/>
                  </a:lnTo>
                  <a:lnTo>
                    <a:pt x="653837" y="138843"/>
                  </a:lnTo>
                  <a:lnTo>
                    <a:pt x="696079" y="119107"/>
                  </a:lnTo>
                  <a:lnTo>
                    <a:pt x="739247" y="100757"/>
                  </a:lnTo>
                  <a:lnTo>
                    <a:pt x="783302" y="83827"/>
                  </a:lnTo>
                  <a:lnTo>
                    <a:pt x="828207" y="68351"/>
                  </a:lnTo>
                  <a:lnTo>
                    <a:pt x="873924" y="54362"/>
                  </a:lnTo>
                  <a:lnTo>
                    <a:pt x="920414" y="41894"/>
                  </a:lnTo>
                  <a:lnTo>
                    <a:pt x="967641" y="30980"/>
                  </a:lnTo>
                  <a:lnTo>
                    <a:pt x="1015566" y="21653"/>
                  </a:lnTo>
                  <a:lnTo>
                    <a:pt x="1064153" y="13947"/>
                  </a:lnTo>
                  <a:lnTo>
                    <a:pt x="1113362" y="7895"/>
                  </a:lnTo>
                  <a:lnTo>
                    <a:pt x="1163156" y="3531"/>
                  </a:lnTo>
                  <a:lnTo>
                    <a:pt x="1213498" y="888"/>
                  </a:lnTo>
                  <a:lnTo>
                    <a:pt x="1264349" y="0"/>
                  </a:lnTo>
                  <a:lnTo>
                    <a:pt x="1315201" y="888"/>
                  </a:lnTo>
                  <a:lnTo>
                    <a:pt x="1365543" y="3531"/>
                  </a:lnTo>
                  <a:lnTo>
                    <a:pt x="1415337" y="7895"/>
                  </a:lnTo>
                  <a:lnTo>
                    <a:pt x="1464546" y="13947"/>
                  </a:lnTo>
                  <a:lnTo>
                    <a:pt x="1513133" y="21653"/>
                  </a:lnTo>
                  <a:lnTo>
                    <a:pt x="1561058" y="30980"/>
                  </a:lnTo>
                  <a:lnTo>
                    <a:pt x="1608285" y="41894"/>
                  </a:lnTo>
                  <a:lnTo>
                    <a:pt x="1654775" y="54362"/>
                  </a:lnTo>
                  <a:lnTo>
                    <a:pt x="1700492" y="68351"/>
                  </a:lnTo>
                  <a:lnTo>
                    <a:pt x="1745397" y="83827"/>
                  </a:lnTo>
                  <a:lnTo>
                    <a:pt x="1789452" y="100757"/>
                  </a:lnTo>
                  <a:lnTo>
                    <a:pt x="1832619" y="119107"/>
                  </a:lnTo>
                  <a:lnTo>
                    <a:pt x="1874862" y="138843"/>
                  </a:lnTo>
                  <a:lnTo>
                    <a:pt x="1916142" y="159934"/>
                  </a:lnTo>
                  <a:lnTo>
                    <a:pt x="1956421" y="182344"/>
                  </a:lnTo>
                  <a:lnTo>
                    <a:pt x="1995661" y="206041"/>
                  </a:lnTo>
                  <a:lnTo>
                    <a:pt x="2033826" y="230991"/>
                  </a:lnTo>
                  <a:lnTo>
                    <a:pt x="2070876" y="257161"/>
                  </a:lnTo>
                  <a:lnTo>
                    <a:pt x="2106774" y="284517"/>
                  </a:lnTo>
                  <a:lnTo>
                    <a:pt x="2141483" y="313027"/>
                  </a:lnTo>
                  <a:lnTo>
                    <a:pt x="2174965" y="342655"/>
                  </a:lnTo>
                  <a:lnTo>
                    <a:pt x="2207182" y="373370"/>
                  </a:lnTo>
                  <a:lnTo>
                    <a:pt x="2238095" y="405137"/>
                  </a:lnTo>
                  <a:lnTo>
                    <a:pt x="2267669" y="437924"/>
                  </a:lnTo>
                  <a:lnTo>
                    <a:pt x="2295863" y="471696"/>
                  </a:lnTo>
                  <a:lnTo>
                    <a:pt x="2322642" y="506421"/>
                  </a:lnTo>
                  <a:lnTo>
                    <a:pt x="2347967" y="542065"/>
                  </a:lnTo>
                  <a:lnTo>
                    <a:pt x="2371800" y="578594"/>
                  </a:lnTo>
                  <a:lnTo>
                    <a:pt x="2394103" y="615975"/>
                  </a:lnTo>
                  <a:lnTo>
                    <a:pt x="2414840" y="654175"/>
                  </a:lnTo>
                  <a:lnTo>
                    <a:pt x="2433971" y="693161"/>
                  </a:lnTo>
                  <a:lnTo>
                    <a:pt x="2451459" y="732898"/>
                  </a:lnTo>
                  <a:lnTo>
                    <a:pt x="2467267" y="773353"/>
                  </a:lnTo>
                  <a:lnTo>
                    <a:pt x="2481357" y="814494"/>
                  </a:lnTo>
                  <a:lnTo>
                    <a:pt x="2493691" y="856286"/>
                  </a:lnTo>
                  <a:lnTo>
                    <a:pt x="2504230" y="898696"/>
                  </a:lnTo>
                  <a:lnTo>
                    <a:pt x="2512939" y="941691"/>
                  </a:lnTo>
                  <a:lnTo>
                    <a:pt x="2519777" y="985237"/>
                  </a:lnTo>
                  <a:lnTo>
                    <a:pt x="2524709" y="1029301"/>
                  </a:lnTo>
                  <a:lnTo>
                    <a:pt x="2527696" y="1073850"/>
                  </a:lnTo>
                  <a:lnTo>
                    <a:pt x="2528699" y="1118849"/>
                  </a:lnTo>
                  <a:lnTo>
                    <a:pt x="2527696" y="1163849"/>
                  </a:lnTo>
                  <a:lnTo>
                    <a:pt x="2524709" y="1208398"/>
                  </a:lnTo>
                  <a:lnTo>
                    <a:pt x="2519777" y="1252462"/>
                  </a:lnTo>
                  <a:lnTo>
                    <a:pt x="2512939" y="1296008"/>
                  </a:lnTo>
                  <a:lnTo>
                    <a:pt x="2504230" y="1339003"/>
                  </a:lnTo>
                  <a:lnTo>
                    <a:pt x="2493691" y="1381413"/>
                  </a:lnTo>
                  <a:lnTo>
                    <a:pt x="2481357" y="1423205"/>
                  </a:lnTo>
                  <a:lnTo>
                    <a:pt x="2467267" y="1464346"/>
                  </a:lnTo>
                  <a:lnTo>
                    <a:pt x="2451459" y="1504801"/>
                  </a:lnTo>
                  <a:lnTo>
                    <a:pt x="2433971" y="1544538"/>
                  </a:lnTo>
                  <a:lnTo>
                    <a:pt x="2414840" y="1583524"/>
                  </a:lnTo>
                  <a:lnTo>
                    <a:pt x="2394103" y="1621724"/>
                  </a:lnTo>
                  <a:lnTo>
                    <a:pt x="2371800" y="1659105"/>
                  </a:lnTo>
                  <a:lnTo>
                    <a:pt x="2347967" y="1695634"/>
                  </a:lnTo>
                  <a:lnTo>
                    <a:pt x="2322642" y="1731278"/>
                  </a:lnTo>
                  <a:lnTo>
                    <a:pt x="2295863" y="1766003"/>
                  </a:lnTo>
                  <a:lnTo>
                    <a:pt x="2267669" y="1799775"/>
                  </a:lnTo>
                  <a:lnTo>
                    <a:pt x="2238095" y="1832562"/>
                  </a:lnTo>
                  <a:lnTo>
                    <a:pt x="2207182" y="1864329"/>
                  </a:lnTo>
                  <a:lnTo>
                    <a:pt x="2174965" y="1895044"/>
                  </a:lnTo>
                  <a:lnTo>
                    <a:pt x="2141483" y="1924672"/>
                  </a:lnTo>
                  <a:lnTo>
                    <a:pt x="2106774" y="1953182"/>
                  </a:lnTo>
                  <a:lnTo>
                    <a:pt x="2070876" y="1980538"/>
                  </a:lnTo>
                  <a:lnTo>
                    <a:pt x="2033826" y="2006708"/>
                  </a:lnTo>
                  <a:lnTo>
                    <a:pt x="1995661" y="2031658"/>
                  </a:lnTo>
                  <a:lnTo>
                    <a:pt x="1956421" y="2055355"/>
                  </a:lnTo>
                  <a:lnTo>
                    <a:pt x="1916142" y="2077765"/>
                  </a:lnTo>
                  <a:lnTo>
                    <a:pt x="1874862" y="2098856"/>
                  </a:lnTo>
                  <a:lnTo>
                    <a:pt x="1832619" y="2118592"/>
                  </a:lnTo>
                  <a:lnTo>
                    <a:pt x="1789452" y="2136942"/>
                  </a:lnTo>
                  <a:lnTo>
                    <a:pt x="1745397" y="2153872"/>
                  </a:lnTo>
                  <a:lnTo>
                    <a:pt x="1700492" y="2169348"/>
                  </a:lnTo>
                  <a:lnTo>
                    <a:pt x="1654775" y="2183337"/>
                  </a:lnTo>
                  <a:lnTo>
                    <a:pt x="1608285" y="2195805"/>
                  </a:lnTo>
                  <a:lnTo>
                    <a:pt x="1561058" y="2206719"/>
                  </a:lnTo>
                  <a:lnTo>
                    <a:pt x="1513133" y="2216046"/>
                  </a:lnTo>
                  <a:lnTo>
                    <a:pt x="1464546" y="2223752"/>
                  </a:lnTo>
                  <a:lnTo>
                    <a:pt x="1415337" y="2229804"/>
                  </a:lnTo>
                  <a:lnTo>
                    <a:pt x="1365543" y="2234168"/>
                  </a:lnTo>
                  <a:lnTo>
                    <a:pt x="1315201" y="2236811"/>
                  </a:lnTo>
                  <a:lnTo>
                    <a:pt x="1264349" y="2237699"/>
                  </a:lnTo>
                  <a:lnTo>
                    <a:pt x="1213498" y="2236811"/>
                  </a:lnTo>
                  <a:lnTo>
                    <a:pt x="1163156" y="2234168"/>
                  </a:lnTo>
                  <a:lnTo>
                    <a:pt x="1113362" y="2229804"/>
                  </a:lnTo>
                  <a:lnTo>
                    <a:pt x="1064153" y="2223752"/>
                  </a:lnTo>
                  <a:lnTo>
                    <a:pt x="1015566" y="2216046"/>
                  </a:lnTo>
                  <a:lnTo>
                    <a:pt x="967641" y="2206719"/>
                  </a:lnTo>
                  <a:lnTo>
                    <a:pt x="920414" y="2195805"/>
                  </a:lnTo>
                  <a:lnTo>
                    <a:pt x="873924" y="2183337"/>
                  </a:lnTo>
                  <a:lnTo>
                    <a:pt x="828207" y="2169348"/>
                  </a:lnTo>
                  <a:lnTo>
                    <a:pt x="783302" y="2153872"/>
                  </a:lnTo>
                  <a:lnTo>
                    <a:pt x="739247" y="2136942"/>
                  </a:lnTo>
                  <a:lnTo>
                    <a:pt x="696079" y="2118592"/>
                  </a:lnTo>
                  <a:lnTo>
                    <a:pt x="653837" y="2098856"/>
                  </a:lnTo>
                  <a:lnTo>
                    <a:pt x="612557" y="2077765"/>
                  </a:lnTo>
                  <a:lnTo>
                    <a:pt x="572278" y="2055355"/>
                  </a:lnTo>
                  <a:lnTo>
                    <a:pt x="533038" y="2031658"/>
                  </a:lnTo>
                  <a:lnTo>
                    <a:pt x="494873" y="2006708"/>
                  </a:lnTo>
                  <a:lnTo>
                    <a:pt x="457823" y="1980538"/>
                  </a:lnTo>
                  <a:lnTo>
                    <a:pt x="421925" y="1953182"/>
                  </a:lnTo>
                  <a:lnTo>
                    <a:pt x="387216" y="1924672"/>
                  </a:lnTo>
                  <a:lnTo>
                    <a:pt x="353734" y="1895044"/>
                  </a:lnTo>
                  <a:lnTo>
                    <a:pt x="321517" y="1864329"/>
                  </a:lnTo>
                  <a:lnTo>
                    <a:pt x="290604" y="1832562"/>
                  </a:lnTo>
                  <a:lnTo>
                    <a:pt x="261030" y="1799775"/>
                  </a:lnTo>
                  <a:lnTo>
                    <a:pt x="232836" y="1766003"/>
                  </a:lnTo>
                  <a:lnTo>
                    <a:pt x="206057" y="1731278"/>
                  </a:lnTo>
                  <a:lnTo>
                    <a:pt x="180732" y="1695634"/>
                  </a:lnTo>
                  <a:lnTo>
                    <a:pt x="156899" y="1659105"/>
                  </a:lnTo>
                  <a:lnTo>
                    <a:pt x="134596" y="1621724"/>
                  </a:lnTo>
                  <a:lnTo>
                    <a:pt x="113859" y="1583524"/>
                  </a:lnTo>
                  <a:lnTo>
                    <a:pt x="94728" y="1544538"/>
                  </a:lnTo>
                  <a:lnTo>
                    <a:pt x="77240" y="1504801"/>
                  </a:lnTo>
                  <a:lnTo>
                    <a:pt x="61432" y="1464346"/>
                  </a:lnTo>
                  <a:lnTo>
                    <a:pt x="47342" y="1423205"/>
                  </a:lnTo>
                  <a:lnTo>
                    <a:pt x="35008" y="1381413"/>
                  </a:lnTo>
                  <a:lnTo>
                    <a:pt x="24469" y="1339003"/>
                  </a:lnTo>
                  <a:lnTo>
                    <a:pt x="15760" y="1296008"/>
                  </a:lnTo>
                  <a:lnTo>
                    <a:pt x="8922" y="1252462"/>
                  </a:lnTo>
                  <a:lnTo>
                    <a:pt x="3990" y="1208398"/>
                  </a:lnTo>
                  <a:lnTo>
                    <a:pt x="1003" y="1163849"/>
                  </a:lnTo>
                  <a:lnTo>
                    <a:pt x="0" y="1118849"/>
                  </a:lnTo>
                  <a:close/>
                </a:path>
              </a:pathLst>
            </a:custGeom>
            <a:ln w="28574">
              <a:solidFill>
                <a:srgbClr val="0B5394"/>
              </a:solidFill>
            </a:ln>
          </p:spPr>
          <p:txBody>
            <a:bodyPr wrap="square" lIns="0" tIns="0" rIns="0" bIns="0" rtlCol="0"/>
            <a:lstStyle/>
            <a:p>
              <a:endParaRPr sz="2400"/>
            </a:p>
          </p:txBody>
        </p:sp>
      </p:grpSp>
      <p:sp>
        <p:nvSpPr>
          <p:cNvPr id="12" name="object 12"/>
          <p:cNvSpPr txBox="1"/>
          <p:nvPr/>
        </p:nvSpPr>
        <p:spPr>
          <a:xfrm>
            <a:off x="8069215" y="3537008"/>
            <a:ext cx="1877907" cy="744349"/>
          </a:xfrm>
          <a:prstGeom prst="rect">
            <a:avLst/>
          </a:prstGeom>
        </p:spPr>
        <p:txBody>
          <a:bodyPr vert="horz" wrap="square" lIns="0" tIns="14393" rIns="0" bIns="0" rtlCol="0">
            <a:spAutoFit/>
          </a:bodyPr>
          <a:lstStyle/>
          <a:p>
            <a:pPr marL="20319" marR="6773" indent="-4233">
              <a:lnSpc>
                <a:spcPct val="101000"/>
              </a:lnSpc>
              <a:spcBef>
                <a:spcPts val="113"/>
              </a:spcBef>
            </a:pPr>
            <a:r>
              <a:rPr sz="2400" spc="-33" dirty="0">
                <a:latin typeface="Roboto"/>
                <a:cs typeface="Roboto"/>
              </a:rPr>
              <a:t>P</a:t>
            </a:r>
            <a:r>
              <a:rPr sz="2400" spc="-47" dirty="0">
                <a:latin typeface="Roboto"/>
                <a:cs typeface="Roboto"/>
              </a:rPr>
              <a:t>r</a:t>
            </a:r>
            <a:r>
              <a:rPr sz="2400" spc="-27" dirty="0">
                <a:latin typeface="Roboto"/>
                <a:cs typeface="Roboto"/>
              </a:rPr>
              <a:t>og</a:t>
            </a:r>
            <a:r>
              <a:rPr sz="2400" spc="-60" dirty="0">
                <a:latin typeface="Roboto"/>
                <a:cs typeface="Roboto"/>
              </a:rPr>
              <a:t>r</a:t>
            </a:r>
            <a:r>
              <a:rPr sz="2400" spc="-20" dirty="0">
                <a:latin typeface="Roboto"/>
                <a:cs typeface="Roboto"/>
              </a:rPr>
              <a:t>amming  </a:t>
            </a:r>
            <a:r>
              <a:rPr sz="2400" spc="-40" dirty="0">
                <a:latin typeface="Roboto"/>
                <a:cs typeface="Roboto"/>
              </a:rPr>
              <a:t>SQL</a:t>
            </a:r>
            <a:r>
              <a:rPr sz="2400" spc="-93" dirty="0">
                <a:latin typeface="Roboto"/>
                <a:cs typeface="Roboto"/>
              </a:rPr>
              <a:t> </a:t>
            </a:r>
            <a:r>
              <a:rPr sz="2400" spc="-13" dirty="0">
                <a:latin typeface="Roboto"/>
                <a:cs typeface="Roboto"/>
              </a:rPr>
              <a:t>Interface</a:t>
            </a:r>
            <a:endParaRPr sz="2400">
              <a:latin typeface="Roboto"/>
              <a:cs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04" y="677405"/>
            <a:ext cx="5877560"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Programming</a:t>
            </a:r>
            <a:r>
              <a:rPr sz="3733" spc="-27" dirty="0">
                <a:solidFill>
                  <a:srgbClr val="FF0000"/>
                </a:solidFill>
                <a:latin typeface="Roboto"/>
                <a:cs typeface="Roboto"/>
              </a:rPr>
              <a:t> </a:t>
            </a:r>
            <a:r>
              <a:rPr sz="3733" spc="-53" dirty="0">
                <a:solidFill>
                  <a:srgbClr val="FF0000"/>
                </a:solidFill>
                <a:latin typeface="Roboto"/>
                <a:cs typeface="Roboto"/>
              </a:rPr>
              <a:t>SQL</a:t>
            </a:r>
            <a:r>
              <a:rPr sz="3733" spc="-20" dirty="0">
                <a:solidFill>
                  <a:srgbClr val="FF0000"/>
                </a:solidFill>
                <a:latin typeface="Roboto"/>
                <a:cs typeface="Roboto"/>
              </a:rPr>
              <a:t> Interface</a:t>
            </a:r>
            <a:endParaRPr sz="3733">
              <a:latin typeface="Roboto"/>
              <a:cs typeface="Roboto"/>
            </a:endParaRPr>
          </a:p>
        </p:txBody>
      </p:sp>
      <p:grpSp>
        <p:nvGrpSpPr>
          <p:cNvPr id="3" name="object 3"/>
          <p:cNvGrpSpPr/>
          <p:nvPr/>
        </p:nvGrpSpPr>
        <p:grpSpPr>
          <a:xfrm>
            <a:off x="1586500" y="3422567"/>
            <a:ext cx="7672493" cy="1755140"/>
            <a:chOff x="1189875" y="2566925"/>
            <a:chExt cx="5754370" cy="1316355"/>
          </a:xfrm>
        </p:grpSpPr>
        <p:pic>
          <p:nvPicPr>
            <p:cNvPr id="4" name="object 4"/>
            <p:cNvPicPr/>
            <p:nvPr/>
          </p:nvPicPr>
          <p:blipFill>
            <a:blip r:embed="rId2" cstate="print"/>
            <a:stretch>
              <a:fillRect/>
            </a:stretch>
          </p:blipFill>
          <p:spPr>
            <a:xfrm>
              <a:off x="1189875" y="2566925"/>
              <a:ext cx="5753849" cy="457199"/>
            </a:xfrm>
            <a:prstGeom prst="rect">
              <a:avLst/>
            </a:prstGeom>
          </p:spPr>
        </p:pic>
        <p:sp>
          <p:nvSpPr>
            <p:cNvPr id="5" name="object 5"/>
            <p:cNvSpPr/>
            <p:nvPr/>
          </p:nvSpPr>
          <p:spPr>
            <a:xfrm>
              <a:off x="1667409" y="2637375"/>
              <a:ext cx="996950" cy="1021080"/>
            </a:xfrm>
            <a:custGeom>
              <a:avLst/>
              <a:gdLst/>
              <a:ahLst/>
              <a:cxnLst/>
              <a:rect l="l" t="t" r="r" b="b"/>
              <a:pathLst>
                <a:path w="996950" h="1021079">
                  <a:moveTo>
                    <a:pt x="225190" y="0"/>
                  </a:moveTo>
                  <a:lnTo>
                    <a:pt x="996790" y="0"/>
                  </a:lnTo>
                  <a:lnTo>
                    <a:pt x="996790" y="341099"/>
                  </a:lnTo>
                  <a:lnTo>
                    <a:pt x="225190" y="341099"/>
                  </a:lnTo>
                  <a:lnTo>
                    <a:pt x="225190" y="0"/>
                  </a:lnTo>
                  <a:close/>
                </a:path>
                <a:path w="996950" h="1021079">
                  <a:moveTo>
                    <a:pt x="421815" y="330999"/>
                  </a:moveTo>
                  <a:lnTo>
                    <a:pt x="430567" y="354475"/>
                  </a:lnTo>
                  <a:lnTo>
                    <a:pt x="446681" y="384918"/>
                  </a:lnTo>
                  <a:lnTo>
                    <a:pt x="466308" y="421083"/>
                  </a:lnTo>
                  <a:lnTo>
                    <a:pt x="485599" y="461729"/>
                  </a:lnTo>
                  <a:lnTo>
                    <a:pt x="500706" y="505612"/>
                  </a:lnTo>
                  <a:lnTo>
                    <a:pt x="507781" y="551488"/>
                  </a:lnTo>
                  <a:lnTo>
                    <a:pt x="502975" y="598115"/>
                  </a:lnTo>
                  <a:lnTo>
                    <a:pt x="482440" y="644249"/>
                  </a:lnTo>
                  <a:lnTo>
                    <a:pt x="432535" y="701758"/>
                  </a:lnTo>
                  <a:lnTo>
                    <a:pt x="397452" y="733822"/>
                  </a:lnTo>
                  <a:lnTo>
                    <a:pt x="357265" y="767340"/>
                  </a:lnTo>
                  <a:lnTo>
                    <a:pt x="313211" y="801750"/>
                  </a:lnTo>
                  <a:lnTo>
                    <a:pt x="266528" y="836488"/>
                  </a:lnTo>
                  <a:lnTo>
                    <a:pt x="218454" y="870990"/>
                  </a:lnTo>
                  <a:lnTo>
                    <a:pt x="176219" y="900543"/>
                  </a:lnTo>
                  <a:lnTo>
                    <a:pt x="134695" y="929107"/>
                  </a:lnTo>
                  <a:lnTo>
                    <a:pt x="94711" y="956304"/>
                  </a:lnTo>
                  <a:lnTo>
                    <a:pt x="57094" y="981756"/>
                  </a:lnTo>
                  <a:lnTo>
                    <a:pt x="48157" y="987803"/>
                  </a:lnTo>
                  <a:lnTo>
                    <a:pt x="39433" y="993711"/>
                  </a:lnTo>
                  <a:lnTo>
                    <a:pt x="6923" y="1015839"/>
                  </a:lnTo>
                  <a:lnTo>
                    <a:pt x="0" y="1020606"/>
                  </a:lnTo>
                </a:path>
              </a:pathLst>
            </a:custGeom>
            <a:ln w="19049">
              <a:solidFill>
                <a:srgbClr val="FF0000"/>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1627430" y="3618569"/>
              <a:ext cx="79391" cy="70708"/>
            </a:xfrm>
            <a:prstGeom prst="rect">
              <a:avLst/>
            </a:prstGeom>
          </p:spPr>
        </p:pic>
        <p:sp>
          <p:nvSpPr>
            <p:cNvPr id="7" name="object 7"/>
            <p:cNvSpPr/>
            <p:nvPr/>
          </p:nvSpPr>
          <p:spPr>
            <a:xfrm>
              <a:off x="2710099" y="2637375"/>
              <a:ext cx="3957320" cy="1236345"/>
            </a:xfrm>
            <a:custGeom>
              <a:avLst/>
              <a:gdLst/>
              <a:ahLst/>
              <a:cxnLst/>
              <a:rect l="l" t="t" r="r" b="b"/>
              <a:pathLst>
                <a:path w="3957320" h="1236345">
                  <a:moveTo>
                    <a:pt x="0" y="0"/>
                  </a:moveTo>
                  <a:lnTo>
                    <a:pt x="3956699" y="0"/>
                  </a:lnTo>
                  <a:lnTo>
                    <a:pt x="3956699" y="341099"/>
                  </a:lnTo>
                  <a:lnTo>
                    <a:pt x="0" y="341099"/>
                  </a:lnTo>
                  <a:lnTo>
                    <a:pt x="0" y="0"/>
                  </a:lnTo>
                  <a:close/>
                </a:path>
                <a:path w="3957320" h="1236345">
                  <a:moveTo>
                    <a:pt x="1612349" y="341099"/>
                  </a:moveTo>
                  <a:lnTo>
                    <a:pt x="1598335" y="365615"/>
                  </a:lnTo>
                  <a:lnTo>
                    <a:pt x="1577025" y="396963"/>
                  </a:lnTo>
                  <a:lnTo>
                    <a:pt x="1550724" y="433990"/>
                  </a:lnTo>
                  <a:lnTo>
                    <a:pt x="1521736" y="475544"/>
                  </a:lnTo>
                  <a:lnTo>
                    <a:pt x="1492363" y="520473"/>
                  </a:lnTo>
                  <a:lnTo>
                    <a:pt x="1464910" y="567625"/>
                  </a:lnTo>
                  <a:lnTo>
                    <a:pt x="1441681" y="615849"/>
                  </a:lnTo>
                  <a:lnTo>
                    <a:pt x="1424980" y="663991"/>
                  </a:lnTo>
                  <a:lnTo>
                    <a:pt x="1417109" y="710900"/>
                  </a:lnTo>
                  <a:lnTo>
                    <a:pt x="1420374" y="755424"/>
                  </a:lnTo>
                  <a:lnTo>
                    <a:pt x="1438417" y="826511"/>
                  </a:lnTo>
                  <a:lnTo>
                    <a:pt x="1450618" y="864862"/>
                  </a:lnTo>
                  <a:lnTo>
                    <a:pt x="1465583" y="904238"/>
                  </a:lnTo>
                  <a:lnTo>
                    <a:pt x="1483796" y="944006"/>
                  </a:lnTo>
                  <a:lnTo>
                    <a:pt x="1505738" y="983529"/>
                  </a:lnTo>
                  <a:lnTo>
                    <a:pt x="1531893" y="1022174"/>
                  </a:lnTo>
                  <a:lnTo>
                    <a:pt x="1562744" y="1059306"/>
                  </a:lnTo>
                  <a:lnTo>
                    <a:pt x="1598775" y="1094289"/>
                  </a:lnTo>
                  <a:lnTo>
                    <a:pt x="1640467" y="1126490"/>
                  </a:lnTo>
                  <a:lnTo>
                    <a:pt x="1688305" y="1155274"/>
                  </a:lnTo>
                  <a:lnTo>
                    <a:pt x="1742772" y="1180005"/>
                  </a:lnTo>
                  <a:lnTo>
                    <a:pt x="1804349" y="1200049"/>
                  </a:lnTo>
                  <a:lnTo>
                    <a:pt x="1872665" y="1214176"/>
                  </a:lnTo>
                  <a:lnTo>
                    <a:pt x="1912128" y="1219741"/>
                  </a:lnTo>
                  <a:lnTo>
                    <a:pt x="1954718" y="1224384"/>
                  </a:lnTo>
                  <a:lnTo>
                    <a:pt x="2000129" y="1228163"/>
                  </a:lnTo>
                  <a:lnTo>
                    <a:pt x="2048054" y="1231137"/>
                  </a:lnTo>
                  <a:lnTo>
                    <a:pt x="2098187" y="1233364"/>
                  </a:lnTo>
                  <a:lnTo>
                    <a:pt x="2150222" y="1234901"/>
                  </a:lnTo>
                  <a:lnTo>
                    <a:pt x="2203851" y="1235806"/>
                  </a:lnTo>
                  <a:lnTo>
                    <a:pt x="2258768" y="1236138"/>
                  </a:lnTo>
                  <a:lnTo>
                    <a:pt x="2314667" y="1235954"/>
                  </a:lnTo>
                  <a:lnTo>
                    <a:pt x="2371240" y="1235312"/>
                  </a:lnTo>
                  <a:lnTo>
                    <a:pt x="2428182" y="1234271"/>
                  </a:lnTo>
                  <a:lnTo>
                    <a:pt x="2485185" y="1232888"/>
                  </a:lnTo>
                  <a:lnTo>
                    <a:pt x="2541944" y="1231222"/>
                  </a:lnTo>
                  <a:lnTo>
                    <a:pt x="2598151" y="1229331"/>
                  </a:lnTo>
                  <a:lnTo>
                    <a:pt x="2653500" y="1227271"/>
                  </a:lnTo>
                  <a:lnTo>
                    <a:pt x="2707684" y="1225103"/>
                  </a:lnTo>
                  <a:lnTo>
                    <a:pt x="2760397" y="1222882"/>
                  </a:lnTo>
                  <a:lnTo>
                    <a:pt x="2811333" y="1220668"/>
                  </a:lnTo>
                  <a:lnTo>
                    <a:pt x="2860183" y="1218519"/>
                  </a:lnTo>
                  <a:lnTo>
                    <a:pt x="2900977" y="1216737"/>
                  </a:lnTo>
                  <a:lnTo>
                    <a:pt x="2939735" y="1215087"/>
                  </a:lnTo>
                  <a:lnTo>
                    <a:pt x="3010321" y="1212341"/>
                  </a:lnTo>
                  <a:lnTo>
                    <a:pt x="3041738" y="1211322"/>
                  </a:lnTo>
                  <a:lnTo>
                    <a:pt x="3052744" y="1211019"/>
                  </a:lnTo>
                </a:path>
              </a:pathLst>
            </a:custGeom>
            <a:ln w="19049">
              <a:solidFill>
                <a:srgbClr val="FF0000"/>
              </a:solidFill>
            </a:ln>
          </p:spPr>
          <p:txBody>
            <a:bodyPr wrap="square" lIns="0" tIns="0" rIns="0" bIns="0" rtlCol="0"/>
            <a:lstStyle/>
            <a:p>
              <a:endParaRPr sz="2400"/>
            </a:p>
          </p:txBody>
        </p:sp>
        <p:sp>
          <p:nvSpPr>
            <p:cNvPr id="8" name="object 8"/>
            <p:cNvSpPr/>
            <p:nvPr/>
          </p:nvSpPr>
          <p:spPr>
            <a:xfrm>
              <a:off x="5741137" y="3827257"/>
              <a:ext cx="59690" cy="43180"/>
            </a:xfrm>
            <a:custGeom>
              <a:avLst/>
              <a:gdLst/>
              <a:ahLst/>
              <a:cxnLst/>
              <a:rect l="l" t="t" r="r" b="b"/>
              <a:pathLst>
                <a:path w="59689" h="43179">
                  <a:moveTo>
                    <a:pt x="570" y="42842"/>
                  </a:moveTo>
                  <a:lnTo>
                    <a:pt x="21706" y="21136"/>
                  </a:lnTo>
                  <a:lnTo>
                    <a:pt x="0" y="0"/>
                  </a:lnTo>
                  <a:lnTo>
                    <a:pt x="59139" y="20637"/>
                  </a:lnTo>
                  <a:lnTo>
                    <a:pt x="570" y="42842"/>
                  </a:lnTo>
                  <a:close/>
                </a:path>
              </a:pathLst>
            </a:custGeom>
            <a:solidFill>
              <a:srgbClr val="FF0000"/>
            </a:solidFill>
          </p:spPr>
          <p:txBody>
            <a:bodyPr wrap="square" lIns="0" tIns="0" rIns="0" bIns="0" rtlCol="0"/>
            <a:lstStyle/>
            <a:p>
              <a:endParaRPr sz="2400"/>
            </a:p>
          </p:txBody>
        </p:sp>
        <p:sp>
          <p:nvSpPr>
            <p:cNvPr id="9" name="object 9"/>
            <p:cNvSpPr/>
            <p:nvPr/>
          </p:nvSpPr>
          <p:spPr>
            <a:xfrm>
              <a:off x="5741137" y="3827257"/>
              <a:ext cx="59690" cy="43180"/>
            </a:xfrm>
            <a:custGeom>
              <a:avLst/>
              <a:gdLst/>
              <a:ahLst/>
              <a:cxnLst/>
              <a:rect l="l" t="t" r="r" b="b"/>
              <a:pathLst>
                <a:path w="59689" h="43179">
                  <a:moveTo>
                    <a:pt x="21706" y="21136"/>
                  </a:moveTo>
                  <a:lnTo>
                    <a:pt x="570" y="42842"/>
                  </a:lnTo>
                  <a:lnTo>
                    <a:pt x="59139" y="20637"/>
                  </a:lnTo>
                  <a:lnTo>
                    <a:pt x="0" y="0"/>
                  </a:lnTo>
                  <a:lnTo>
                    <a:pt x="21706" y="21136"/>
                  </a:lnTo>
                  <a:close/>
                </a:path>
              </a:pathLst>
            </a:custGeom>
            <a:ln w="19049">
              <a:solidFill>
                <a:srgbClr val="FF0000"/>
              </a:solidFill>
            </a:ln>
          </p:spPr>
          <p:txBody>
            <a:bodyPr wrap="square" lIns="0" tIns="0" rIns="0" bIns="0" rtlCol="0"/>
            <a:lstStyle/>
            <a:p>
              <a:endParaRPr sz="2400"/>
            </a:p>
          </p:txBody>
        </p:sp>
      </p:grpSp>
      <p:sp>
        <p:nvSpPr>
          <p:cNvPr id="10" name="object 10"/>
          <p:cNvSpPr txBox="1"/>
          <p:nvPr/>
        </p:nvSpPr>
        <p:spPr>
          <a:xfrm>
            <a:off x="1562599" y="5084540"/>
            <a:ext cx="1925320"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SparkSession</a:t>
            </a:r>
            <a:r>
              <a:rPr sz="1600" spc="-93" dirty="0">
                <a:latin typeface="Arial MT"/>
                <a:cs typeface="Arial MT"/>
              </a:rPr>
              <a:t> </a:t>
            </a:r>
            <a:r>
              <a:rPr sz="1600" spc="-7" dirty="0">
                <a:latin typeface="Arial MT"/>
                <a:cs typeface="Arial MT"/>
              </a:rPr>
              <a:t>Object</a:t>
            </a:r>
            <a:endParaRPr sz="1600">
              <a:latin typeface="Arial MT"/>
              <a:cs typeface="Arial MT"/>
            </a:endParaRPr>
          </a:p>
        </p:txBody>
      </p:sp>
      <p:sp>
        <p:nvSpPr>
          <p:cNvPr id="11" name="object 11"/>
          <p:cNvSpPr txBox="1"/>
          <p:nvPr/>
        </p:nvSpPr>
        <p:spPr>
          <a:xfrm>
            <a:off x="7963400" y="5084540"/>
            <a:ext cx="1041400" cy="263320"/>
          </a:xfrm>
          <a:prstGeom prst="rect">
            <a:avLst/>
          </a:prstGeom>
        </p:spPr>
        <p:txBody>
          <a:bodyPr vert="horz" wrap="square" lIns="0" tIns="16933" rIns="0" bIns="0" rtlCol="0">
            <a:spAutoFit/>
          </a:bodyPr>
          <a:lstStyle/>
          <a:p>
            <a:pPr marL="16933">
              <a:spcBef>
                <a:spcPts val="133"/>
              </a:spcBef>
            </a:pPr>
            <a:r>
              <a:rPr sz="1600" spc="-7" dirty="0">
                <a:latin typeface="Arial MT"/>
                <a:cs typeface="Arial MT"/>
              </a:rPr>
              <a:t>SQ</a:t>
            </a:r>
            <a:r>
              <a:rPr sz="1600" dirty="0">
                <a:latin typeface="Arial MT"/>
                <a:cs typeface="Arial MT"/>
              </a:rPr>
              <a:t>L</a:t>
            </a:r>
            <a:r>
              <a:rPr sz="1600" spc="-67" dirty="0">
                <a:latin typeface="Arial MT"/>
                <a:cs typeface="Arial MT"/>
              </a:rPr>
              <a:t> </a:t>
            </a:r>
            <a:r>
              <a:rPr sz="1600" spc="-7" dirty="0">
                <a:latin typeface="Arial MT"/>
                <a:cs typeface="Arial MT"/>
              </a:rPr>
              <a:t>Query</a:t>
            </a:r>
            <a:endParaRPr sz="16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8554" y="2811006"/>
            <a:ext cx="5986780" cy="591551"/>
          </a:xfrm>
          <a:prstGeom prst="rect">
            <a:avLst/>
          </a:prstGeom>
        </p:spPr>
        <p:txBody>
          <a:bodyPr vert="horz" wrap="square" lIns="0" tIns="16933" rIns="0" bIns="0" rtlCol="0" anchor="ctr">
            <a:spAutoFit/>
          </a:bodyPr>
          <a:lstStyle/>
          <a:p>
            <a:pPr marL="16933">
              <a:lnSpc>
                <a:spcPct val="100000"/>
              </a:lnSpc>
              <a:spcBef>
                <a:spcPts val="133"/>
              </a:spcBef>
            </a:pPr>
            <a:r>
              <a:rPr sz="3733" spc="-33" dirty="0">
                <a:solidFill>
                  <a:srgbClr val="FF0000"/>
                </a:solidFill>
                <a:latin typeface="Roboto"/>
                <a:cs typeface="Roboto"/>
              </a:rPr>
              <a:t>Why </a:t>
            </a:r>
            <a:r>
              <a:rPr sz="3733" spc="-13" dirty="0">
                <a:solidFill>
                  <a:srgbClr val="FF0000"/>
                </a:solidFill>
                <a:latin typeface="Roboto"/>
                <a:cs typeface="Roboto"/>
              </a:rPr>
              <a:t>do</a:t>
            </a:r>
            <a:r>
              <a:rPr sz="3733" spc="-27" dirty="0">
                <a:solidFill>
                  <a:srgbClr val="FF0000"/>
                </a:solidFill>
                <a:latin typeface="Roboto"/>
                <a:cs typeface="Roboto"/>
              </a:rPr>
              <a:t> </a:t>
            </a:r>
            <a:r>
              <a:rPr sz="3733" spc="-7" dirty="0">
                <a:solidFill>
                  <a:srgbClr val="FF0000"/>
                </a:solidFill>
                <a:latin typeface="Roboto"/>
                <a:cs typeface="Roboto"/>
              </a:rPr>
              <a:t>we</a:t>
            </a:r>
            <a:r>
              <a:rPr sz="3733" spc="-33" dirty="0">
                <a:solidFill>
                  <a:srgbClr val="FF0000"/>
                </a:solidFill>
                <a:latin typeface="Roboto"/>
                <a:cs typeface="Roboto"/>
              </a:rPr>
              <a:t> </a:t>
            </a:r>
            <a:r>
              <a:rPr sz="3733" spc="-13" dirty="0">
                <a:solidFill>
                  <a:srgbClr val="FF0000"/>
                </a:solidFill>
                <a:latin typeface="Roboto"/>
                <a:cs typeface="Roboto"/>
              </a:rPr>
              <a:t>need</a:t>
            </a:r>
            <a:r>
              <a:rPr sz="3733" spc="-27" dirty="0">
                <a:solidFill>
                  <a:srgbClr val="FF0000"/>
                </a:solidFill>
                <a:latin typeface="Roboto"/>
                <a:cs typeface="Roboto"/>
              </a:rPr>
              <a:t> </a:t>
            </a:r>
            <a:r>
              <a:rPr sz="3733" spc="-47" dirty="0">
                <a:solidFill>
                  <a:srgbClr val="FF0000"/>
                </a:solidFill>
                <a:latin typeface="Roboto"/>
                <a:cs typeface="Roboto"/>
              </a:rPr>
              <a:t>Spark</a:t>
            </a:r>
            <a:r>
              <a:rPr sz="3733" spc="-27" dirty="0">
                <a:solidFill>
                  <a:srgbClr val="FF0000"/>
                </a:solidFill>
                <a:latin typeface="Roboto"/>
                <a:cs typeface="Roboto"/>
              </a:rPr>
              <a:t> </a:t>
            </a:r>
            <a:r>
              <a:rPr sz="3733" spc="-47" dirty="0">
                <a:solidFill>
                  <a:srgbClr val="FF0000"/>
                </a:solidFill>
                <a:latin typeface="Roboto"/>
                <a:cs typeface="Roboto"/>
              </a:rPr>
              <a:t>SQL?</a:t>
            </a:r>
            <a:endParaRPr sz="3733">
              <a:latin typeface="Roboto"/>
              <a:cs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8554" y="575805"/>
            <a:ext cx="5986780" cy="591551"/>
          </a:xfrm>
          <a:prstGeom prst="rect">
            <a:avLst/>
          </a:prstGeom>
        </p:spPr>
        <p:txBody>
          <a:bodyPr vert="horz" wrap="square" lIns="0" tIns="16933" rIns="0" bIns="0" rtlCol="0" anchor="ctr">
            <a:spAutoFit/>
          </a:bodyPr>
          <a:lstStyle/>
          <a:p>
            <a:pPr marL="16933">
              <a:lnSpc>
                <a:spcPct val="100000"/>
              </a:lnSpc>
              <a:spcBef>
                <a:spcPts val="133"/>
              </a:spcBef>
            </a:pPr>
            <a:r>
              <a:rPr sz="3733" spc="-33" dirty="0">
                <a:solidFill>
                  <a:srgbClr val="FF0000"/>
                </a:solidFill>
                <a:latin typeface="Roboto"/>
                <a:cs typeface="Roboto"/>
              </a:rPr>
              <a:t>Why </a:t>
            </a:r>
            <a:r>
              <a:rPr sz="3733" spc="-13" dirty="0">
                <a:solidFill>
                  <a:srgbClr val="FF0000"/>
                </a:solidFill>
                <a:latin typeface="Roboto"/>
                <a:cs typeface="Roboto"/>
              </a:rPr>
              <a:t>do</a:t>
            </a:r>
            <a:r>
              <a:rPr sz="3733" spc="-27" dirty="0">
                <a:solidFill>
                  <a:srgbClr val="FF0000"/>
                </a:solidFill>
                <a:latin typeface="Roboto"/>
                <a:cs typeface="Roboto"/>
              </a:rPr>
              <a:t> </a:t>
            </a:r>
            <a:r>
              <a:rPr sz="3733" spc="-7" dirty="0">
                <a:solidFill>
                  <a:srgbClr val="FF0000"/>
                </a:solidFill>
                <a:latin typeface="Roboto"/>
                <a:cs typeface="Roboto"/>
              </a:rPr>
              <a:t>we</a:t>
            </a:r>
            <a:r>
              <a:rPr sz="3733" spc="-33" dirty="0">
                <a:solidFill>
                  <a:srgbClr val="FF0000"/>
                </a:solidFill>
                <a:latin typeface="Roboto"/>
                <a:cs typeface="Roboto"/>
              </a:rPr>
              <a:t> </a:t>
            </a:r>
            <a:r>
              <a:rPr sz="3733" spc="-13" dirty="0">
                <a:solidFill>
                  <a:srgbClr val="FF0000"/>
                </a:solidFill>
                <a:latin typeface="Roboto"/>
                <a:cs typeface="Roboto"/>
              </a:rPr>
              <a:t>need</a:t>
            </a:r>
            <a:r>
              <a:rPr sz="3733" spc="-27" dirty="0">
                <a:solidFill>
                  <a:srgbClr val="FF0000"/>
                </a:solidFill>
                <a:latin typeface="Roboto"/>
                <a:cs typeface="Roboto"/>
              </a:rPr>
              <a:t> </a:t>
            </a:r>
            <a:r>
              <a:rPr sz="3733" spc="-47" dirty="0">
                <a:solidFill>
                  <a:srgbClr val="FF0000"/>
                </a:solidFill>
                <a:latin typeface="Roboto"/>
                <a:cs typeface="Roboto"/>
              </a:rPr>
              <a:t>Spark</a:t>
            </a:r>
            <a:r>
              <a:rPr sz="3733" spc="-27" dirty="0">
                <a:solidFill>
                  <a:srgbClr val="FF0000"/>
                </a:solidFill>
                <a:latin typeface="Roboto"/>
                <a:cs typeface="Roboto"/>
              </a:rPr>
              <a:t> </a:t>
            </a:r>
            <a:r>
              <a:rPr sz="3733" spc="-47" dirty="0">
                <a:solidFill>
                  <a:srgbClr val="FF0000"/>
                </a:solidFill>
                <a:latin typeface="Roboto"/>
                <a:cs typeface="Roboto"/>
              </a:rPr>
              <a:t>SQL?</a:t>
            </a:r>
            <a:endParaRPr sz="3733">
              <a:latin typeface="Roboto"/>
              <a:cs typeface="Roboto"/>
            </a:endParaRPr>
          </a:p>
        </p:txBody>
      </p:sp>
      <p:grpSp>
        <p:nvGrpSpPr>
          <p:cNvPr id="3" name="object 3"/>
          <p:cNvGrpSpPr/>
          <p:nvPr/>
        </p:nvGrpSpPr>
        <p:grpSpPr>
          <a:xfrm>
            <a:off x="5434345" y="1561040"/>
            <a:ext cx="6516793" cy="1535853"/>
            <a:chOff x="4075758" y="1170780"/>
            <a:chExt cx="4887595" cy="1151890"/>
          </a:xfrm>
        </p:grpSpPr>
        <p:sp>
          <p:nvSpPr>
            <p:cNvPr id="4" name="object 4"/>
            <p:cNvSpPr/>
            <p:nvPr/>
          </p:nvSpPr>
          <p:spPr>
            <a:xfrm>
              <a:off x="4090046" y="1185067"/>
              <a:ext cx="4859020" cy="958215"/>
            </a:xfrm>
            <a:custGeom>
              <a:avLst/>
              <a:gdLst/>
              <a:ahLst/>
              <a:cxnLst/>
              <a:rect l="l" t="t" r="r" b="b"/>
              <a:pathLst>
                <a:path w="4859020" h="958214">
                  <a:moveTo>
                    <a:pt x="441865" y="315297"/>
                  </a:moveTo>
                  <a:lnTo>
                    <a:pt x="434955" y="289630"/>
                  </a:lnTo>
                  <a:lnTo>
                    <a:pt x="440009" y="264288"/>
                  </a:lnTo>
                  <a:lnTo>
                    <a:pt x="456579" y="239537"/>
                  </a:lnTo>
                  <a:lnTo>
                    <a:pt x="522473" y="192877"/>
                  </a:lnTo>
                  <a:lnTo>
                    <a:pt x="570899" y="171503"/>
                  </a:lnTo>
                  <a:lnTo>
                    <a:pt x="629046" y="151788"/>
                  </a:lnTo>
                  <a:lnTo>
                    <a:pt x="696466" y="133999"/>
                  </a:lnTo>
                  <a:lnTo>
                    <a:pt x="772710" y="118404"/>
                  </a:lnTo>
                  <a:lnTo>
                    <a:pt x="818791" y="110776"/>
                  </a:lnTo>
                  <a:lnTo>
                    <a:pt x="866335" y="104107"/>
                  </a:lnTo>
                  <a:lnTo>
                    <a:pt x="915149" y="98397"/>
                  </a:lnTo>
                  <a:lnTo>
                    <a:pt x="965037" y="93647"/>
                  </a:lnTo>
                  <a:lnTo>
                    <a:pt x="1015807" y="89859"/>
                  </a:lnTo>
                  <a:lnTo>
                    <a:pt x="1067264" y="87036"/>
                  </a:lnTo>
                  <a:lnTo>
                    <a:pt x="1119213" y="85177"/>
                  </a:lnTo>
                  <a:lnTo>
                    <a:pt x="1171461" y="84286"/>
                  </a:lnTo>
                  <a:lnTo>
                    <a:pt x="1223814" y="84362"/>
                  </a:lnTo>
                  <a:lnTo>
                    <a:pt x="1276078" y="85408"/>
                  </a:lnTo>
                  <a:lnTo>
                    <a:pt x="1328058" y="87426"/>
                  </a:lnTo>
                  <a:lnTo>
                    <a:pt x="1379560" y="90416"/>
                  </a:lnTo>
                  <a:lnTo>
                    <a:pt x="1430391" y="94381"/>
                  </a:lnTo>
                  <a:lnTo>
                    <a:pt x="1480356" y="99321"/>
                  </a:lnTo>
                  <a:lnTo>
                    <a:pt x="1529262" y="105239"/>
                  </a:lnTo>
                  <a:lnTo>
                    <a:pt x="1576913" y="112136"/>
                  </a:lnTo>
                  <a:lnTo>
                    <a:pt x="1646429" y="84363"/>
                  </a:lnTo>
                  <a:lnTo>
                    <a:pt x="1688362" y="72214"/>
                  </a:lnTo>
                  <a:lnTo>
                    <a:pt x="1734538" y="61327"/>
                  </a:lnTo>
                  <a:lnTo>
                    <a:pt x="1784554" y="51777"/>
                  </a:lnTo>
                  <a:lnTo>
                    <a:pt x="1838004" y="43643"/>
                  </a:lnTo>
                  <a:lnTo>
                    <a:pt x="1894486" y="37002"/>
                  </a:lnTo>
                  <a:lnTo>
                    <a:pt x="1953595" y="31931"/>
                  </a:lnTo>
                  <a:lnTo>
                    <a:pt x="2014926" y="28508"/>
                  </a:lnTo>
                  <a:lnTo>
                    <a:pt x="2071023" y="26911"/>
                  </a:lnTo>
                  <a:lnTo>
                    <a:pt x="2126931" y="26736"/>
                  </a:lnTo>
                  <a:lnTo>
                    <a:pt x="2182307" y="27952"/>
                  </a:lnTo>
                  <a:lnTo>
                    <a:pt x="2236807" y="30529"/>
                  </a:lnTo>
                  <a:lnTo>
                    <a:pt x="2290085" y="34438"/>
                  </a:lnTo>
                  <a:lnTo>
                    <a:pt x="2341800" y="39649"/>
                  </a:lnTo>
                  <a:lnTo>
                    <a:pt x="2391606" y="46132"/>
                  </a:lnTo>
                  <a:lnTo>
                    <a:pt x="2439160" y="53857"/>
                  </a:lnTo>
                  <a:lnTo>
                    <a:pt x="2484118" y="62793"/>
                  </a:lnTo>
                  <a:lnTo>
                    <a:pt x="2526135" y="72913"/>
                  </a:lnTo>
                  <a:lnTo>
                    <a:pt x="2595647" y="45036"/>
                  </a:lnTo>
                  <a:lnTo>
                    <a:pt x="2639100" y="33260"/>
                  </a:lnTo>
                  <a:lnTo>
                    <a:pt x="2687529" y="23079"/>
                  </a:lnTo>
                  <a:lnTo>
                    <a:pt x="2740317" y="14604"/>
                  </a:lnTo>
                  <a:lnTo>
                    <a:pt x="2796846" y="7950"/>
                  </a:lnTo>
                  <a:lnTo>
                    <a:pt x="2856499" y="3232"/>
                  </a:lnTo>
                  <a:lnTo>
                    <a:pt x="2918659" y="562"/>
                  </a:lnTo>
                  <a:lnTo>
                    <a:pt x="2974627" y="0"/>
                  </a:lnTo>
                  <a:lnTo>
                    <a:pt x="3029840" y="1134"/>
                  </a:lnTo>
                  <a:lnTo>
                    <a:pt x="3083816" y="3909"/>
                  </a:lnTo>
                  <a:lnTo>
                    <a:pt x="3136074" y="8268"/>
                  </a:lnTo>
                  <a:lnTo>
                    <a:pt x="3186133" y="14153"/>
                  </a:lnTo>
                  <a:lnTo>
                    <a:pt x="3233510" y="21509"/>
                  </a:lnTo>
                  <a:lnTo>
                    <a:pt x="3277725" y="30279"/>
                  </a:lnTo>
                  <a:lnTo>
                    <a:pt x="3318295" y="40406"/>
                  </a:lnTo>
                  <a:lnTo>
                    <a:pt x="3354740" y="51833"/>
                  </a:lnTo>
                  <a:lnTo>
                    <a:pt x="3393908" y="40690"/>
                  </a:lnTo>
                  <a:lnTo>
                    <a:pt x="3436654" y="30821"/>
                  </a:lnTo>
                  <a:lnTo>
                    <a:pt x="3482554" y="22262"/>
                  </a:lnTo>
                  <a:lnTo>
                    <a:pt x="3531184" y="15048"/>
                  </a:lnTo>
                  <a:lnTo>
                    <a:pt x="3582121" y="9215"/>
                  </a:lnTo>
                  <a:lnTo>
                    <a:pt x="3634941" y="4797"/>
                  </a:lnTo>
                  <a:lnTo>
                    <a:pt x="3689220" y="1831"/>
                  </a:lnTo>
                  <a:lnTo>
                    <a:pt x="3744534" y="352"/>
                  </a:lnTo>
                  <a:lnTo>
                    <a:pt x="3800459" y="396"/>
                  </a:lnTo>
                  <a:lnTo>
                    <a:pt x="3856573" y="1996"/>
                  </a:lnTo>
                  <a:lnTo>
                    <a:pt x="3912451" y="5191"/>
                  </a:lnTo>
                  <a:lnTo>
                    <a:pt x="3978488" y="11175"/>
                  </a:lnTo>
                  <a:lnTo>
                    <a:pt x="4040278" y="19237"/>
                  </a:lnTo>
                  <a:lnTo>
                    <a:pt x="4097273" y="29217"/>
                  </a:lnTo>
                  <a:lnTo>
                    <a:pt x="4148925" y="40955"/>
                  </a:lnTo>
                  <a:lnTo>
                    <a:pt x="4194683" y="54291"/>
                  </a:lnTo>
                  <a:lnTo>
                    <a:pt x="4234001" y="69065"/>
                  </a:lnTo>
                  <a:lnTo>
                    <a:pt x="4291121" y="102291"/>
                  </a:lnTo>
                  <a:lnTo>
                    <a:pt x="4307826" y="120421"/>
                  </a:lnTo>
                  <a:lnTo>
                    <a:pt x="4369174" y="125887"/>
                  </a:lnTo>
                  <a:lnTo>
                    <a:pt x="4427482" y="133030"/>
                  </a:lnTo>
                  <a:lnTo>
                    <a:pt x="4482327" y="141757"/>
                  </a:lnTo>
                  <a:lnTo>
                    <a:pt x="4533286" y="151972"/>
                  </a:lnTo>
                  <a:lnTo>
                    <a:pt x="4579939" y="163582"/>
                  </a:lnTo>
                  <a:lnTo>
                    <a:pt x="4621864" y="176491"/>
                  </a:lnTo>
                  <a:lnTo>
                    <a:pt x="4658637" y="190607"/>
                  </a:lnTo>
                  <a:lnTo>
                    <a:pt x="4732996" y="238402"/>
                  </a:lnTo>
                  <a:lnTo>
                    <a:pt x="4749305" y="272312"/>
                  </a:lnTo>
                  <a:lnTo>
                    <a:pt x="4738665" y="306386"/>
                  </a:lnTo>
                  <a:lnTo>
                    <a:pt x="4700981" y="339441"/>
                  </a:lnTo>
                  <a:lnTo>
                    <a:pt x="4756811" y="361876"/>
                  </a:lnTo>
                  <a:lnTo>
                    <a:pt x="4800642" y="385769"/>
                  </a:lnTo>
                  <a:lnTo>
                    <a:pt x="4832306" y="410786"/>
                  </a:lnTo>
                  <a:lnTo>
                    <a:pt x="4851633" y="436592"/>
                  </a:lnTo>
                  <a:lnTo>
                    <a:pt x="4858455" y="462850"/>
                  </a:lnTo>
                  <a:lnTo>
                    <a:pt x="4852604" y="489226"/>
                  </a:lnTo>
                  <a:lnTo>
                    <a:pt x="4802209" y="540986"/>
                  </a:lnTo>
                  <a:lnTo>
                    <a:pt x="4741145" y="572891"/>
                  </a:lnTo>
                  <a:lnTo>
                    <a:pt x="4703522" y="587464"/>
                  </a:lnTo>
                  <a:lnTo>
                    <a:pt x="4661563" y="601036"/>
                  </a:lnTo>
                  <a:lnTo>
                    <a:pt x="4615564" y="613545"/>
                  </a:lnTo>
                  <a:lnTo>
                    <a:pt x="4565819" y="624929"/>
                  </a:lnTo>
                  <a:lnTo>
                    <a:pt x="4512623" y="635126"/>
                  </a:lnTo>
                  <a:lnTo>
                    <a:pt x="4456269" y="644075"/>
                  </a:lnTo>
                  <a:lnTo>
                    <a:pt x="4397053" y="651713"/>
                  </a:lnTo>
                  <a:lnTo>
                    <a:pt x="4335270" y="657980"/>
                  </a:lnTo>
                  <a:lnTo>
                    <a:pt x="4271212" y="662813"/>
                  </a:lnTo>
                  <a:lnTo>
                    <a:pt x="4205177" y="666151"/>
                  </a:lnTo>
                  <a:lnTo>
                    <a:pt x="4198614" y="689529"/>
                  </a:lnTo>
                  <a:lnTo>
                    <a:pt x="4152107" y="733776"/>
                  </a:lnTo>
                  <a:lnTo>
                    <a:pt x="4113327" y="754122"/>
                  </a:lnTo>
                  <a:lnTo>
                    <a:pt x="4064971" y="772934"/>
                  </a:lnTo>
                  <a:lnTo>
                    <a:pt x="4007622" y="789950"/>
                  </a:lnTo>
                  <a:lnTo>
                    <a:pt x="3941861" y="804910"/>
                  </a:lnTo>
                  <a:lnTo>
                    <a:pt x="3868272" y="817551"/>
                  </a:lnTo>
                  <a:lnTo>
                    <a:pt x="3819940" y="823990"/>
                  </a:lnTo>
                  <a:lnTo>
                    <a:pt x="3770271" y="829287"/>
                  </a:lnTo>
                  <a:lnTo>
                    <a:pt x="3719529" y="833441"/>
                  </a:lnTo>
                  <a:lnTo>
                    <a:pt x="3667980" y="836456"/>
                  </a:lnTo>
                  <a:lnTo>
                    <a:pt x="3615887" y="838333"/>
                  </a:lnTo>
                  <a:lnTo>
                    <a:pt x="3563515" y="839075"/>
                  </a:lnTo>
                  <a:lnTo>
                    <a:pt x="3511128" y="838683"/>
                  </a:lnTo>
                  <a:lnTo>
                    <a:pt x="3458992" y="837159"/>
                  </a:lnTo>
                  <a:lnTo>
                    <a:pt x="3407370" y="834506"/>
                  </a:lnTo>
                  <a:lnTo>
                    <a:pt x="3356526" y="830724"/>
                  </a:lnTo>
                  <a:lnTo>
                    <a:pt x="3306727" y="825817"/>
                  </a:lnTo>
                  <a:lnTo>
                    <a:pt x="3258235" y="819787"/>
                  </a:lnTo>
                  <a:lnTo>
                    <a:pt x="3211316" y="812634"/>
                  </a:lnTo>
                  <a:lnTo>
                    <a:pt x="3189013" y="829711"/>
                  </a:lnTo>
                  <a:lnTo>
                    <a:pt x="3129107" y="861475"/>
                  </a:lnTo>
                  <a:lnTo>
                    <a:pt x="3092070" y="876031"/>
                  </a:lnTo>
                  <a:lnTo>
                    <a:pt x="3050687" y="889615"/>
                  </a:lnTo>
                  <a:lnTo>
                    <a:pt x="3005239" y="902163"/>
                  </a:lnTo>
                  <a:lnTo>
                    <a:pt x="2956008" y="913608"/>
                  </a:lnTo>
                  <a:lnTo>
                    <a:pt x="2903278" y="923884"/>
                  </a:lnTo>
                  <a:lnTo>
                    <a:pt x="2847331" y="932927"/>
                  </a:lnTo>
                  <a:lnTo>
                    <a:pt x="2788448" y="940670"/>
                  </a:lnTo>
                  <a:lnTo>
                    <a:pt x="2726912" y="947048"/>
                  </a:lnTo>
                  <a:lnTo>
                    <a:pt x="2663005" y="951995"/>
                  </a:lnTo>
                  <a:lnTo>
                    <a:pt x="2597009" y="955446"/>
                  </a:lnTo>
                  <a:lnTo>
                    <a:pt x="2539042" y="957159"/>
                  </a:lnTo>
                  <a:lnTo>
                    <a:pt x="2481326" y="957670"/>
                  </a:lnTo>
                  <a:lnTo>
                    <a:pt x="2424085" y="957005"/>
                  </a:lnTo>
                  <a:lnTo>
                    <a:pt x="2367539" y="955191"/>
                  </a:lnTo>
                  <a:lnTo>
                    <a:pt x="2311911" y="952254"/>
                  </a:lnTo>
                  <a:lnTo>
                    <a:pt x="2257424" y="948220"/>
                  </a:lnTo>
                  <a:lnTo>
                    <a:pt x="2204298" y="943117"/>
                  </a:lnTo>
                  <a:lnTo>
                    <a:pt x="2152755" y="936970"/>
                  </a:lnTo>
                  <a:lnTo>
                    <a:pt x="2103019" y="929806"/>
                  </a:lnTo>
                  <a:lnTo>
                    <a:pt x="2055310" y="921651"/>
                  </a:lnTo>
                  <a:lnTo>
                    <a:pt x="2009850" y="912532"/>
                  </a:lnTo>
                  <a:lnTo>
                    <a:pt x="1966863" y="902476"/>
                  </a:lnTo>
                  <a:lnTo>
                    <a:pt x="1926568" y="891509"/>
                  </a:lnTo>
                  <a:lnTo>
                    <a:pt x="1889189" y="879657"/>
                  </a:lnTo>
                  <a:lnTo>
                    <a:pt x="1854948" y="866947"/>
                  </a:lnTo>
                  <a:lnTo>
                    <a:pt x="1808157" y="874004"/>
                  </a:lnTo>
                  <a:lnTo>
                    <a:pt x="1760095" y="880238"/>
                  </a:lnTo>
                  <a:lnTo>
                    <a:pt x="1710911" y="885643"/>
                  </a:lnTo>
                  <a:lnTo>
                    <a:pt x="1660752" y="890213"/>
                  </a:lnTo>
                  <a:lnTo>
                    <a:pt x="1609765" y="893941"/>
                  </a:lnTo>
                  <a:lnTo>
                    <a:pt x="1558099" y="896823"/>
                  </a:lnTo>
                  <a:lnTo>
                    <a:pt x="1505901" y="898853"/>
                  </a:lnTo>
                  <a:lnTo>
                    <a:pt x="1453319" y="900025"/>
                  </a:lnTo>
                  <a:lnTo>
                    <a:pt x="1400500" y="900332"/>
                  </a:lnTo>
                  <a:lnTo>
                    <a:pt x="1347592" y="899770"/>
                  </a:lnTo>
                  <a:lnTo>
                    <a:pt x="1294743" y="898333"/>
                  </a:lnTo>
                  <a:lnTo>
                    <a:pt x="1242101" y="896015"/>
                  </a:lnTo>
                  <a:lnTo>
                    <a:pt x="1189813" y="892810"/>
                  </a:lnTo>
                  <a:lnTo>
                    <a:pt x="1129139" y="887912"/>
                  </a:lnTo>
                  <a:lnTo>
                    <a:pt x="1070305" y="881874"/>
                  </a:lnTo>
                  <a:lnTo>
                    <a:pt x="1013506" y="874736"/>
                  </a:lnTo>
                  <a:lnTo>
                    <a:pt x="958937" y="866538"/>
                  </a:lnTo>
                  <a:lnTo>
                    <a:pt x="906794" y="857321"/>
                  </a:lnTo>
                  <a:lnTo>
                    <a:pt x="857274" y="847125"/>
                  </a:lnTo>
                  <a:lnTo>
                    <a:pt x="810571" y="835990"/>
                  </a:lnTo>
                  <a:lnTo>
                    <a:pt x="766881" y="823956"/>
                  </a:lnTo>
                  <a:lnTo>
                    <a:pt x="726400" y="811065"/>
                  </a:lnTo>
                  <a:lnTo>
                    <a:pt x="689325" y="797355"/>
                  </a:lnTo>
                  <a:lnTo>
                    <a:pt x="655850" y="782868"/>
                  </a:lnTo>
                  <a:lnTo>
                    <a:pt x="594901" y="783762"/>
                  </a:lnTo>
                  <a:lnTo>
                    <a:pt x="534946" y="782652"/>
                  </a:lnTo>
                  <a:lnTo>
                    <a:pt x="476573" y="779621"/>
                  </a:lnTo>
                  <a:lnTo>
                    <a:pt x="420369" y="774754"/>
                  </a:lnTo>
                  <a:lnTo>
                    <a:pt x="366923" y="768135"/>
                  </a:lnTo>
                  <a:lnTo>
                    <a:pt x="316821" y="759850"/>
                  </a:lnTo>
                  <a:lnTo>
                    <a:pt x="270652" y="749983"/>
                  </a:lnTo>
                  <a:lnTo>
                    <a:pt x="229004" y="738619"/>
                  </a:lnTo>
                  <a:lnTo>
                    <a:pt x="192464" y="725842"/>
                  </a:lnTo>
                  <a:lnTo>
                    <a:pt x="125585" y="686448"/>
                  </a:lnTo>
                  <a:lnTo>
                    <a:pt x="109855" y="660267"/>
                  </a:lnTo>
                  <a:lnTo>
                    <a:pt x="113992" y="634013"/>
                  </a:lnTo>
                  <a:lnTo>
                    <a:pt x="137558" y="608504"/>
                  </a:lnTo>
                  <a:lnTo>
                    <a:pt x="180113" y="584561"/>
                  </a:lnTo>
                  <a:lnTo>
                    <a:pt x="241220" y="563001"/>
                  </a:lnTo>
                  <a:lnTo>
                    <a:pt x="168766" y="549013"/>
                  </a:lnTo>
                  <a:lnTo>
                    <a:pt x="108083" y="532077"/>
                  </a:lnTo>
                  <a:lnTo>
                    <a:pt x="60017" y="512713"/>
                  </a:lnTo>
                  <a:lnTo>
                    <a:pt x="25415" y="491442"/>
                  </a:lnTo>
                  <a:lnTo>
                    <a:pt x="0" y="445265"/>
                  </a:lnTo>
                  <a:lnTo>
                    <a:pt x="10880" y="421400"/>
                  </a:lnTo>
                  <a:lnTo>
                    <a:pt x="58602" y="386603"/>
                  </a:lnTo>
                  <a:lnTo>
                    <a:pt x="94784" y="371214"/>
                  </a:lnTo>
                  <a:lnTo>
                    <a:pt x="138195" y="357403"/>
                  </a:lnTo>
                  <a:lnTo>
                    <a:pt x="188094" y="345349"/>
                  </a:lnTo>
                  <a:lnTo>
                    <a:pt x="243744" y="335229"/>
                  </a:lnTo>
                  <a:lnTo>
                    <a:pt x="304404" y="327223"/>
                  </a:lnTo>
                  <a:lnTo>
                    <a:pt x="369335" y="321510"/>
                  </a:lnTo>
                  <a:lnTo>
                    <a:pt x="437799" y="318267"/>
                  </a:lnTo>
                  <a:lnTo>
                    <a:pt x="441865" y="315297"/>
                  </a:lnTo>
                  <a:close/>
                </a:path>
              </a:pathLst>
            </a:custGeom>
            <a:ln w="28574">
              <a:solidFill>
                <a:srgbClr val="595959"/>
              </a:solidFill>
            </a:ln>
          </p:spPr>
          <p:txBody>
            <a:bodyPr wrap="square" lIns="0" tIns="0" rIns="0" bIns="0" rtlCol="0"/>
            <a:lstStyle/>
            <a:p>
              <a:endParaRPr sz="2400"/>
            </a:p>
          </p:txBody>
        </p:sp>
        <p:pic>
          <p:nvPicPr>
            <p:cNvPr id="5" name="object 5"/>
            <p:cNvPicPr/>
            <p:nvPr/>
          </p:nvPicPr>
          <p:blipFill>
            <a:blip r:embed="rId2" cstate="print"/>
            <a:stretch>
              <a:fillRect/>
            </a:stretch>
          </p:blipFill>
          <p:spPr>
            <a:xfrm>
              <a:off x="4953432" y="2133587"/>
              <a:ext cx="188574" cy="188574"/>
            </a:xfrm>
            <a:prstGeom prst="rect">
              <a:avLst/>
            </a:prstGeom>
          </p:spPr>
        </p:pic>
        <p:sp>
          <p:nvSpPr>
            <p:cNvPr id="6" name="object 6"/>
            <p:cNvSpPr/>
            <p:nvPr/>
          </p:nvSpPr>
          <p:spPr>
            <a:xfrm>
              <a:off x="4336465" y="1233789"/>
              <a:ext cx="4452620" cy="814705"/>
            </a:xfrm>
            <a:custGeom>
              <a:avLst/>
              <a:gdLst/>
              <a:ahLst/>
              <a:cxnLst/>
              <a:rect l="l" t="t" r="r" b="b"/>
              <a:pathLst>
                <a:path w="4452620" h="814705">
                  <a:moveTo>
                    <a:pt x="284534" y="528215"/>
                  </a:moveTo>
                  <a:lnTo>
                    <a:pt x="234947" y="528575"/>
                  </a:lnTo>
                  <a:lnTo>
                    <a:pt x="185732" y="527583"/>
                  </a:lnTo>
                  <a:lnTo>
                    <a:pt x="137260" y="525262"/>
                  </a:lnTo>
                  <a:lnTo>
                    <a:pt x="89900" y="521635"/>
                  </a:lnTo>
                  <a:lnTo>
                    <a:pt x="44023" y="516724"/>
                  </a:lnTo>
                  <a:lnTo>
                    <a:pt x="0" y="510553"/>
                  </a:lnTo>
                </a:path>
                <a:path w="4452620" h="814705">
                  <a:moveTo>
                    <a:pt x="535579" y="721495"/>
                  </a:moveTo>
                  <a:lnTo>
                    <a:pt x="505288" y="724428"/>
                  </a:lnTo>
                  <a:lnTo>
                    <a:pt x="474375" y="726819"/>
                  </a:lnTo>
                  <a:lnTo>
                    <a:pt x="442942" y="728662"/>
                  </a:lnTo>
                  <a:lnTo>
                    <a:pt x="411092" y="729948"/>
                  </a:lnTo>
                </a:path>
                <a:path w="4452620" h="814705">
                  <a:moveTo>
                    <a:pt x="1608248" y="814367"/>
                  </a:moveTo>
                  <a:lnTo>
                    <a:pt x="1586647" y="805142"/>
                  </a:lnTo>
                  <a:lnTo>
                    <a:pt x="1566919" y="795627"/>
                  </a:lnTo>
                  <a:lnTo>
                    <a:pt x="1549104" y="785842"/>
                  </a:lnTo>
                  <a:lnTo>
                    <a:pt x="1533242" y="775808"/>
                  </a:lnTo>
                </a:path>
                <a:path w="4452620" h="814705">
                  <a:moveTo>
                    <a:pt x="2995342" y="718215"/>
                  </a:moveTo>
                  <a:lnTo>
                    <a:pt x="2990979" y="728941"/>
                  </a:lnTo>
                  <a:lnTo>
                    <a:pt x="2984522" y="739583"/>
                  </a:lnTo>
                  <a:lnTo>
                    <a:pt x="2975988" y="750118"/>
                  </a:lnTo>
                  <a:lnTo>
                    <a:pt x="2965393" y="760525"/>
                  </a:lnTo>
                </a:path>
                <a:path w="4452620" h="814705">
                  <a:moveTo>
                    <a:pt x="3590859" y="456799"/>
                  </a:moveTo>
                  <a:lnTo>
                    <a:pt x="3662742" y="467760"/>
                  </a:lnTo>
                  <a:lnTo>
                    <a:pt x="3727970" y="480880"/>
                  </a:lnTo>
                  <a:lnTo>
                    <a:pt x="3786041" y="495942"/>
                  </a:lnTo>
                  <a:lnTo>
                    <a:pt x="3836453" y="512730"/>
                  </a:lnTo>
                  <a:lnTo>
                    <a:pt x="3878704" y="531024"/>
                  </a:lnTo>
                  <a:lnTo>
                    <a:pt x="3912291" y="550609"/>
                  </a:lnTo>
                  <a:lnTo>
                    <a:pt x="3951466" y="592777"/>
                  </a:lnTo>
                  <a:lnTo>
                    <a:pt x="3956049" y="614926"/>
                  </a:lnTo>
                </a:path>
                <a:path w="4452620" h="814705">
                  <a:moveTo>
                    <a:pt x="4452263" y="288383"/>
                  </a:moveTo>
                  <a:lnTo>
                    <a:pt x="4421387" y="305032"/>
                  </a:lnTo>
                  <a:lnTo>
                    <a:pt x="4383720" y="320564"/>
                  </a:lnTo>
                  <a:lnTo>
                    <a:pt x="4339671" y="334828"/>
                  </a:lnTo>
                  <a:lnTo>
                    <a:pt x="4289650" y="347676"/>
                  </a:lnTo>
                </a:path>
                <a:path w="4452620" h="814705">
                  <a:moveTo>
                    <a:pt x="4062051" y="68375"/>
                  </a:moveTo>
                  <a:lnTo>
                    <a:pt x="4066084" y="75328"/>
                  </a:lnTo>
                  <a:lnTo>
                    <a:pt x="4068862" y="82321"/>
                  </a:lnTo>
                  <a:lnTo>
                    <a:pt x="4070381" y="89342"/>
                  </a:lnTo>
                  <a:lnTo>
                    <a:pt x="4070637" y="96378"/>
                  </a:lnTo>
                </a:path>
                <a:path w="4452620" h="814705">
                  <a:moveTo>
                    <a:pt x="3023525" y="35711"/>
                  </a:moveTo>
                  <a:lnTo>
                    <a:pt x="3040691" y="26195"/>
                  </a:lnTo>
                  <a:lnTo>
                    <a:pt x="3060353" y="17047"/>
                  </a:lnTo>
                  <a:lnTo>
                    <a:pt x="3082428" y="8304"/>
                  </a:lnTo>
                  <a:lnTo>
                    <a:pt x="3106834" y="0"/>
                  </a:lnTo>
                </a:path>
                <a:path w="4452620" h="814705">
                  <a:moveTo>
                    <a:pt x="2244356" y="52727"/>
                  </a:moveTo>
                  <a:lnTo>
                    <a:pt x="2251755" y="44786"/>
                  </a:lnTo>
                  <a:lnTo>
                    <a:pt x="2260965" y="36990"/>
                  </a:lnTo>
                  <a:lnTo>
                    <a:pt x="2271958" y="29364"/>
                  </a:lnTo>
                  <a:lnTo>
                    <a:pt x="2284704" y="21928"/>
                  </a:lnTo>
                </a:path>
                <a:path w="4452620" h="814705">
                  <a:moveTo>
                    <a:pt x="1329913" y="63191"/>
                  </a:moveTo>
                  <a:lnTo>
                    <a:pt x="1368899" y="69758"/>
                  </a:lnTo>
                  <a:lnTo>
                    <a:pt x="1406296" y="76940"/>
                  </a:lnTo>
                  <a:lnTo>
                    <a:pt x="1442004" y="84718"/>
                  </a:lnTo>
                  <a:lnTo>
                    <a:pt x="1475921" y="93070"/>
                  </a:lnTo>
                </a:path>
                <a:path w="4452620" h="814705">
                  <a:moveTo>
                    <a:pt x="220952" y="298023"/>
                  </a:moveTo>
                  <a:lnTo>
                    <a:pt x="212848" y="290270"/>
                  </a:lnTo>
                  <a:lnTo>
                    <a:pt x="205895" y="282440"/>
                  </a:lnTo>
                  <a:lnTo>
                    <a:pt x="200100" y="274542"/>
                  </a:lnTo>
                  <a:lnTo>
                    <a:pt x="195470" y="266586"/>
                  </a:lnTo>
                </a:path>
              </a:pathLst>
            </a:custGeom>
            <a:ln w="28574">
              <a:solidFill>
                <a:srgbClr val="595959"/>
              </a:solidFill>
            </a:ln>
          </p:spPr>
          <p:txBody>
            <a:bodyPr wrap="square" lIns="0" tIns="0" rIns="0" bIns="0" rtlCol="0"/>
            <a:lstStyle/>
            <a:p>
              <a:endParaRPr sz="2400"/>
            </a:p>
          </p:txBody>
        </p:sp>
      </p:grpSp>
      <p:pic>
        <p:nvPicPr>
          <p:cNvPr id="7" name="object 7"/>
          <p:cNvPicPr/>
          <p:nvPr/>
        </p:nvPicPr>
        <p:blipFill>
          <a:blip r:embed="rId3" cstate="print"/>
          <a:stretch>
            <a:fillRect/>
          </a:stretch>
        </p:blipFill>
        <p:spPr>
          <a:xfrm>
            <a:off x="5638272" y="3312833"/>
            <a:ext cx="109211" cy="109211"/>
          </a:xfrm>
          <a:prstGeom prst="rect">
            <a:avLst/>
          </a:prstGeom>
        </p:spPr>
      </p:pic>
      <p:pic>
        <p:nvPicPr>
          <p:cNvPr id="8" name="object 8"/>
          <p:cNvPicPr/>
          <p:nvPr/>
        </p:nvPicPr>
        <p:blipFill>
          <a:blip r:embed="rId4" cstate="print"/>
          <a:stretch>
            <a:fillRect/>
          </a:stretch>
        </p:blipFill>
        <p:spPr>
          <a:xfrm>
            <a:off x="6088218" y="3091514"/>
            <a:ext cx="180321" cy="180321"/>
          </a:xfrm>
          <a:prstGeom prst="rect">
            <a:avLst/>
          </a:prstGeom>
        </p:spPr>
      </p:pic>
      <p:sp>
        <p:nvSpPr>
          <p:cNvPr id="9" name="object 9"/>
          <p:cNvSpPr txBox="1"/>
          <p:nvPr/>
        </p:nvSpPr>
        <p:spPr>
          <a:xfrm>
            <a:off x="6484407" y="1740725"/>
            <a:ext cx="3969173" cy="877163"/>
          </a:xfrm>
          <a:prstGeom prst="rect">
            <a:avLst/>
          </a:prstGeom>
        </p:spPr>
        <p:txBody>
          <a:bodyPr vert="horz" wrap="square" lIns="0" tIns="30480" rIns="0" bIns="0" rtlCol="0">
            <a:spAutoFit/>
          </a:bodyPr>
          <a:lstStyle/>
          <a:p>
            <a:pPr marL="16086" marR="6773" indent="2540" algn="ctr">
              <a:lnSpc>
                <a:spcPts val="2200"/>
              </a:lnSpc>
              <a:spcBef>
                <a:spcPts val="240"/>
              </a:spcBef>
            </a:pPr>
            <a:r>
              <a:rPr sz="1867" spc="-27" dirty="0">
                <a:latin typeface="Roboto"/>
                <a:cs typeface="Roboto"/>
              </a:rPr>
              <a:t>Spark</a:t>
            </a:r>
            <a:r>
              <a:rPr sz="1867" spc="-20" dirty="0">
                <a:latin typeface="Roboto"/>
                <a:cs typeface="Roboto"/>
              </a:rPr>
              <a:t> </a:t>
            </a:r>
            <a:r>
              <a:rPr sz="1867" spc="-33" dirty="0">
                <a:latin typeface="Roboto"/>
                <a:cs typeface="Roboto"/>
              </a:rPr>
              <a:t>SQL</a:t>
            </a:r>
            <a:r>
              <a:rPr sz="1867" spc="-13" dirty="0">
                <a:latin typeface="Roboto"/>
                <a:cs typeface="Roboto"/>
              </a:rPr>
              <a:t> </a:t>
            </a:r>
            <a:r>
              <a:rPr sz="1867" spc="-20" dirty="0">
                <a:latin typeface="Roboto"/>
                <a:cs typeface="Roboto"/>
              </a:rPr>
              <a:t>was </a:t>
            </a:r>
            <a:r>
              <a:rPr sz="1867" spc="-27" dirty="0">
                <a:latin typeface="Roboto"/>
                <a:cs typeface="Roboto"/>
              </a:rPr>
              <a:t>built</a:t>
            </a:r>
            <a:r>
              <a:rPr sz="1867" spc="-13" dirty="0">
                <a:latin typeface="Roboto"/>
                <a:cs typeface="Roboto"/>
              </a:rPr>
              <a:t> </a:t>
            </a:r>
            <a:r>
              <a:rPr sz="1867" spc="-20" dirty="0">
                <a:latin typeface="Roboto"/>
                <a:cs typeface="Roboto"/>
              </a:rPr>
              <a:t>to </a:t>
            </a:r>
            <a:r>
              <a:rPr sz="1867" spc="-13" dirty="0">
                <a:latin typeface="Roboto"/>
                <a:cs typeface="Roboto"/>
              </a:rPr>
              <a:t>overcome </a:t>
            </a:r>
            <a:r>
              <a:rPr sz="1867" spc="-20" dirty="0">
                <a:latin typeface="Roboto"/>
                <a:cs typeface="Roboto"/>
              </a:rPr>
              <a:t>the </a:t>
            </a:r>
            <a:r>
              <a:rPr sz="1867" spc="-13" dirty="0">
                <a:latin typeface="Roboto"/>
                <a:cs typeface="Roboto"/>
              </a:rPr>
              <a:t> </a:t>
            </a:r>
            <a:r>
              <a:rPr sz="1867" spc="-27" dirty="0">
                <a:latin typeface="Roboto"/>
                <a:cs typeface="Roboto"/>
              </a:rPr>
              <a:t>limitations</a:t>
            </a:r>
            <a:r>
              <a:rPr sz="1867" spc="-7" dirty="0">
                <a:latin typeface="Roboto"/>
                <a:cs typeface="Roboto"/>
              </a:rPr>
              <a:t> </a:t>
            </a:r>
            <a:r>
              <a:rPr sz="1867" spc="13" dirty="0">
                <a:latin typeface="Roboto"/>
                <a:cs typeface="Roboto"/>
              </a:rPr>
              <a:t>of</a:t>
            </a:r>
            <a:r>
              <a:rPr sz="1867" spc="-7" dirty="0">
                <a:latin typeface="Roboto"/>
                <a:cs typeface="Roboto"/>
              </a:rPr>
              <a:t> </a:t>
            </a:r>
            <a:r>
              <a:rPr sz="1867" spc="-13" dirty="0">
                <a:latin typeface="Roboto"/>
                <a:cs typeface="Roboto"/>
              </a:rPr>
              <a:t>Apache</a:t>
            </a:r>
            <a:r>
              <a:rPr sz="1867" dirty="0">
                <a:latin typeface="Roboto"/>
                <a:cs typeface="Roboto"/>
              </a:rPr>
              <a:t> </a:t>
            </a:r>
            <a:r>
              <a:rPr sz="1867" spc="-13" dirty="0">
                <a:latin typeface="Roboto"/>
                <a:cs typeface="Roboto"/>
              </a:rPr>
              <a:t>Hive</a:t>
            </a:r>
            <a:r>
              <a:rPr sz="1867" spc="-7" dirty="0">
                <a:latin typeface="Roboto"/>
                <a:cs typeface="Roboto"/>
              </a:rPr>
              <a:t> </a:t>
            </a:r>
            <a:r>
              <a:rPr sz="1867" spc="-33" dirty="0">
                <a:latin typeface="Roboto"/>
                <a:cs typeface="Roboto"/>
              </a:rPr>
              <a:t>running</a:t>
            </a:r>
            <a:r>
              <a:rPr sz="1867" spc="-7" dirty="0">
                <a:latin typeface="Roboto"/>
                <a:cs typeface="Roboto"/>
              </a:rPr>
              <a:t> </a:t>
            </a:r>
            <a:r>
              <a:rPr sz="1867" spc="-27" dirty="0">
                <a:latin typeface="Roboto"/>
                <a:cs typeface="Roboto"/>
              </a:rPr>
              <a:t>on </a:t>
            </a:r>
            <a:r>
              <a:rPr sz="1867" spc="-440" dirty="0">
                <a:latin typeface="Roboto"/>
                <a:cs typeface="Roboto"/>
              </a:rPr>
              <a:t> </a:t>
            </a:r>
            <a:r>
              <a:rPr sz="1867" spc="-20" dirty="0">
                <a:latin typeface="Roboto"/>
                <a:cs typeface="Roboto"/>
              </a:rPr>
              <a:t>top</a:t>
            </a:r>
            <a:r>
              <a:rPr sz="1867" spc="-13" dirty="0">
                <a:latin typeface="Roboto"/>
                <a:cs typeface="Roboto"/>
              </a:rPr>
              <a:t> </a:t>
            </a:r>
            <a:r>
              <a:rPr sz="1867" spc="13" dirty="0">
                <a:latin typeface="Roboto"/>
                <a:cs typeface="Roboto"/>
              </a:rPr>
              <a:t>of</a:t>
            </a:r>
            <a:r>
              <a:rPr sz="1867" spc="-7" dirty="0">
                <a:latin typeface="Roboto"/>
                <a:cs typeface="Roboto"/>
              </a:rPr>
              <a:t> </a:t>
            </a:r>
            <a:r>
              <a:rPr sz="1867" spc="-13" dirty="0">
                <a:latin typeface="Roboto"/>
                <a:cs typeface="Roboto"/>
              </a:rPr>
              <a:t>Apache </a:t>
            </a:r>
            <a:r>
              <a:rPr sz="1867" spc="-27" dirty="0">
                <a:latin typeface="Roboto"/>
                <a:cs typeface="Roboto"/>
              </a:rPr>
              <a:t>Spark</a:t>
            </a:r>
            <a:endParaRPr sz="1867">
              <a:latin typeface="Roboto"/>
              <a:cs typeface="Roboto"/>
            </a:endParaRPr>
          </a:p>
        </p:txBody>
      </p:sp>
      <p:grpSp>
        <p:nvGrpSpPr>
          <p:cNvPr id="10" name="object 10"/>
          <p:cNvGrpSpPr/>
          <p:nvPr/>
        </p:nvGrpSpPr>
        <p:grpSpPr>
          <a:xfrm>
            <a:off x="203212" y="1575901"/>
            <a:ext cx="11749193" cy="5113020"/>
            <a:chOff x="152408" y="1181925"/>
            <a:chExt cx="8811895" cy="3834765"/>
          </a:xfrm>
        </p:grpSpPr>
        <p:pic>
          <p:nvPicPr>
            <p:cNvPr id="11" name="object 11"/>
            <p:cNvPicPr/>
            <p:nvPr/>
          </p:nvPicPr>
          <p:blipFill>
            <a:blip r:embed="rId5" cstate="print"/>
            <a:stretch>
              <a:fillRect/>
            </a:stretch>
          </p:blipFill>
          <p:spPr>
            <a:xfrm>
              <a:off x="152408" y="1181925"/>
              <a:ext cx="3991366" cy="3834525"/>
            </a:xfrm>
            <a:prstGeom prst="rect">
              <a:avLst/>
            </a:prstGeom>
          </p:spPr>
        </p:pic>
        <p:pic>
          <p:nvPicPr>
            <p:cNvPr id="12" name="object 12"/>
            <p:cNvPicPr/>
            <p:nvPr/>
          </p:nvPicPr>
          <p:blipFill>
            <a:blip r:embed="rId6" cstate="print"/>
            <a:stretch>
              <a:fillRect/>
            </a:stretch>
          </p:blipFill>
          <p:spPr>
            <a:xfrm>
              <a:off x="3155325" y="2647950"/>
              <a:ext cx="804174" cy="220500"/>
            </a:xfrm>
            <a:prstGeom prst="rect">
              <a:avLst/>
            </a:prstGeom>
          </p:spPr>
        </p:pic>
        <p:pic>
          <p:nvPicPr>
            <p:cNvPr id="13" name="object 13"/>
            <p:cNvPicPr/>
            <p:nvPr/>
          </p:nvPicPr>
          <p:blipFill>
            <a:blip r:embed="rId7" cstate="print"/>
            <a:stretch>
              <a:fillRect/>
            </a:stretch>
          </p:blipFill>
          <p:spPr>
            <a:xfrm>
              <a:off x="425975" y="2379725"/>
              <a:ext cx="553499" cy="460300"/>
            </a:xfrm>
            <a:prstGeom prst="rect">
              <a:avLst/>
            </a:prstGeom>
          </p:spPr>
        </p:pic>
        <p:sp>
          <p:nvSpPr>
            <p:cNvPr id="14" name="object 14"/>
            <p:cNvSpPr/>
            <p:nvPr/>
          </p:nvSpPr>
          <p:spPr>
            <a:xfrm>
              <a:off x="5157147" y="3359049"/>
              <a:ext cx="3792854" cy="1162050"/>
            </a:xfrm>
            <a:custGeom>
              <a:avLst/>
              <a:gdLst/>
              <a:ahLst/>
              <a:cxnLst/>
              <a:rect l="l" t="t" r="r" b="b"/>
              <a:pathLst>
                <a:path w="3792854" h="1162050">
                  <a:moveTo>
                    <a:pt x="3312157" y="88289"/>
                  </a:moveTo>
                  <a:lnTo>
                    <a:pt x="1972655" y="88289"/>
                  </a:lnTo>
                  <a:lnTo>
                    <a:pt x="2006708" y="64994"/>
                  </a:lnTo>
                  <a:lnTo>
                    <a:pt x="2049096" y="44728"/>
                  </a:lnTo>
                  <a:lnTo>
                    <a:pt x="2098676" y="27818"/>
                  </a:lnTo>
                  <a:lnTo>
                    <a:pt x="2154306" y="14591"/>
                  </a:lnTo>
                  <a:lnTo>
                    <a:pt x="2214844" y="5374"/>
                  </a:lnTo>
                  <a:lnTo>
                    <a:pt x="2279148" y="495"/>
                  </a:lnTo>
                  <a:lnTo>
                    <a:pt x="2335244" y="0"/>
                  </a:lnTo>
                  <a:lnTo>
                    <a:pt x="2390187" y="2875"/>
                  </a:lnTo>
                  <a:lnTo>
                    <a:pt x="2443179" y="8976"/>
                  </a:lnTo>
                  <a:lnTo>
                    <a:pt x="2493420" y="18156"/>
                  </a:lnTo>
                  <a:lnTo>
                    <a:pt x="2540112" y="30269"/>
                  </a:lnTo>
                  <a:lnTo>
                    <a:pt x="2582456" y="45169"/>
                  </a:lnTo>
                  <a:lnTo>
                    <a:pt x="2619652" y="62710"/>
                  </a:lnTo>
                  <a:lnTo>
                    <a:pt x="3268192" y="62710"/>
                  </a:lnTo>
                  <a:lnTo>
                    <a:pt x="3280205" y="68151"/>
                  </a:lnTo>
                  <a:lnTo>
                    <a:pt x="3312157" y="88289"/>
                  </a:lnTo>
                  <a:close/>
                </a:path>
                <a:path w="3792854" h="1162050">
                  <a:moveTo>
                    <a:pt x="3268192" y="62710"/>
                  </a:moveTo>
                  <a:lnTo>
                    <a:pt x="2619652" y="62710"/>
                  </a:lnTo>
                  <a:lnTo>
                    <a:pt x="2657423" y="46393"/>
                  </a:lnTo>
                  <a:lnTo>
                    <a:pt x="2699257" y="32399"/>
                  </a:lnTo>
                  <a:lnTo>
                    <a:pt x="2744550" y="20808"/>
                  </a:lnTo>
                  <a:lnTo>
                    <a:pt x="2792699" y="11698"/>
                  </a:lnTo>
                  <a:lnTo>
                    <a:pt x="2843099" y="5148"/>
                  </a:lnTo>
                  <a:lnTo>
                    <a:pt x="2895145" y="1235"/>
                  </a:lnTo>
                  <a:lnTo>
                    <a:pt x="2948235" y="40"/>
                  </a:lnTo>
                  <a:lnTo>
                    <a:pt x="3001763" y="1639"/>
                  </a:lnTo>
                  <a:lnTo>
                    <a:pt x="3055127" y="6112"/>
                  </a:lnTo>
                  <a:lnTo>
                    <a:pt x="3120832" y="15920"/>
                  </a:lnTo>
                  <a:lnTo>
                    <a:pt x="3180854" y="29804"/>
                  </a:lnTo>
                  <a:lnTo>
                    <a:pt x="3234282" y="47352"/>
                  </a:lnTo>
                  <a:lnTo>
                    <a:pt x="3268192" y="62710"/>
                  </a:lnTo>
                  <a:close/>
                </a:path>
                <a:path w="3792854" h="1162050">
                  <a:moveTo>
                    <a:pt x="3357420" y="135884"/>
                  </a:moveTo>
                  <a:lnTo>
                    <a:pt x="1231478" y="135884"/>
                  </a:lnTo>
                  <a:lnTo>
                    <a:pt x="1264575" y="113598"/>
                  </a:lnTo>
                  <a:lnTo>
                    <a:pt x="1304044" y="93577"/>
                  </a:lnTo>
                  <a:lnTo>
                    <a:pt x="1349214" y="76020"/>
                  </a:lnTo>
                  <a:lnTo>
                    <a:pt x="1399414" y="61125"/>
                  </a:lnTo>
                  <a:lnTo>
                    <a:pt x="1453974" y="49092"/>
                  </a:lnTo>
                  <a:lnTo>
                    <a:pt x="1512223" y="40119"/>
                  </a:lnTo>
                  <a:lnTo>
                    <a:pt x="1573489" y="34406"/>
                  </a:lnTo>
                  <a:lnTo>
                    <a:pt x="1628229" y="32255"/>
                  </a:lnTo>
                  <a:lnTo>
                    <a:pt x="1682634" y="32785"/>
                  </a:lnTo>
                  <a:lnTo>
                    <a:pt x="1736180" y="35924"/>
                  </a:lnTo>
                  <a:lnTo>
                    <a:pt x="1788341" y="41602"/>
                  </a:lnTo>
                  <a:lnTo>
                    <a:pt x="1838594" y="49749"/>
                  </a:lnTo>
                  <a:lnTo>
                    <a:pt x="1886413" y="60293"/>
                  </a:lnTo>
                  <a:lnTo>
                    <a:pt x="1931275" y="73163"/>
                  </a:lnTo>
                  <a:lnTo>
                    <a:pt x="1972655" y="88289"/>
                  </a:lnTo>
                  <a:lnTo>
                    <a:pt x="3312157" y="88289"/>
                  </a:lnTo>
                  <a:lnTo>
                    <a:pt x="3317713" y="91790"/>
                  </a:lnTo>
                  <a:lnTo>
                    <a:pt x="3345897" y="117857"/>
                  </a:lnTo>
                  <a:lnTo>
                    <a:pt x="3357420" y="135884"/>
                  </a:lnTo>
                  <a:close/>
                </a:path>
                <a:path w="3792854" h="1162050">
                  <a:moveTo>
                    <a:pt x="452903" y="950748"/>
                  </a:moveTo>
                  <a:lnTo>
                    <a:pt x="394910" y="947959"/>
                  </a:lnTo>
                  <a:lnTo>
                    <a:pt x="339206" y="941609"/>
                  </a:lnTo>
                  <a:lnTo>
                    <a:pt x="286686" y="931898"/>
                  </a:lnTo>
                  <a:lnTo>
                    <a:pt x="238247" y="919027"/>
                  </a:lnTo>
                  <a:lnTo>
                    <a:pt x="194785" y="903197"/>
                  </a:lnTo>
                  <a:lnTo>
                    <a:pt x="157197" y="884608"/>
                  </a:lnTo>
                  <a:lnTo>
                    <a:pt x="98243" y="832775"/>
                  </a:lnTo>
                  <a:lnTo>
                    <a:pt x="85961" y="801007"/>
                  </a:lnTo>
                  <a:lnTo>
                    <a:pt x="89191" y="769149"/>
                  </a:lnTo>
                  <a:lnTo>
                    <a:pt x="107591" y="738196"/>
                  </a:lnTo>
                  <a:lnTo>
                    <a:pt x="140820" y="709142"/>
                  </a:lnTo>
                  <a:lnTo>
                    <a:pt x="188534" y="682980"/>
                  </a:lnTo>
                  <a:lnTo>
                    <a:pt x="123407" y="662814"/>
                  </a:lnTo>
                  <a:lnTo>
                    <a:pt x="70939" y="637920"/>
                  </a:lnTo>
                  <a:lnTo>
                    <a:pt x="32181" y="609304"/>
                  </a:lnTo>
                  <a:lnTo>
                    <a:pt x="8184" y="577968"/>
                  </a:lnTo>
                  <a:lnTo>
                    <a:pt x="0" y="544918"/>
                  </a:lnTo>
                  <a:lnTo>
                    <a:pt x="8678" y="511157"/>
                  </a:lnTo>
                  <a:lnTo>
                    <a:pt x="52443" y="464096"/>
                  </a:lnTo>
                  <a:lnTo>
                    <a:pt x="86273" y="443738"/>
                  </a:lnTo>
                  <a:lnTo>
                    <a:pt x="126973" y="425907"/>
                  </a:lnTo>
                  <a:lnTo>
                    <a:pt x="173720" y="410909"/>
                  </a:lnTo>
                  <a:lnTo>
                    <a:pt x="225693" y="399055"/>
                  </a:lnTo>
                  <a:lnTo>
                    <a:pt x="282069" y="390653"/>
                  </a:lnTo>
                  <a:lnTo>
                    <a:pt x="342027" y="386011"/>
                  </a:lnTo>
                  <a:lnTo>
                    <a:pt x="345202" y="382407"/>
                  </a:lnTo>
                  <a:lnTo>
                    <a:pt x="346159" y="312922"/>
                  </a:lnTo>
                  <a:lnTo>
                    <a:pt x="392193" y="247481"/>
                  </a:lnTo>
                  <a:lnTo>
                    <a:pt x="430867" y="217430"/>
                  </a:lnTo>
                  <a:lnTo>
                    <a:pt x="479315" y="189773"/>
                  </a:lnTo>
                  <a:lnTo>
                    <a:pt x="537037" y="164973"/>
                  </a:lnTo>
                  <a:lnTo>
                    <a:pt x="603535" y="143489"/>
                  </a:lnTo>
                  <a:lnTo>
                    <a:pt x="647987" y="132263"/>
                  </a:lnTo>
                  <a:lnTo>
                    <a:pt x="694117" y="122798"/>
                  </a:lnTo>
                  <a:lnTo>
                    <a:pt x="741643" y="115098"/>
                  </a:lnTo>
                  <a:lnTo>
                    <a:pt x="790281" y="109165"/>
                  </a:lnTo>
                  <a:lnTo>
                    <a:pt x="839749" y="105003"/>
                  </a:lnTo>
                  <a:lnTo>
                    <a:pt x="889765" y="102616"/>
                  </a:lnTo>
                  <a:lnTo>
                    <a:pt x="940046" y="102007"/>
                  </a:lnTo>
                  <a:lnTo>
                    <a:pt x="990310" y="103180"/>
                  </a:lnTo>
                  <a:lnTo>
                    <a:pt x="1040274" y="106137"/>
                  </a:lnTo>
                  <a:lnTo>
                    <a:pt x="1089655" y="110883"/>
                  </a:lnTo>
                  <a:lnTo>
                    <a:pt x="1138171" y="117420"/>
                  </a:lnTo>
                  <a:lnTo>
                    <a:pt x="1185539" y="125753"/>
                  </a:lnTo>
                  <a:lnTo>
                    <a:pt x="1231478" y="135884"/>
                  </a:lnTo>
                  <a:lnTo>
                    <a:pt x="3357420" y="135884"/>
                  </a:lnTo>
                  <a:lnTo>
                    <a:pt x="3363846" y="145938"/>
                  </a:lnTo>
                  <a:lnTo>
                    <a:pt x="3427205" y="155239"/>
                  </a:lnTo>
                  <a:lnTo>
                    <a:pt x="3486147" y="168091"/>
                  </a:lnTo>
                  <a:lnTo>
                    <a:pt x="3539891" y="184222"/>
                  </a:lnTo>
                  <a:lnTo>
                    <a:pt x="3587657" y="203362"/>
                  </a:lnTo>
                  <a:lnTo>
                    <a:pt x="3628664" y="225238"/>
                  </a:lnTo>
                  <a:lnTo>
                    <a:pt x="3662131" y="249580"/>
                  </a:lnTo>
                  <a:lnTo>
                    <a:pt x="3695830" y="289099"/>
                  </a:lnTo>
                  <a:lnTo>
                    <a:pt x="3708564" y="330248"/>
                  </a:lnTo>
                  <a:lnTo>
                    <a:pt x="3700257" y="371594"/>
                  </a:lnTo>
                  <a:lnTo>
                    <a:pt x="3670831" y="411705"/>
                  </a:lnTo>
                  <a:lnTo>
                    <a:pt x="3719891" y="442970"/>
                  </a:lnTo>
                  <a:lnTo>
                    <a:pt x="3756689" y="476473"/>
                  </a:lnTo>
                  <a:lnTo>
                    <a:pt x="3781028" y="511604"/>
                  </a:lnTo>
                  <a:lnTo>
                    <a:pt x="3792713" y="547757"/>
                  </a:lnTo>
                  <a:lnTo>
                    <a:pt x="3791546" y="584324"/>
                  </a:lnTo>
                  <a:lnTo>
                    <a:pt x="3777331" y="620696"/>
                  </a:lnTo>
                  <a:lnTo>
                    <a:pt x="3749872" y="656267"/>
                  </a:lnTo>
                  <a:lnTo>
                    <a:pt x="3690862" y="702195"/>
                  </a:lnTo>
                  <a:lnTo>
                    <a:pt x="3653549" y="722697"/>
                  </a:lnTo>
                  <a:lnTo>
                    <a:pt x="3611560" y="741383"/>
                  </a:lnTo>
                  <a:lnTo>
                    <a:pt x="3565294" y="758126"/>
                  </a:lnTo>
                  <a:lnTo>
                    <a:pt x="3515146" y="772795"/>
                  </a:lnTo>
                  <a:lnTo>
                    <a:pt x="3461515" y="785261"/>
                  </a:lnTo>
                  <a:lnTo>
                    <a:pt x="3404798" y="795394"/>
                  </a:lnTo>
                  <a:lnTo>
                    <a:pt x="3345392" y="803066"/>
                  </a:lnTo>
                  <a:lnTo>
                    <a:pt x="3283695" y="808146"/>
                  </a:lnTo>
                  <a:lnTo>
                    <a:pt x="3277106" y="840499"/>
                  </a:lnTo>
                  <a:lnTo>
                    <a:pt x="3259057" y="871606"/>
                  </a:lnTo>
                  <a:lnTo>
                    <a:pt x="3230224" y="900993"/>
                  </a:lnTo>
                  <a:lnTo>
                    <a:pt x="3191286" y="928186"/>
                  </a:lnTo>
                  <a:lnTo>
                    <a:pt x="3148711" y="949775"/>
                  </a:lnTo>
                  <a:lnTo>
                    <a:pt x="512287" y="949775"/>
                  </a:lnTo>
                  <a:lnTo>
                    <a:pt x="452903" y="950748"/>
                  </a:lnTo>
                  <a:close/>
                </a:path>
                <a:path w="3792854" h="1162050">
                  <a:moveTo>
                    <a:pt x="1089600" y="1092290"/>
                  </a:moveTo>
                  <a:lnTo>
                    <a:pt x="1035900" y="1091059"/>
                  </a:lnTo>
                  <a:lnTo>
                    <a:pt x="982355" y="1088028"/>
                  </a:lnTo>
                  <a:lnTo>
                    <a:pt x="929220" y="1083183"/>
                  </a:lnTo>
                  <a:lnTo>
                    <a:pt x="871506" y="1075729"/>
                  </a:lnTo>
                  <a:lnTo>
                    <a:pt x="815988" y="1066225"/>
                  </a:lnTo>
                  <a:lnTo>
                    <a:pt x="762946" y="1054759"/>
                  </a:lnTo>
                  <a:lnTo>
                    <a:pt x="712657" y="1041421"/>
                  </a:lnTo>
                  <a:lnTo>
                    <a:pt x="665401" y="1026301"/>
                  </a:lnTo>
                  <a:lnTo>
                    <a:pt x="621457" y="1009487"/>
                  </a:lnTo>
                  <a:lnTo>
                    <a:pt x="581104" y="991068"/>
                  </a:lnTo>
                  <a:lnTo>
                    <a:pt x="544621" y="971135"/>
                  </a:lnTo>
                  <a:lnTo>
                    <a:pt x="512287" y="949775"/>
                  </a:lnTo>
                  <a:lnTo>
                    <a:pt x="3148711" y="949775"/>
                  </a:lnTo>
                  <a:lnTo>
                    <a:pt x="3142923" y="952710"/>
                  </a:lnTo>
                  <a:lnTo>
                    <a:pt x="3085811" y="974093"/>
                  </a:lnTo>
                  <a:lnTo>
                    <a:pt x="3042517" y="985895"/>
                  </a:lnTo>
                  <a:lnTo>
                    <a:pt x="2507662" y="985895"/>
                  </a:lnTo>
                  <a:lnTo>
                    <a:pt x="2486638" y="1010285"/>
                  </a:lnTo>
                  <a:lnTo>
                    <a:pt x="2460007" y="1033342"/>
                  </a:lnTo>
                  <a:lnTo>
                    <a:pt x="2432761" y="1051799"/>
                  </a:lnTo>
                  <a:lnTo>
                    <a:pt x="1448574" y="1051799"/>
                  </a:lnTo>
                  <a:lnTo>
                    <a:pt x="1400879" y="1062738"/>
                  </a:lnTo>
                  <a:lnTo>
                    <a:pt x="1351566" y="1071984"/>
                  </a:lnTo>
                  <a:lnTo>
                    <a:pt x="1300889" y="1079523"/>
                  </a:lnTo>
                  <a:lnTo>
                    <a:pt x="1249100" y="1085338"/>
                  </a:lnTo>
                  <a:lnTo>
                    <a:pt x="1196453" y="1089414"/>
                  </a:lnTo>
                  <a:lnTo>
                    <a:pt x="1143202" y="1091737"/>
                  </a:lnTo>
                  <a:lnTo>
                    <a:pt x="1089600" y="1092290"/>
                  </a:lnTo>
                  <a:close/>
                </a:path>
                <a:path w="3792854" h="1162050">
                  <a:moveTo>
                    <a:pt x="2762204" y="1017913"/>
                  </a:moveTo>
                  <a:lnTo>
                    <a:pt x="2709170" y="1016133"/>
                  </a:lnTo>
                  <a:lnTo>
                    <a:pt x="2656745" y="1012037"/>
                  </a:lnTo>
                  <a:lnTo>
                    <a:pt x="2605383" y="1005628"/>
                  </a:lnTo>
                  <a:lnTo>
                    <a:pt x="2555538" y="996912"/>
                  </a:lnTo>
                  <a:lnTo>
                    <a:pt x="2507662" y="985895"/>
                  </a:lnTo>
                  <a:lnTo>
                    <a:pt x="3042517" y="985895"/>
                  </a:lnTo>
                  <a:lnTo>
                    <a:pt x="2971357" y="1001748"/>
                  </a:lnTo>
                  <a:lnTo>
                    <a:pt x="2920424" y="1009292"/>
                  </a:lnTo>
                  <a:lnTo>
                    <a:pt x="2868285" y="1014497"/>
                  </a:lnTo>
                  <a:lnTo>
                    <a:pt x="2815394" y="1017369"/>
                  </a:lnTo>
                  <a:lnTo>
                    <a:pt x="2762204" y="1017913"/>
                  </a:lnTo>
                  <a:close/>
                </a:path>
                <a:path w="3792854" h="1162050">
                  <a:moveTo>
                    <a:pt x="1915262" y="1161659"/>
                  </a:moveTo>
                  <a:lnTo>
                    <a:pt x="1859797" y="1159558"/>
                  </a:lnTo>
                  <a:lnTo>
                    <a:pt x="1805384" y="1155314"/>
                  </a:lnTo>
                  <a:lnTo>
                    <a:pt x="1752361" y="1148992"/>
                  </a:lnTo>
                  <a:lnTo>
                    <a:pt x="1701068" y="1140654"/>
                  </a:lnTo>
                  <a:lnTo>
                    <a:pt x="1651842" y="1130362"/>
                  </a:lnTo>
                  <a:lnTo>
                    <a:pt x="1605022" y="1118180"/>
                  </a:lnTo>
                  <a:lnTo>
                    <a:pt x="1560947" y="1104170"/>
                  </a:lnTo>
                  <a:lnTo>
                    <a:pt x="1519955" y="1088395"/>
                  </a:lnTo>
                  <a:lnTo>
                    <a:pt x="1482385" y="1070917"/>
                  </a:lnTo>
                  <a:lnTo>
                    <a:pt x="1448574" y="1051799"/>
                  </a:lnTo>
                  <a:lnTo>
                    <a:pt x="2432761" y="1051799"/>
                  </a:lnTo>
                  <a:lnTo>
                    <a:pt x="2391375" y="1074932"/>
                  </a:lnTo>
                  <a:lnTo>
                    <a:pt x="2350103" y="1093202"/>
                  </a:lnTo>
                  <a:lnTo>
                    <a:pt x="2304678" y="1109613"/>
                  </a:lnTo>
                  <a:lnTo>
                    <a:pt x="2255464" y="1124034"/>
                  </a:lnTo>
                  <a:lnTo>
                    <a:pt x="2202825" y="1136333"/>
                  </a:lnTo>
                  <a:lnTo>
                    <a:pt x="2147125" y="1146379"/>
                  </a:lnTo>
                  <a:lnTo>
                    <a:pt x="2088727" y="1154041"/>
                  </a:lnTo>
                  <a:lnTo>
                    <a:pt x="2027995" y="1159187"/>
                  </a:lnTo>
                  <a:lnTo>
                    <a:pt x="1971441" y="1161557"/>
                  </a:lnTo>
                  <a:lnTo>
                    <a:pt x="1915262" y="1161659"/>
                  </a:lnTo>
                  <a:close/>
                </a:path>
              </a:pathLst>
            </a:custGeom>
            <a:solidFill>
              <a:srgbClr val="FFFFFF"/>
            </a:solidFill>
          </p:spPr>
          <p:txBody>
            <a:bodyPr wrap="square" lIns="0" tIns="0" rIns="0" bIns="0" rtlCol="0"/>
            <a:lstStyle/>
            <a:p>
              <a:endParaRPr sz="2400"/>
            </a:p>
          </p:txBody>
        </p:sp>
        <p:pic>
          <p:nvPicPr>
            <p:cNvPr id="15" name="object 15"/>
            <p:cNvPicPr/>
            <p:nvPr/>
          </p:nvPicPr>
          <p:blipFill>
            <a:blip r:embed="rId8" cstate="print"/>
            <a:stretch>
              <a:fillRect/>
            </a:stretch>
          </p:blipFill>
          <p:spPr>
            <a:xfrm>
              <a:off x="4208918" y="3175215"/>
              <a:ext cx="64716" cy="64716"/>
            </a:xfrm>
            <a:prstGeom prst="rect">
              <a:avLst/>
            </a:prstGeom>
          </p:spPr>
        </p:pic>
        <p:pic>
          <p:nvPicPr>
            <p:cNvPr id="16" name="object 16"/>
            <p:cNvPicPr/>
            <p:nvPr/>
          </p:nvPicPr>
          <p:blipFill>
            <a:blip r:embed="rId9" cstate="print"/>
            <a:stretch>
              <a:fillRect/>
            </a:stretch>
          </p:blipFill>
          <p:spPr>
            <a:xfrm>
              <a:off x="4611485" y="3255481"/>
              <a:ext cx="129433" cy="129433"/>
            </a:xfrm>
            <a:prstGeom prst="rect">
              <a:avLst/>
            </a:prstGeom>
          </p:spPr>
        </p:pic>
        <p:pic>
          <p:nvPicPr>
            <p:cNvPr id="17" name="object 17"/>
            <p:cNvPicPr/>
            <p:nvPr/>
          </p:nvPicPr>
          <p:blipFill>
            <a:blip r:embed="rId10" cstate="print"/>
            <a:stretch>
              <a:fillRect/>
            </a:stretch>
          </p:blipFill>
          <p:spPr>
            <a:xfrm>
              <a:off x="5076702" y="3351971"/>
              <a:ext cx="194149" cy="194149"/>
            </a:xfrm>
            <a:prstGeom prst="rect">
              <a:avLst/>
            </a:prstGeom>
          </p:spPr>
        </p:pic>
        <p:sp>
          <p:nvSpPr>
            <p:cNvPr id="18" name="object 18"/>
            <p:cNvSpPr/>
            <p:nvPr/>
          </p:nvSpPr>
          <p:spPr>
            <a:xfrm>
              <a:off x="5157147" y="3359049"/>
              <a:ext cx="3792854" cy="1162050"/>
            </a:xfrm>
            <a:custGeom>
              <a:avLst/>
              <a:gdLst/>
              <a:ahLst/>
              <a:cxnLst/>
              <a:rect l="l" t="t" r="r" b="b"/>
              <a:pathLst>
                <a:path w="3792854" h="1162050">
                  <a:moveTo>
                    <a:pt x="345202" y="382407"/>
                  </a:moveTo>
                  <a:lnTo>
                    <a:pt x="346159" y="312922"/>
                  </a:lnTo>
                  <a:lnTo>
                    <a:pt x="392193" y="247481"/>
                  </a:lnTo>
                  <a:lnTo>
                    <a:pt x="430867" y="217430"/>
                  </a:lnTo>
                  <a:lnTo>
                    <a:pt x="479315" y="189773"/>
                  </a:lnTo>
                  <a:lnTo>
                    <a:pt x="537037" y="164973"/>
                  </a:lnTo>
                  <a:lnTo>
                    <a:pt x="603535" y="143489"/>
                  </a:lnTo>
                  <a:lnTo>
                    <a:pt x="647987" y="132263"/>
                  </a:lnTo>
                  <a:lnTo>
                    <a:pt x="694118" y="122798"/>
                  </a:lnTo>
                  <a:lnTo>
                    <a:pt x="741643" y="115098"/>
                  </a:lnTo>
                  <a:lnTo>
                    <a:pt x="790281" y="109165"/>
                  </a:lnTo>
                  <a:lnTo>
                    <a:pt x="839749" y="105003"/>
                  </a:lnTo>
                  <a:lnTo>
                    <a:pt x="889765" y="102616"/>
                  </a:lnTo>
                  <a:lnTo>
                    <a:pt x="940046" y="102007"/>
                  </a:lnTo>
                  <a:lnTo>
                    <a:pt x="990310" y="103180"/>
                  </a:lnTo>
                  <a:lnTo>
                    <a:pt x="1040274" y="106137"/>
                  </a:lnTo>
                  <a:lnTo>
                    <a:pt x="1089655" y="110883"/>
                  </a:lnTo>
                  <a:lnTo>
                    <a:pt x="1138171" y="117420"/>
                  </a:lnTo>
                  <a:lnTo>
                    <a:pt x="1185539" y="125753"/>
                  </a:lnTo>
                  <a:lnTo>
                    <a:pt x="1231478" y="135884"/>
                  </a:lnTo>
                  <a:lnTo>
                    <a:pt x="1264575" y="113598"/>
                  </a:lnTo>
                  <a:lnTo>
                    <a:pt x="1304044" y="93577"/>
                  </a:lnTo>
                  <a:lnTo>
                    <a:pt x="1349214" y="76020"/>
                  </a:lnTo>
                  <a:lnTo>
                    <a:pt x="1399414" y="61125"/>
                  </a:lnTo>
                  <a:lnTo>
                    <a:pt x="1453974" y="49092"/>
                  </a:lnTo>
                  <a:lnTo>
                    <a:pt x="1512223" y="40119"/>
                  </a:lnTo>
                  <a:lnTo>
                    <a:pt x="1573489" y="34406"/>
                  </a:lnTo>
                  <a:lnTo>
                    <a:pt x="1628229" y="32255"/>
                  </a:lnTo>
                  <a:lnTo>
                    <a:pt x="1682634" y="32785"/>
                  </a:lnTo>
                  <a:lnTo>
                    <a:pt x="1736180" y="35924"/>
                  </a:lnTo>
                  <a:lnTo>
                    <a:pt x="1788341" y="41602"/>
                  </a:lnTo>
                  <a:lnTo>
                    <a:pt x="1838594" y="49749"/>
                  </a:lnTo>
                  <a:lnTo>
                    <a:pt x="1886413" y="60293"/>
                  </a:lnTo>
                  <a:lnTo>
                    <a:pt x="1931275" y="73163"/>
                  </a:lnTo>
                  <a:lnTo>
                    <a:pt x="1972655" y="88289"/>
                  </a:lnTo>
                  <a:lnTo>
                    <a:pt x="2006708" y="64994"/>
                  </a:lnTo>
                  <a:lnTo>
                    <a:pt x="2049096" y="44728"/>
                  </a:lnTo>
                  <a:lnTo>
                    <a:pt x="2098676" y="27818"/>
                  </a:lnTo>
                  <a:lnTo>
                    <a:pt x="2154306" y="14591"/>
                  </a:lnTo>
                  <a:lnTo>
                    <a:pt x="2214844" y="5374"/>
                  </a:lnTo>
                  <a:lnTo>
                    <a:pt x="2279148" y="495"/>
                  </a:lnTo>
                  <a:lnTo>
                    <a:pt x="2335244" y="0"/>
                  </a:lnTo>
                  <a:lnTo>
                    <a:pt x="2390187" y="2875"/>
                  </a:lnTo>
                  <a:lnTo>
                    <a:pt x="2443179" y="8976"/>
                  </a:lnTo>
                  <a:lnTo>
                    <a:pt x="2493420" y="18156"/>
                  </a:lnTo>
                  <a:lnTo>
                    <a:pt x="2540112" y="30269"/>
                  </a:lnTo>
                  <a:lnTo>
                    <a:pt x="2582456" y="45169"/>
                  </a:lnTo>
                  <a:lnTo>
                    <a:pt x="2619652" y="62710"/>
                  </a:lnTo>
                  <a:lnTo>
                    <a:pt x="2657423" y="46393"/>
                  </a:lnTo>
                  <a:lnTo>
                    <a:pt x="2699257" y="32399"/>
                  </a:lnTo>
                  <a:lnTo>
                    <a:pt x="2744550" y="20808"/>
                  </a:lnTo>
                  <a:lnTo>
                    <a:pt x="2792699" y="11698"/>
                  </a:lnTo>
                  <a:lnTo>
                    <a:pt x="2843099" y="5148"/>
                  </a:lnTo>
                  <a:lnTo>
                    <a:pt x="2895145" y="1235"/>
                  </a:lnTo>
                  <a:lnTo>
                    <a:pt x="2948235" y="40"/>
                  </a:lnTo>
                  <a:lnTo>
                    <a:pt x="3001763" y="1639"/>
                  </a:lnTo>
                  <a:lnTo>
                    <a:pt x="3055127" y="6112"/>
                  </a:lnTo>
                  <a:lnTo>
                    <a:pt x="3120832" y="15920"/>
                  </a:lnTo>
                  <a:lnTo>
                    <a:pt x="3180854" y="29804"/>
                  </a:lnTo>
                  <a:lnTo>
                    <a:pt x="3234282" y="47352"/>
                  </a:lnTo>
                  <a:lnTo>
                    <a:pt x="3280205" y="68151"/>
                  </a:lnTo>
                  <a:lnTo>
                    <a:pt x="3317713" y="91790"/>
                  </a:lnTo>
                  <a:lnTo>
                    <a:pt x="3345897" y="117857"/>
                  </a:lnTo>
                  <a:lnTo>
                    <a:pt x="3363846" y="145938"/>
                  </a:lnTo>
                  <a:lnTo>
                    <a:pt x="3427205" y="155239"/>
                  </a:lnTo>
                  <a:lnTo>
                    <a:pt x="3486147" y="168091"/>
                  </a:lnTo>
                  <a:lnTo>
                    <a:pt x="3539891" y="184222"/>
                  </a:lnTo>
                  <a:lnTo>
                    <a:pt x="3587657" y="203362"/>
                  </a:lnTo>
                  <a:lnTo>
                    <a:pt x="3628664" y="225238"/>
                  </a:lnTo>
                  <a:lnTo>
                    <a:pt x="3662131" y="249580"/>
                  </a:lnTo>
                  <a:lnTo>
                    <a:pt x="3695830" y="289099"/>
                  </a:lnTo>
                  <a:lnTo>
                    <a:pt x="3708564" y="330248"/>
                  </a:lnTo>
                  <a:lnTo>
                    <a:pt x="3700257" y="371594"/>
                  </a:lnTo>
                  <a:lnTo>
                    <a:pt x="3670831" y="411705"/>
                  </a:lnTo>
                  <a:lnTo>
                    <a:pt x="3719891" y="442970"/>
                  </a:lnTo>
                  <a:lnTo>
                    <a:pt x="3756689" y="476473"/>
                  </a:lnTo>
                  <a:lnTo>
                    <a:pt x="3781028" y="511604"/>
                  </a:lnTo>
                  <a:lnTo>
                    <a:pt x="3792713" y="547757"/>
                  </a:lnTo>
                  <a:lnTo>
                    <a:pt x="3791546" y="584324"/>
                  </a:lnTo>
                  <a:lnTo>
                    <a:pt x="3777331" y="620696"/>
                  </a:lnTo>
                  <a:lnTo>
                    <a:pt x="3749872" y="656267"/>
                  </a:lnTo>
                  <a:lnTo>
                    <a:pt x="3690862" y="702195"/>
                  </a:lnTo>
                  <a:lnTo>
                    <a:pt x="3653549" y="722697"/>
                  </a:lnTo>
                  <a:lnTo>
                    <a:pt x="3611560" y="741383"/>
                  </a:lnTo>
                  <a:lnTo>
                    <a:pt x="3565294" y="758126"/>
                  </a:lnTo>
                  <a:lnTo>
                    <a:pt x="3515146" y="772795"/>
                  </a:lnTo>
                  <a:lnTo>
                    <a:pt x="3461515" y="785261"/>
                  </a:lnTo>
                  <a:lnTo>
                    <a:pt x="3404798" y="795394"/>
                  </a:lnTo>
                  <a:lnTo>
                    <a:pt x="3345392" y="803066"/>
                  </a:lnTo>
                  <a:lnTo>
                    <a:pt x="3283695" y="808146"/>
                  </a:lnTo>
                  <a:lnTo>
                    <a:pt x="3277106" y="840499"/>
                  </a:lnTo>
                  <a:lnTo>
                    <a:pt x="3230224" y="900993"/>
                  </a:lnTo>
                  <a:lnTo>
                    <a:pt x="3191287" y="928186"/>
                  </a:lnTo>
                  <a:lnTo>
                    <a:pt x="3142923" y="952710"/>
                  </a:lnTo>
                  <a:lnTo>
                    <a:pt x="3085811" y="974093"/>
                  </a:lnTo>
                  <a:lnTo>
                    <a:pt x="3020630" y="991861"/>
                  </a:lnTo>
                  <a:lnTo>
                    <a:pt x="2971357" y="1001748"/>
                  </a:lnTo>
                  <a:lnTo>
                    <a:pt x="2920424" y="1009292"/>
                  </a:lnTo>
                  <a:lnTo>
                    <a:pt x="2868285" y="1014497"/>
                  </a:lnTo>
                  <a:lnTo>
                    <a:pt x="2815394" y="1017369"/>
                  </a:lnTo>
                  <a:lnTo>
                    <a:pt x="2762204" y="1017913"/>
                  </a:lnTo>
                  <a:lnTo>
                    <a:pt x="2709170" y="1016133"/>
                  </a:lnTo>
                  <a:lnTo>
                    <a:pt x="2656745" y="1012037"/>
                  </a:lnTo>
                  <a:lnTo>
                    <a:pt x="2605383" y="1005628"/>
                  </a:lnTo>
                  <a:lnTo>
                    <a:pt x="2555538" y="996912"/>
                  </a:lnTo>
                  <a:lnTo>
                    <a:pt x="2507662" y="985895"/>
                  </a:lnTo>
                  <a:lnTo>
                    <a:pt x="2486639" y="1010285"/>
                  </a:lnTo>
                  <a:lnTo>
                    <a:pt x="2428131" y="1054935"/>
                  </a:lnTo>
                  <a:lnTo>
                    <a:pt x="2391375" y="1074932"/>
                  </a:lnTo>
                  <a:lnTo>
                    <a:pt x="2350103" y="1093202"/>
                  </a:lnTo>
                  <a:lnTo>
                    <a:pt x="2304678" y="1109613"/>
                  </a:lnTo>
                  <a:lnTo>
                    <a:pt x="2255464" y="1124034"/>
                  </a:lnTo>
                  <a:lnTo>
                    <a:pt x="2202825" y="1136333"/>
                  </a:lnTo>
                  <a:lnTo>
                    <a:pt x="2147125" y="1146379"/>
                  </a:lnTo>
                  <a:lnTo>
                    <a:pt x="2088727" y="1154041"/>
                  </a:lnTo>
                  <a:lnTo>
                    <a:pt x="2027995" y="1159187"/>
                  </a:lnTo>
                  <a:lnTo>
                    <a:pt x="1971441" y="1161557"/>
                  </a:lnTo>
                  <a:lnTo>
                    <a:pt x="1915262" y="1161659"/>
                  </a:lnTo>
                  <a:lnTo>
                    <a:pt x="1859797" y="1159558"/>
                  </a:lnTo>
                  <a:lnTo>
                    <a:pt x="1805384" y="1155314"/>
                  </a:lnTo>
                  <a:lnTo>
                    <a:pt x="1752361" y="1148992"/>
                  </a:lnTo>
                  <a:lnTo>
                    <a:pt x="1701068" y="1140654"/>
                  </a:lnTo>
                  <a:lnTo>
                    <a:pt x="1651842" y="1130362"/>
                  </a:lnTo>
                  <a:lnTo>
                    <a:pt x="1605022" y="1118180"/>
                  </a:lnTo>
                  <a:lnTo>
                    <a:pt x="1560947" y="1104170"/>
                  </a:lnTo>
                  <a:lnTo>
                    <a:pt x="1519955" y="1088395"/>
                  </a:lnTo>
                  <a:lnTo>
                    <a:pt x="1482385" y="1070917"/>
                  </a:lnTo>
                  <a:lnTo>
                    <a:pt x="1448574" y="1051799"/>
                  </a:lnTo>
                  <a:lnTo>
                    <a:pt x="1400879" y="1062738"/>
                  </a:lnTo>
                  <a:lnTo>
                    <a:pt x="1351566" y="1071984"/>
                  </a:lnTo>
                  <a:lnTo>
                    <a:pt x="1300889" y="1079523"/>
                  </a:lnTo>
                  <a:lnTo>
                    <a:pt x="1249100" y="1085338"/>
                  </a:lnTo>
                  <a:lnTo>
                    <a:pt x="1196453" y="1089414"/>
                  </a:lnTo>
                  <a:lnTo>
                    <a:pt x="1143202" y="1091737"/>
                  </a:lnTo>
                  <a:lnTo>
                    <a:pt x="1089600" y="1092290"/>
                  </a:lnTo>
                  <a:lnTo>
                    <a:pt x="1035900" y="1091059"/>
                  </a:lnTo>
                  <a:lnTo>
                    <a:pt x="982355" y="1088028"/>
                  </a:lnTo>
                  <a:lnTo>
                    <a:pt x="929220" y="1083183"/>
                  </a:lnTo>
                  <a:lnTo>
                    <a:pt x="871506" y="1075729"/>
                  </a:lnTo>
                  <a:lnTo>
                    <a:pt x="815988" y="1066225"/>
                  </a:lnTo>
                  <a:lnTo>
                    <a:pt x="762946" y="1054759"/>
                  </a:lnTo>
                  <a:lnTo>
                    <a:pt x="712657" y="1041421"/>
                  </a:lnTo>
                  <a:lnTo>
                    <a:pt x="665401" y="1026301"/>
                  </a:lnTo>
                  <a:lnTo>
                    <a:pt x="621457" y="1009487"/>
                  </a:lnTo>
                  <a:lnTo>
                    <a:pt x="581104" y="991068"/>
                  </a:lnTo>
                  <a:lnTo>
                    <a:pt x="544621" y="971135"/>
                  </a:lnTo>
                  <a:lnTo>
                    <a:pt x="512287" y="949775"/>
                  </a:lnTo>
                  <a:lnTo>
                    <a:pt x="452903" y="950748"/>
                  </a:lnTo>
                  <a:lnTo>
                    <a:pt x="394910" y="947959"/>
                  </a:lnTo>
                  <a:lnTo>
                    <a:pt x="339206" y="941609"/>
                  </a:lnTo>
                  <a:lnTo>
                    <a:pt x="286686" y="931898"/>
                  </a:lnTo>
                  <a:lnTo>
                    <a:pt x="238247" y="919027"/>
                  </a:lnTo>
                  <a:lnTo>
                    <a:pt x="194785" y="903197"/>
                  </a:lnTo>
                  <a:lnTo>
                    <a:pt x="157197" y="884608"/>
                  </a:lnTo>
                  <a:lnTo>
                    <a:pt x="98243" y="832775"/>
                  </a:lnTo>
                  <a:lnTo>
                    <a:pt x="85961" y="801007"/>
                  </a:lnTo>
                  <a:lnTo>
                    <a:pt x="89191" y="769149"/>
                  </a:lnTo>
                  <a:lnTo>
                    <a:pt x="107591" y="738196"/>
                  </a:lnTo>
                  <a:lnTo>
                    <a:pt x="140820" y="709142"/>
                  </a:lnTo>
                  <a:lnTo>
                    <a:pt x="188534" y="682980"/>
                  </a:lnTo>
                  <a:lnTo>
                    <a:pt x="123407" y="662814"/>
                  </a:lnTo>
                  <a:lnTo>
                    <a:pt x="70939" y="637920"/>
                  </a:lnTo>
                  <a:lnTo>
                    <a:pt x="32181" y="609304"/>
                  </a:lnTo>
                  <a:lnTo>
                    <a:pt x="8184" y="577968"/>
                  </a:lnTo>
                  <a:lnTo>
                    <a:pt x="0" y="544918"/>
                  </a:lnTo>
                  <a:lnTo>
                    <a:pt x="8678" y="511157"/>
                  </a:lnTo>
                  <a:lnTo>
                    <a:pt x="52443" y="464096"/>
                  </a:lnTo>
                  <a:lnTo>
                    <a:pt x="86273" y="443738"/>
                  </a:lnTo>
                  <a:lnTo>
                    <a:pt x="126973" y="425907"/>
                  </a:lnTo>
                  <a:lnTo>
                    <a:pt x="173720" y="410909"/>
                  </a:lnTo>
                  <a:lnTo>
                    <a:pt x="225693" y="399055"/>
                  </a:lnTo>
                  <a:lnTo>
                    <a:pt x="282069" y="390653"/>
                  </a:lnTo>
                  <a:lnTo>
                    <a:pt x="342027" y="386011"/>
                  </a:lnTo>
                  <a:lnTo>
                    <a:pt x="345202" y="382407"/>
                  </a:lnTo>
                  <a:close/>
                </a:path>
              </a:pathLst>
            </a:custGeom>
            <a:ln w="28574">
              <a:solidFill>
                <a:srgbClr val="595959"/>
              </a:solidFill>
            </a:ln>
          </p:spPr>
          <p:txBody>
            <a:bodyPr wrap="square" lIns="0" tIns="0" rIns="0" bIns="0" rtlCol="0"/>
            <a:lstStyle/>
            <a:p>
              <a:endParaRPr sz="2400"/>
            </a:p>
          </p:txBody>
        </p:sp>
        <p:pic>
          <p:nvPicPr>
            <p:cNvPr id="19" name="object 19"/>
            <p:cNvPicPr/>
            <p:nvPr/>
          </p:nvPicPr>
          <p:blipFill>
            <a:blip r:embed="rId11" cstate="print"/>
            <a:stretch>
              <a:fillRect/>
            </a:stretch>
          </p:blipFill>
          <p:spPr>
            <a:xfrm>
              <a:off x="4194631" y="3160927"/>
              <a:ext cx="93291" cy="93291"/>
            </a:xfrm>
            <a:prstGeom prst="rect">
              <a:avLst/>
            </a:prstGeom>
          </p:spPr>
        </p:pic>
        <p:pic>
          <p:nvPicPr>
            <p:cNvPr id="20" name="object 20"/>
            <p:cNvPicPr/>
            <p:nvPr/>
          </p:nvPicPr>
          <p:blipFill>
            <a:blip r:embed="rId12" cstate="print"/>
            <a:stretch>
              <a:fillRect/>
            </a:stretch>
          </p:blipFill>
          <p:spPr>
            <a:xfrm>
              <a:off x="4597198" y="3241194"/>
              <a:ext cx="158008" cy="158008"/>
            </a:xfrm>
            <a:prstGeom prst="rect">
              <a:avLst/>
            </a:prstGeom>
          </p:spPr>
        </p:pic>
        <p:pic>
          <p:nvPicPr>
            <p:cNvPr id="21" name="object 21"/>
            <p:cNvPicPr/>
            <p:nvPr/>
          </p:nvPicPr>
          <p:blipFill>
            <a:blip r:embed="rId13" cstate="print"/>
            <a:stretch>
              <a:fillRect/>
            </a:stretch>
          </p:blipFill>
          <p:spPr>
            <a:xfrm>
              <a:off x="5062415" y="3337683"/>
              <a:ext cx="222724" cy="222724"/>
            </a:xfrm>
            <a:prstGeom prst="rect">
              <a:avLst/>
            </a:prstGeom>
          </p:spPr>
        </p:pic>
        <p:sp>
          <p:nvSpPr>
            <p:cNvPr id="22" name="object 22"/>
            <p:cNvSpPr/>
            <p:nvPr/>
          </p:nvSpPr>
          <p:spPr>
            <a:xfrm>
              <a:off x="5349740" y="3417983"/>
              <a:ext cx="3476625" cy="988694"/>
            </a:xfrm>
            <a:custGeom>
              <a:avLst/>
              <a:gdLst/>
              <a:ahLst/>
              <a:cxnLst/>
              <a:rect l="l" t="t" r="r" b="b"/>
              <a:pathLst>
                <a:path w="3476625" h="988695">
                  <a:moveTo>
                    <a:pt x="222172" y="640956"/>
                  </a:moveTo>
                  <a:lnTo>
                    <a:pt x="164184" y="640995"/>
                  </a:lnTo>
                  <a:lnTo>
                    <a:pt x="107176" y="637373"/>
                  </a:lnTo>
                  <a:lnTo>
                    <a:pt x="52122" y="630185"/>
                  </a:lnTo>
                  <a:lnTo>
                    <a:pt x="0" y="619525"/>
                  </a:lnTo>
                </a:path>
                <a:path w="3476625" h="988695">
                  <a:moveTo>
                    <a:pt x="418194" y="875490"/>
                  </a:moveTo>
                  <a:lnTo>
                    <a:pt x="394542" y="879049"/>
                  </a:lnTo>
                  <a:lnTo>
                    <a:pt x="370404" y="881950"/>
                  </a:lnTo>
                  <a:lnTo>
                    <a:pt x="345861" y="884186"/>
                  </a:lnTo>
                  <a:lnTo>
                    <a:pt x="320991" y="885747"/>
                  </a:lnTo>
                </a:path>
                <a:path w="3476625" h="988695">
                  <a:moveTo>
                    <a:pt x="1255762" y="988184"/>
                  </a:moveTo>
                  <a:lnTo>
                    <a:pt x="1238896" y="976990"/>
                  </a:lnTo>
                  <a:lnTo>
                    <a:pt x="1223491" y="965444"/>
                  </a:lnTo>
                  <a:lnTo>
                    <a:pt x="1209581" y="953571"/>
                  </a:lnTo>
                  <a:lnTo>
                    <a:pt x="1197196" y="941395"/>
                  </a:lnTo>
                </a:path>
                <a:path w="3476625" h="988695">
                  <a:moveTo>
                    <a:pt x="2338841" y="871510"/>
                  </a:moveTo>
                  <a:lnTo>
                    <a:pt x="2335434" y="884525"/>
                  </a:lnTo>
                  <a:lnTo>
                    <a:pt x="2330393" y="897438"/>
                  </a:lnTo>
                  <a:lnTo>
                    <a:pt x="2323729" y="910222"/>
                  </a:lnTo>
                  <a:lnTo>
                    <a:pt x="2315456" y="922849"/>
                  </a:lnTo>
                </a:path>
                <a:path w="3476625" h="988695">
                  <a:moveTo>
                    <a:pt x="2803837" y="554297"/>
                  </a:moveTo>
                  <a:lnTo>
                    <a:pt x="2866624" y="569450"/>
                  </a:lnTo>
                  <a:lnTo>
                    <a:pt x="2922772" y="587877"/>
                  </a:lnTo>
                  <a:lnTo>
                    <a:pt x="2971723" y="609203"/>
                  </a:lnTo>
                  <a:lnTo>
                    <a:pt x="3012920" y="633053"/>
                  </a:lnTo>
                  <a:lnTo>
                    <a:pt x="3045803" y="659051"/>
                  </a:lnTo>
                  <a:lnTo>
                    <a:pt x="3084394" y="715988"/>
                  </a:lnTo>
                  <a:lnTo>
                    <a:pt x="3088987" y="746175"/>
                  </a:lnTo>
                </a:path>
                <a:path w="3476625" h="988695">
                  <a:moveTo>
                    <a:pt x="3476444" y="349935"/>
                  </a:moveTo>
                  <a:lnTo>
                    <a:pt x="3452335" y="370138"/>
                  </a:lnTo>
                  <a:lnTo>
                    <a:pt x="3422924" y="388984"/>
                  </a:lnTo>
                  <a:lnTo>
                    <a:pt x="3388529" y="406293"/>
                  </a:lnTo>
                  <a:lnTo>
                    <a:pt x="3349471" y="421883"/>
                  </a:lnTo>
                </a:path>
                <a:path w="3476625" h="988695">
                  <a:moveTo>
                    <a:pt x="3171755" y="82969"/>
                  </a:moveTo>
                  <a:lnTo>
                    <a:pt x="3174904" y="91406"/>
                  </a:lnTo>
                  <a:lnTo>
                    <a:pt x="3177074" y="99892"/>
                  </a:lnTo>
                  <a:lnTo>
                    <a:pt x="3178259" y="108411"/>
                  </a:lnTo>
                  <a:lnTo>
                    <a:pt x="3178459" y="116949"/>
                  </a:lnTo>
                </a:path>
                <a:path w="3476625" h="988695">
                  <a:moveTo>
                    <a:pt x="2360847" y="43333"/>
                  </a:moveTo>
                  <a:lnTo>
                    <a:pt x="2374251" y="31786"/>
                  </a:lnTo>
                  <a:lnTo>
                    <a:pt x="2389603" y="20686"/>
                  </a:lnTo>
                  <a:lnTo>
                    <a:pt x="2406840" y="10076"/>
                  </a:lnTo>
                  <a:lnTo>
                    <a:pt x="2425897" y="0"/>
                  </a:lnTo>
                </a:path>
                <a:path w="3476625" h="988695">
                  <a:moveTo>
                    <a:pt x="1752452" y="63981"/>
                  </a:moveTo>
                  <a:lnTo>
                    <a:pt x="1758229" y="54345"/>
                  </a:lnTo>
                  <a:lnTo>
                    <a:pt x="1765421" y="44886"/>
                  </a:lnTo>
                  <a:lnTo>
                    <a:pt x="1774004" y="35631"/>
                  </a:lnTo>
                  <a:lnTo>
                    <a:pt x="1783956" y="26608"/>
                  </a:lnTo>
                </a:path>
                <a:path w="3476625" h="988695">
                  <a:moveTo>
                    <a:pt x="1038431" y="76679"/>
                  </a:moveTo>
                  <a:lnTo>
                    <a:pt x="1068872" y="84647"/>
                  </a:lnTo>
                  <a:lnTo>
                    <a:pt x="1098073" y="93363"/>
                  </a:lnTo>
                  <a:lnTo>
                    <a:pt x="1125954" y="102801"/>
                  </a:lnTo>
                  <a:lnTo>
                    <a:pt x="1152437" y="112935"/>
                  </a:lnTo>
                </a:path>
                <a:path w="3476625" h="988695">
                  <a:moveTo>
                    <a:pt x="172525" y="361633"/>
                  </a:moveTo>
                  <a:lnTo>
                    <a:pt x="166197" y="352225"/>
                  </a:lnTo>
                  <a:lnTo>
                    <a:pt x="160768" y="342723"/>
                  </a:lnTo>
                  <a:lnTo>
                    <a:pt x="156243" y="333140"/>
                  </a:lnTo>
                  <a:lnTo>
                    <a:pt x="152628" y="323485"/>
                  </a:lnTo>
                </a:path>
              </a:pathLst>
            </a:custGeom>
            <a:ln w="28574">
              <a:solidFill>
                <a:srgbClr val="595959"/>
              </a:solidFill>
            </a:ln>
          </p:spPr>
          <p:txBody>
            <a:bodyPr wrap="square" lIns="0" tIns="0" rIns="0" bIns="0" rtlCol="0"/>
            <a:lstStyle/>
            <a:p>
              <a:endParaRPr sz="2400"/>
            </a:p>
          </p:txBody>
        </p:sp>
      </p:grpSp>
      <p:sp>
        <p:nvSpPr>
          <p:cNvPr id="23" name="object 23"/>
          <p:cNvSpPr txBox="1"/>
          <p:nvPr/>
        </p:nvSpPr>
        <p:spPr>
          <a:xfrm>
            <a:off x="7832163" y="4768494"/>
            <a:ext cx="2799927" cy="877163"/>
          </a:xfrm>
          <a:prstGeom prst="rect">
            <a:avLst/>
          </a:prstGeom>
        </p:spPr>
        <p:txBody>
          <a:bodyPr vert="horz" wrap="square" lIns="0" tIns="30480" rIns="0" bIns="0" rtlCol="0">
            <a:spAutoFit/>
          </a:bodyPr>
          <a:lstStyle/>
          <a:p>
            <a:pPr marL="16933" marR="6773" algn="ctr">
              <a:lnSpc>
                <a:spcPts val="2200"/>
              </a:lnSpc>
              <a:spcBef>
                <a:spcPts val="240"/>
              </a:spcBef>
            </a:pPr>
            <a:r>
              <a:rPr sz="1867" spc="-47" dirty="0">
                <a:latin typeface="Roboto"/>
                <a:cs typeface="Roboto"/>
              </a:rPr>
              <a:t>To</a:t>
            </a:r>
            <a:r>
              <a:rPr sz="1867" spc="-13" dirty="0">
                <a:latin typeface="Roboto"/>
                <a:cs typeface="Roboto"/>
              </a:rPr>
              <a:t> </a:t>
            </a:r>
            <a:r>
              <a:rPr sz="1867" spc="-20" dirty="0">
                <a:latin typeface="Roboto"/>
                <a:cs typeface="Roboto"/>
              </a:rPr>
              <a:t>provide</a:t>
            </a:r>
            <a:r>
              <a:rPr sz="1867" spc="-13" dirty="0">
                <a:latin typeface="Roboto"/>
                <a:cs typeface="Roboto"/>
              </a:rPr>
              <a:t> a </a:t>
            </a:r>
            <a:r>
              <a:rPr sz="1867" spc="-27" dirty="0">
                <a:latin typeface="Roboto"/>
                <a:cs typeface="Roboto"/>
              </a:rPr>
              <a:t>easy </a:t>
            </a:r>
            <a:r>
              <a:rPr sz="1867" spc="-20" dirty="0">
                <a:latin typeface="Roboto"/>
                <a:cs typeface="Roboto"/>
              </a:rPr>
              <a:t> </a:t>
            </a:r>
            <a:r>
              <a:rPr sz="1867" spc="-27" dirty="0">
                <a:latin typeface="Roboto"/>
                <a:cs typeface="Roboto"/>
              </a:rPr>
              <a:t>programming</a:t>
            </a:r>
            <a:r>
              <a:rPr sz="1867" spc="-20" dirty="0">
                <a:latin typeface="Roboto"/>
                <a:cs typeface="Roboto"/>
              </a:rPr>
              <a:t> </a:t>
            </a:r>
            <a:r>
              <a:rPr sz="1867" spc="-13" dirty="0">
                <a:latin typeface="Roboto"/>
                <a:cs typeface="Roboto"/>
              </a:rPr>
              <a:t>interface</a:t>
            </a:r>
            <a:r>
              <a:rPr sz="1867" spc="-20" dirty="0">
                <a:latin typeface="Roboto"/>
                <a:cs typeface="Roboto"/>
              </a:rPr>
              <a:t> </a:t>
            </a:r>
            <a:r>
              <a:rPr sz="1867" spc="-7" dirty="0">
                <a:latin typeface="Roboto"/>
                <a:cs typeface="Roboto"/>
              </a:rPr>
              <a:t>for </a:t>
            </a:r>
            <a:r>
              <a:rPr sz="1867" spc="-440" dirty="0">
                <a:latin typeface="Roboto"/>
                <a:cs typeface="Roboto"/>
              </a:rPr>
              <a:t> </a:t>
            </a:r>
            <a:r>
              <a:rPr sz="1867" spc="-27" dirty="0">
                <a:latin typeface="Roboto"/>
                <a:cs typeface="Roboto"/>
              </a:rPr>
              <a:t>non</a:t>
            </a:r>
            <a:r>
              <a:rPr sz="1867" spc="-20" dirty="0">
                <a:latin typeface="Roboto"/>
                <a:cs typeface="Roboto"/>
              </a:rPr>
              <a:t> programmers</a:t>
            </a:r>
            <a:endParaRPr sz="1867">
              <a:latin typeface="Roboto"/>
              <a:cs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6800" y="3145367"/>
            <a:ext cx="1411109" cy="1269999"/>
          </a:xfrm>
          <a:prstGeom prst="rect">
            <a:avLst/>
          </a:prstGeom>
        </p:spPr>
      </p:pic>
      <p:grpSp>
        <p:nvGrpSpPr>
          <p:cNvPr id="3" name="object 3"/>
          <p:cNvGrpSpPr/>
          <p:nvPr/>
        </p:nvGrpSpPr>
        <p:grpSpPr>
          <a:xfrm>
            <a:off x="2449000" y="2196081"/>
            <a:ext cx="2305473" cy="1768687"/>
            <a:chOff x="1836749" y="1647060"/>
            <a:chExt cx="1729105" cy="1326515"/>
          </a:xfrm>
        </p:grpSpPr>
        <p:sp>
          <p:nvSpPr>
            <p:cNvPr id="4" name="object 4"/>
            <p:cNvSpPr/>
            <p:nvPr/>
          </p:nvSpPr>
          <p:spPr>
            <a:xfrm>
              <a:off x="1855799" y="1705549"/>
              <a:ext cx="1616710" cy="1249045"/>
            </a:xfrm>
            <a:custGeom>
              <a:avLst/>
              <a:gdLst/>
              <a:ahLst/>
              <a:cxnLst/>
              <a:rect l="l" t="t" r="r" b="b"/>
              <a:pathLst>
                <a:path w="1616710" h="1249045">
                  <a:moveTo>
                    <a:pt x="0" y="1248799"/>
                  </a:moveTo>
                  <a:lnTo>
                    <a:pt x="53450" y="1247183"/>
                  </a:lnTo>
                  <a:lnTo>
                    <a:pt x="104722" y="1242425"/>
                  </a:lnTo>
                  <a:lnTo>
                    <a:pt x="153909" y="1234663"/>
                  </a:lnTo>
                  <a:lnTo>
                    <a:pt x="201107" y="1224031"/>
                  </a:lnTo>
                  <a:lnTo>
                    <a:pt x="246410" y="1210669"/>
                  </a:lnTo>
                  <a:lnTo>
                    <a:pt x="289913" y="1194710"/>
                  </a:lnTo>
                  <a:lnTo>
                    <a:pt x="331710" y="1176294"/>
                  </a:lnTo>
                  <a:lnTo>
                    <a:pt x="371897" y="1155555"/>
                  </a:lnTo>
                  <a:lnTo>
                    <a:pt x="410568" y="1132631"/>
                  </a:lnTo>
                  <a:lnTo>
                    <a:pt x="447817" y="1107658"/>
                  </a:lnTo>
                  <a:lnTo>
                    <a:pt x="483741" y="1080773"/>
                  </a:lnTo>
                  <a:lnTo>
                    <a:pt x="518432" y="1052112"/>
                  </a:lnTo>
                  <a:lnTo>
                    <a:pt x="551987" y="1021812"/>
                  </a:lnTo>
                  <a:lnTo>
                    <a:pt x="584500" y="990010"/>
                  </a:lnTo>
                  <a:lnTo>
                    <a:pt x="616065" y="956841"/>
                  </a:lnTo>
                  <a:lnTo>
                    <a:pt x="646777" y="922444"/>
                  </a:lnTo>
                  <a:lnTo>
                    <a:pt x="676732" y="886954"/>
                  </a:lnTo>
                  <a:lnTo>
                    <a:pt x="706023" y="850507"/>
                  </a:lnTo>
                  <a:lnTo>
                    <a:pt x="734746" y="813241"/>
                  </a:lnTo>
                  <a:lnTo>
                    <a:pt x="762995" y="775293"/>
                  </a:lnTo>
                  <a:lnTo>
                    <a:pt x="790865" y="736797"/>
                  </a:lnTo>
                  <a:lnTo>
                    <a:pt x="818451" y="697892"/>
                  </a:lnTo>
                  <a:lnTo>
                    <a:pt x="845848" y="658714"/>
                  </a:lnTo>
                  <a:lnTo>
                    <a:pt x="873149" y="619399"/>
                  </a:lnTo>
                  <a:lnTo>
                    <a:pt x="902936" y="576515"/>
                  </a:lnTo>
                  <a:lnTo>
                    <a:pt x="932846" y="533809"/>
                  </a:lnTo>
                  <a:lnTo>
                    <a:pt x="963002" y="491457"/>
                  </a:lnTo>
                  <a:lnTo>
                    <a:pt x="993527" y="449636"/>
                  </a:lnTo>
                  <a:lnTo>
                    <a:pt x="1024544" y="408526"/>
                  </a:lnTo>
                  <a:lnTo>
                    <a:pt x="1056176" y="368302"/>
                  </a:lnTo>
                  <a:lnTo>
                    <a:pt x="1088546" y="329141"/>
                  </a:lnTo>
                  <a:lnTo>
                    <a:pt x="1121778" y="291222"/>
                  </a:lnTo>
                  <a:lnTo>
                    <a:pt x="1155993" y="254722"/>
                  </a:lnTo>
                  <a:lnTo>
                    <a:pt x="1191315" y="219818"/>
                  </a:lnTo>
                  <a:lnTo>
                    <a:pt x="1227867" y="186687"/>
                  </a:lnTo>
                  <a:lnTo>
                    <a:pt x="1269641" y="152503"/>
                  </a:lnTo>
                  <a:lnTo>
                    <a:pt x="1313217" y="120915"/>
                  </a:lnTo>
                  <a:lnTo>
                    <a:pt x="1358757" y="92159"/>
                  </a:lnTo>
                  <a:lnTo>
                    <a:pt x="1406426" y="66472"/>
                  </a:lnTo>
                  <a:lnTo>
                    <a:pt x="1456386" y="44088"/>
                  </a:lnTo>
                  <a:lnTo>
                    <a:pt x="1522310" y="21116"/>
                  </a:lnTo>
                  <a:lnTo>
                    <a:pt x="1592390" y="4136"/>
                  </a:lnTo>
                  <a:lnTo>
                    <a:pt x="1610597" y="882"/>
                  </a:lnTo>
                  <a:lnTo>
                    <a:pt x="1616111" y="0"/>
                  </a:lnTo>
                </a:path>
              </a:pathLst>
            </a:custGeom>
            <a:ln w="38099">
              <a:solidFill>
                <a:srgbClr val="595959"/>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3406859" y="1647060"/>
              <a:ext cx="158755" cy="123541"/>
            </a:xfrm>
            <a:prstGeom prst="rect">
              <a:avLst/>
            </a:prstGeom>
          </p:spPr>
        </p:pic>
      </p:grpSp>
      <p:sp>
        <p:nvSpPr>
          <p:cNvPr id="6" name="object 6"/>
          <p:cNvSpPr/>
          <p:nvPr/>
        </p:nvSpPr>
        <p:spPr>
          <a:xfrm>
            <a:off x="4950899" y="2017199"/>
            <a:ext cx="6911340" cy="688340"/>
          </a:xfrm>
          <a:custGeom>
            <a:avLst/>
            <a:gdLst/>
            <a:ahLst/>
            <a:cxnLst/>
            <a:rect l="l" t="t" r="r" b="b"/>
            <a:pathLst>
              <a:path w="5183505" h="516255">
                <a:moveTo>
                  <a:pt x="0" y="0"/>
                </a:moveTo>
                <a:lnTo>
                  <a:pt x="5183099" y="0"/>
                </a:lnTo>
                <a:lnTo>
                  <a:pt x="5183099" y="515999"/>
                </a:lnTo>
                <a:lnTo>
                  <a:pt x="0" y="515999"/>
                </a:lnTo>
                <a:lnTo>
                  <a:pt x="0" y="0"/>
                </a:lnTo>
                <a:close/>
              </a:path>
            </a:pathLst>
          </a:custGeom>
          <a:ln w="19049">
            <a:solidFill>
              <a:srgbClr val="FFFFFF"/>
            </a:solidFill>
          </a:ln>
        </p:spPr>
        <p:txBody>
          <a:bodyPr wrap="square" lIns="0" tIns="0" rIns="0" bIns="0" rtlCol="0"/>
          <a:lstStyle/>
          <a:p>
            <a:endParaRPr sz="2400"/>
          </a:p>
        </p:txBody>
      </p:sp>
      <p:sp>
        <p:nvSpPr>
          <p:cNvPr id="7" name="object 7"/>
          <p:cNvSpPr txBox="1"/>
          <p:nvPr/>
        </p:nvSpPr>
        <p:spPr>
          <a:xfrm>
            <a:off x="5048267" y="2103051"/>
            <a:ext cx="6231467" cy="722420"/>
          </a:xfrm>
          <a:prstGeom prst="rect">
            <a:avLst/>
          </a:prstGeom>
        </p:spPr>
        <p:txBody>
          <a:bodyPr vert="horz" wrap="square" lIns="0" tIns="29633" rIns="0" bIns="0" rtlCol="0">
            <a:spAutoFit/>
          </a:bodyPr>
          <a:lstStyle/>
          <a:p>
            <a:pPr marL="16933" marR="6773">
              <a:lnSpc>
                <a:spcPts val="2707"/>
              </a:lnSpc>
              <a:spcBef>
                <a:spcPts val="233"/>
              </a:spcBef>
            </a:pPr>
            <a:r>
              <a:rPr sz="2267" spc="-20" dirty="0">
                <a:latin typeface="Roboto"/>
                <a:cs typeface="Roboto"/>
              </a:rPr>
              <a:t>Hive</a:t>
            </a:r>
            <a:r>
              <a:rPr sz="2267" spc="-13" dirty="0">
                <a:latin typeface="Roboto"/>
                <a:cs typeface="Roboto"/>
              </a:rPr>
              <a:t> </a:t>
            </a:r>
            <a:r>
              <a:rPr sz="2267" spc="-20" dirty="0">
                <a:latin typeface="Roboto"/>
                <a:cs typeface="Roboto"/>
              </a:rPr>
              <a:t>uses</a:t>
            </a:r>
            <a:r>
              <a:rPr sz="2267" dirty="0">
                <a:latin typeface="Roboto"/>
                <a:cs typeface="Roboto"/>
              </a:rPr>
              <a:t> </a:t>
            </a:r>
            <a:r>
              <a:rPr sz="2267" spc="-20" dirty="0">
                <a:latin typeface="Roboto"/>
                <a:cs typeface="Roboto"/>
              </a:rPr>
              <a:t>Mapreduce</a:t>
            </a:r>
            <a:r>
              <a:rPr sz="2267" spc="-7" dirty="0">
                <a:latin typeface="Roboto"/>
                <a:cs typeface="Roboto"/>
              </a:rPr>
              <a:t> </a:t>
            </a:r>
            <a:r>
              <a:rPr sz="2267" spc="-33" dirty="0">
                <a:latin typeface="Roboto"/>
                <a:cs typeface="Roboto"/>
              </a:rPr>
              <a:t>which</a:t>
            </a:r>
            <a:r>
              <a:rPr sz="2267" spc="-7" dirty="0">
                <a:latin typeface="Roboto"/>
                <a:cs typeface="Roboto"/>
              </a:rPr>
              <a:t> </a:t>
            </a:r>
            <a:r>
              <a:rPr sz="2267" spc="-27" dirty="0">
                <a:latin typeface="Roboto"/>
                <a:cs typeface="Roboto"/>
              </a:rPr>
              <a:t>lags</a:t>
            </a:r>
            <a:r>
              <a:rPr sz="2267" dirty="0">
                <a:latin typeface="Roboto"/>
                <a:cs typeface="Roboto"/>
              </a:rPr>
              <a:t> </a:t>
            </a:r>
            <a:r>
              <a:rPr sz="2267" spc="-33" dirty="0">
                <a:latin typeface="Roboto"/>
                <a:cs typeface="Roboto"/>
              </a:rPr>
              <a:t>in</a:t>
            </a:r>
            <a:r>
              <a:rPr sz="2267" dirty="0">
                <a:latin typeface="Roboto"/>
                <a:cs typeface="Roboto"/>
              </a:rPr>
              <a:t> </a:t>
            </a:r>
            <a:r>
              <a:rPr sz="2267" spc="-13" dirty="0">
                <a:latin typeface="Roboto"/>
                <a:cs typeface="Roboto"/>
              </a:rPr>
              <a:t>performance </a:t>
            </a:r>
            <a:r>
              <a:rPr sz="2267" spc="-545" dirty="0">
                <a:latin typeface="Roboto"/>
                <a:cs typeface="Roboto"/>
              </a:rPr>
              <a:t> </a:t>
            </a:r>
            <a:r>
              <a:rPr sz="2267" spc="-33" dirty="0">
                <a:latin typeface="Roboto"/>
                <a:cs typeface="Roboto"/>
              </a:rPr>
              <a:t>with</a:t>
            </a:r>
            <a:r>
              <a:rPr sz="2267" spc="-13" dirty="0">
                <a:latin typeface="Roboto"/>
                <a:cs typeface="Roboto"/>
              </a:rPr>
              <a:t> medium </a:t>
            </a:r>
            <a:r>
              <a:rPr sz="2267" spc="-27" dirty="0">
                <a:latin typeface="Roboto"/>
                <a:cs typeface="Roboto"/>
              </a:rPr>
              <a:t>and</a:t>
            </a:r>
            <a:r>
              <a:rPr sz="2267" spc="-13" dirty="0">
                <a:latin typeface="Roboto"/>
                <a:cs typeface="Roboto"/>
              </a:rPr>
              <a:t> </a:t>
            </a:r>
            <a:r>
              <a:rPr sz="2267" spc="-20" dirty="0">
                <a:latin typeface="Roboto"/>
                <a:cs typeface="Roboto"/>
              </a:rPr>
              <a:t>small</a:t>
            </a:r>
            <a:r>
              <a:rPr sz="2267" spc="-13" dirty="0">
                <a:latin typeface="Roboto"/>
                <a:cs typeface="Roboto"/>
              </a:rPr>
              <a:t> </a:t>
            </a:r>
            <a:r>
              <a:rPr sz="2267" spc="-20" dirty="0">
                <a:latin typeface="Roboto"/>
                <a:cs typeface="Roboto"/>
              </a:rPr>
              <a:t>sized</a:t>
            </a:r>
            <a:r>
              <a:rPr sz="2267" spc="-13" dirty="0">
                <a:latin typeface="Roboto"/>
                <a:cs typeface="Roboto"/>
              </a:rPr>
              <a:t> </a:t>
            </a:r>
            <a:r>
              <a:rPr sz="2267" spc="-20" dirty="0">
                <a:latin typeface="Roboto"/>
                <a:cs typeface="Roboto"/>
              </a:rPr>
              <a:t>datasets</a:t>
            </a:r>
            <a:endParaRPr sz="2267">
              <a:latin typeface="Roboto"/>
              <a:cs typeface="Roboto"/>
            </a:endParaRPr>
          </a:p>
        </p:txBody>
      </p:sp>
      <p:grpSp>
        <p:nvGrpSpPr>
          <p:cNvPr id="8" name="object 8"/>
          <p:cNvGrpSpPr/>
          <p:nvPr/>
        </p:nvGrpSpPr>
        <p:grpSpPr>
          <a:xfrm>
            <a:off x="2504033" y="3913733"/>
            <a:ext cx="8155940" cy="1450340"/>
            <a:chOff x="1878024" y="2935299"/>
            <a:chExt cx="6116955" cy="1087755"/>
          </a:xfrm>
        </p:grpSpPr>
        <p:sp>
          <p:nvSpPr>
            <p:cNvPr id="9" name="object 9"/>
            <p:cNvSpPr/>
            <p:nvPr/>
          </p:nvSpPr>
          <p:spPr>
            <a:xfrm>
              <a:off x="1897074" y="2954349"/>
              <a:ext cx="1622425" cy="901065"/>
            </a:xfrm>
            <a:custGeom>
              <a:avLst/>
              <a:gdLst/>
              <a:ahLst/>
              <a:cxnLst/>
              <a:rect l="l" t="t" r="r" b="b"/>
              <a:pathLst>
                <a:path w="1622425" h="901064">
                  <a:moveTo>
                    <a:pt x="0" y="0"/>
                  </a:moveTo>
                  <a:lnTo>
                    <a:pt x="61126" y="1519"/>
                  </a:lnTo>
                  <a:lnTo>
                    <a:pt x="119413" y="5981"/>
                  </a:lnTo>
                  <a:lnTo>
                    <a:pt x="175004" y="13237"/>
                  </a:lnTo>
                  <a:lnTo>
                    <a:pt x="228040" y="23141"/>
                  </a:lnTo>
                  <a:lnTo>
                    <a:pt x="278663" y="35545"/>
                  </a:lnTo>
                  <a:lnTo>
                    <a:pt x="327015" y="50302"/>
                  </a:lnTo>
                  <a:lnTo>
                    <a:pt x="373238" y="67266"/>
                  </a:lnTo>
                  <a:lnTo>
                    <a:pt x="417474" y="86289"/>
                  </a:lnTo>
                  <a:lnTo>
                    <a:pt x="459865" y="107224"/>
                  </a:lnTo>
                  <a:lnTo>
                    <a:pt x="500553" y="129924"/>
                  </a:lnTo>
                  <a:lnTo>
                    <a:pt x="539680" y="154242"/>
                  </a:lnTo>
                  <a:lnTo>
                    <a:pt x="577387" y="180031"/>
                  </a:lnTo>
                  <a:lnTo>
                    <a:pt x="613816" y="207144"/>
                  </a:lnTo>
                  <a:lnTo>
                    <a:pt x="649111" y="235433"/>
                  </a:lnTo>
                  <a:lnTo>
                    <a:pt x="683411" y="264752"/>
                  </a:lnTo>
                  <a:lnTo>
                    <a:pt x="716860" y="294953"/>
                  </a:lnTo>
                  <a:lnTo>
                    <a:pt x="749600" y="325890"/>
                  </a:lnTo>
                  <a:lnTo>
                    <a:pt x="781772" y="357415"/>
                  </a:lnTo>
                  <a:lnTo>
                    <a:pt x="813517" y="389381"/>
                  </a:lnTo>
                  <a:lnTo>
                    <a:pt x="844979" y="421642"/>
                  </a:lnTo>
                  <a:lnTo>
                    <a:pt x="876299" y="454049"/>
                  </a:lnTo>
                  <a:lnTo>
                    <a:pt x="912850" y="491848"/>
                  </a:lnTo>
                  <a:lnTo>
                    <a:pt x="949625" y="529413"/>
                  </a:lnTo>
                  <a:lnTo>
                    <a:pt x="986851" y="566511"/>
                  </a:lnTo>
                  <a:lnTo>
                    <a:pt x="1024754" y="602908"/>
                  </a:lnTo>
                  <a:lnTo>
                    <a:pt x="1063558" y="638371"/>
                  </a:lnTo>
                  <a:lnTo>
                    <a:pt x="1103488" y="672666"/>
                  </a:lnTo>
                  <a:lnTo>
                    <a:pt x="1144772" y="705560"/>
                  </a:lnTo>
                  <a:lnTo>
                    <a:pt x="1187632" y="736819"/>
                  </a:lnTo>
                  <a:lnTo>
                    <a:pt x="1232296" y="766209"/>
                  </a:lnTo>
                  <a:lnTo>
                    <a:pt x="1274222" y="790870"/>
                  </a:lnTo>
                  <a:lnTo>
                    <a:pt x="1317955" y="813657"/>
                  </a:lnTo>
                  <a:lnTo>
                    <a:pt x="1363659" y="834401"/>
                  </a:lnTo>
                  <a:lnTo>
                    <a:pt x="1411500" y="852932"/>
                  </a:lnTo>
                  <a:lnTo>
                    <a:pt x="1461640" y="869079"/>
                  </a:lnTo>
                  <a:lnTo>
                    <a:pt x="1527802" y="885652"/>
                  </a:lnTo>
                  <a:lnTo>
                    <a:pt x="1598134" y="897901"/>
                  </a:lnTo>
                  <a:lnTo>
                    <a:pt x="1616407" y="900249"/>
                  </a:lnTo>
                  <a:lnTo>
                    <a:pt x="1622225" y="900918"/>
                  </a:lnTo>
                </a:path>
              </a:pathLst>
            </a:custGeom>
            <a:ln w="38099">
              <a:solidFill>
                <a:srgbClr val="595959"/>
              </a:solidFill>
            </a:ln>
          </p:spPr>
          <p:txBody>
            <a:bodyPr wrap="square" lIns="0" tIns="0" rIns="0" bIns="0" rtlCol="0"/>
            <a:lstStyle/>
            <a:p>
              <a:endParaRPr sz="2400"/>
            </a:p>
          </p:txBody>
        </p:sp>
        <p:pic>
          <p:nvPicPr>
            <p:cNvPr id="10" name="object 10"/>
            <p:cNvPicPr/>
            <p:nvPr/>
          </p:nvPicPr>
          <p:blipFill>
            <a:blip r:embed="rId4" cstate="print"/>
            <a:stretch>
              <a:fillRect/>
            </a:stretch>
          </p:blipFill>
          <p:spPr>
            <a:xfrm>
              <a:off x="3455112" y="3791080"/>
              <a:ext cx="157998" cy="123663"/>
            </a:xfrm>
            <a:prstGeom prst="rect">
              <a:avLst/>
            </a:prstGeom>
          </p:spPr>
        </p:pic>
        <p:sp>
          <p:nvSpPr>
            <p:cNvPr id="11" name="object 11"/>
            <p:cNvSpPr/>
            <p:nvPr/>
          </p:nvSpPr>
          <p:spPr>
            <a:xfrm>
              <a:off x="3230574" y="3671899"/>
              <a:ext cx="4754880" cy="341630"/>
            </a:xfrm>
            <a:custGeom>
              <a:avLst/>
              <a:gdLst/>
              <a:ahLst/>
              <a:cxnLst/>
              <a:rect l="l" t="t" r="r" b="b"/>
              <a:pathLst>
                <a:path w="4754880" h="341629">
                  <a:moveTo>
                    <a:pt x="0" y="0"/>
                  </a:moveTo>
                  <a:lnTo>
                    <a:pt x="4754699" y="0"/>
                  </a:lnTo>
                  <a:lnTo>
                    <a:pt x="4754699" y="341399"/>
                  </a:lnTo>
                  <a:lnTo>
                    <a:pt x="0" y="341399"/>
                  </a:lnTo>
                  <a:lnTo>
                    <a:pt x="0" y="0"/>
                  </a:lnTo>
                  <a:close/>
                </a:path>
              </a:pathLst>
            </a:custGeom>
            <a:ln w="19049">
              <a:solidFill>
                <a:srgbClr val="FFFFFF"/>
              </a:solidFill>
            </a:ln>
          </p:spPr>
          <p:txBody>
            <a:bodyPr wrap="square" lIns="0" tIns="0" rIns="0" bIns="0" rtlCol="0"/>
            <a:lstStyle/>
            <a:p>
              <a:endParaRPr sz="2400"/>
            </a:p>
          </p:txBody>
        </p:sp>
      </p:grpSp>
      <p:sp>
        <p:nvSpPr>
          <p:cNvPr id="12" name="object 12"/>
          <p:cNvSpPr txBox="1"/>
          <p:nvPr/>
        </p:nvSpPr>
        <p:spPr>
          <a:xfrm>
            <a:off x="5000648" y="4981718"/>
            <a:ext cx="4947920" cy="365976"/>
          </a:xfrm>
          <a:prstGeom prst="rect">
            <a:avLst/>
          </a:prstGeom>
        </p:spPr>
        <p:txBody>
          <a:bodyPr vert="horz" wrap="square" lIns="0" tIns="16933" rIns="0" bIns="0" rtlCol="0">
            <a:spAutoFit/>
          </a:bodyPr>
          <a:lstStyle/>
          <a:p>
            <a:pPr marL="16933">
              <a:spcBef>
                <a:spcPts val="133"/>
              </a:spcBef>
            </a:pPr>
            <a:r>
              <a:rPr sz="2267" spc="-20" dirty="0">
                <a:latin typeface="Roboto"/>
                <a:cs typeface="Roboto"/>
              </a:rPr>
              <a:t>Hive </a:t>
            </a:r>
            <a:r>
              <a:rPr sz="2267" spc="-27" dirty="0">
                <a:latin typeface="Roboto"/>
                <a:cs typeface="Roboto"/>
              </a:rPr>
              <a:t>cannot</a:t>
            </a:r>
            <a:r>
              <a:rPr sz="2267" spc="-7" dirty="0">
                <a:latin typeface="Roboto"/>
                <a:cs typeface="Roboto"/>
              </a:rPr>
              <a:t> </a:t>
            </a:r>
            <a:r>
              <a:rPr sz="2267" spc="-27" dirty="0">
                <a:latin typeface="Roboto"/>
                <a:cs typeface="Roboto"/>
              </a:rPr>
              <a:t>drop</a:t>
            </a:r>
            <a:r>
              <a:rPr sz="2267" spc="-13" dirty="0">
                <a:latin typeface="Roboto"/>
                <a:cs typeface="Roboto"/>
              </a:rPr>
              <a:t> </a:t>
            </a:r>
            <a:r>
              <a:rPr sz="2267" spc="-27" dirty="0">
                <a:latin typeface="Roboto"/>
                <a:cs typeface="Roboto"/>
              </a:rPr>
              <a:t>encrypted</a:t>
            </a:r>
            <a:r>
              <a:rPr sz="2267" spc="-7" dirty="0">
                <a:latin typeface="Roboto"/>
                <a:cs typeface="Roboto"/>
              </a:rPr>
              <a:t> </a:t>
            </a:r>
            <a:r>
              <a:rPr sz="2267" spc="-20" dirty="0">
                <a:latin typeface="Roboto"/>
                <a:cs typeface="Roboto"/>
              </a:rPr>
              <a:t>databases</a:t>
            </a:r>
            <a:endParaRPr sz="2267">
              <a:latin typeface="Roboto"/>
              <a:cs typeface="Roboto"/>
            </a:endParaRPr>
          </a:p>
        </p:txBody>
      </p:sp>
      <p:sp>
        <p:nvSpPr>
          <p:cNvPr id="13" name="object 13"/>
          <p:cNvSpPr txBox="1">
            <a:spLocks noGrp="1"/>
          </p:cNvSpPr>
          <p:nvPr>
            <p:ph type="title"/>
          </p:nvPr>
        </p:nvSpPr>
        <p:spPr>
          <a:xfrm>
            <a:off x="4099004" y="575805"/>
            <a:ext cx="3992033" cy="591551"/>
          </a:xfrm>
          <a:prstGeom prst="rect">
            <a:avLst/>
          </a:prstGeom>
        </p:spPr>
        <p:txBody>
          <a:bodyPr vert="horz" wrap="square" lIns="0" tIns="16933" rIns="0" bIns="0" rtlCol="0" anchor="ctr">
            <a:spAutoFit/>
          </a:bodyPr>
          <a:lstStyle/>
          <a:p>
            <a:pPr marL="16933">
              <a:lnSpc>
                <a:spcPct val="100000"/>
              </a:lnSpc>
              <a:spcBef>
                <a:spcPts val="133"/>
              </a:spcBef>
            </a:pPr>
            <a:r>
              <a:rPr sz="3733" spc="-40" dirty="0">
                <a:solidFill>
                  <a:srgbClr val="FF0000"/>
                </a:solidFill>
                <a:latin typeface="Roboto"/>
                <a:cs typeface="Roboto"/>
              </a:rPr>
              <a:t>Limitations</a:t>
            </a:r>
            <a:r>
              <a:rPr sz="3733" spc="-33" dirty="0">
                <a:solidFill>
                  <a:srgbClr val="FF0000"/>
                </a:solidFill>
                <a:latin typeface="Roboto"/>
                <a:cs typeface="Roboto"/>
              </a:rPr>
              <a:t> </a:t>
            </a:r>
            <a:r>
              <a:rPr sz="3733" spc="33" dirty="0">
                <a:solidFill>
                  <a:srgbClr val="FF0000"/>
                </a:solidFill>
                <a:latin typeface="Roboto"/>
                <a:cs typeface="Roboto"/>
              </a:rPr>
              <a:t>of</a:t>
            </a:r>
            <a:r>
              <a:rPr sz="3733" spc="-40" dirty="0">
                <a:solidFill>
                  <a:srgbClr val="FF0000"/>
                </a:solidFill>
                <a:latin typeface="Roboto"/>
                <a:cs typeface="Roboto"/>
              </a:rPr>
              <a:t> </a:t>
            </a:r>
            <a:r>
              <a:rPr sz="3733" spc="-27" dirty="0">
                <a:solidFill>
                  <a:srgbClr val="FF0000"/>
                </a:solidFill>
                <a:latin typeface="Roboto"/>
                <a:cs typeface="Roboto"/>
              </a:rPr>
              <a:t>Hive</a:t>
            </a:r>
            <a:endParaRPr sz="3733">
              <a:latin typeface="Roboto"/>
              <a:cs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858" y="677405"/>
            <a:ext cx="6840220"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20" dirty="0">
                <a:solidFill>
                  <a:srgbClr val="FF0000"/>
                </a:solidFill>
                <a:latin typeface="Roboto"/>
                <a:cs typeface="Roboto"/>
              </a:rPr>
              <a:t> </a:t>
            </a:r>
            <a:r>
              <a:rPr sz="3733" spc="-53" dirty="0">
                <a:solidFill>
                  <a:srgbClr val="FF0000"/>
                </a:solidFill>
                <a:latin typeface="Roboto"/>
                <a:cs typeface="Roboto"/>
              </a:rPr>
              <a:t>SQL</a:t>
            </a:r>
            <a:r>
              <a:rPr sz="3733" spc="-20" dirty="0">
                <a:solidFill>
                  <a:srgbClr val="FF0000"/>
                </a:solidFill>
                <a:latin typeface="Roboto"/>
                <a:cs typeface="Roboto"/>
              </a:rPr>
              <a:t> </a:t>
            </a:r>
            <a:r>
              <a:rPr sz="3733" spc="-47" dirty="0">
                <a:solidFill>
                  <a:srgbClr val="FF0000"/>
                </a:solidFill>
                <a:latin typeface="Roboto"/>
                <a:cs typeface="Roboto"/>
              </a:rPr>
              <a:t>advantages</a:t>
            </a:r>
            <a:r>
              <a:rPr sz="3733" spc="-13" dirty="0">
                <a:solidFill>
                  <a:srgbClr val="FF0000"/>
                </a:solidFill>
                <a:latin typeface="Roboto"/>
                <a:cs typeface="Roboto"/>
              </a:rPr>
              <a:t> </a:t>
            </a:r>
            <a:r>
              <a:rPr sz="3733" spc="-40" dirty="0">
                <a:solidFill>
                  <a:srgbClr val="FF0000"/>
                </a:solidFill>
                <a:latin typeface="Roboto"/>
                <a:cs typeface="Roboto"/>
              </a:rPr>
              <a:t>over</a:t>
            </a:r>
            <a:r>
              <a:rPr sz="3733" spc="-20" dirty="0">
                <a:solidFill>
                  <a:srgbClr val="FF0000"/>
                </a:solidFill>
                <a:latin typeface="Roboto"/>
                <a:cs typeface="Roboto"/>
              </a:rPr>
              <a:t> </a:t>
            </a:r>
            <a:r>
              <a:rPr sz="3733" spc="-27" dirty="0">
                <a:solidFill>
                  <a:srgbClr val="FF0000"/>
                </a:solidFill>
                <a:latin typeface="Roboto"/>
                <a:cs typeface="Roboto"/>
              </a:rPr>
              <a:t>Hive</a:t>
            </a:r>
            <a:endParaRPr sz="3733">
              <a:latin typeface="Roboto"/>
              <a:cs typeface="Roboto"/>
            </a:endParaRPr>
          </a:p>
        </p:txBody>
      </p:sp>
      <p:sp>
        <p:nvSpPr>
          <p:cNvPr id="3" name="object 3"/>
          <p:cNvSpPr txBox="1"/>
          <p:nvPr/>
        </p:nvSpPr>
        <p:spPr>
          <a:xfrm>
            <a:off x="979458" y="2244850"/>
            <a:ext cx="2231813" cy="304421"/>
          </a:xfrm>
          <a:prstGeom prst="rect">
            <a:avLst/>
          </a:prstGeom>
        </p:spPr>
        <p:txBody>
          <a:bodyPr vert="horz" wrap="square" lIns="0" tIns="16933" rIns="0" bIns="0" rtlCol="0">
            <a:spAutoFit/>
          </a:bodyPr>
          <a:lstStyle/>
          <a:p>
            <a:pPr marL="464808" indent="-448722">
              <a:spcBef>
                <a:spcPts val="133"/>
              </a:spcBef>
              <a:buChar char="●"/>
              <a:tabLst>
                <a:tab pos="463962" algn="l"/>
                <a:tab pos="465655" algn="l"/>
              </a:tabLst>
            </a:pPr>
            <a:r>
              <a:rPr sz="1867" spc="-7" dirty="0">
                <a:latin typeface="Arial MT"/>
                <a:cs typeface="Arial MT"/>
              </a:rPr>
              <a:t>Faster</a:t>
            </a:r>
            <a:r>
              <a:rPr sz="1867" spc="-100" dirty="0">
                <a:latin typeface="Arial MT"/>
                <a:cs typeface="Arial MT"/>
              </a:rPr>
              <a:t> </a:t>
            </a:r>
            <a:r>
              <a:rPr sz="1867" spc="-7" dirty="0">
                <a:latin typeface="Arial MT"/>
                <a:cs typeface="Arial MT"/>
              </a:rPr>
              <a:t>execution</a:t>
            </a:r>
            <a:endParaRPr sz="1867">
              <a:latin typeface="Arial MT"/>
              <a:cs typeface="Arial MT"/>
            </a:endParaRPr>
          </a:p>
        </p:txBody>
      </p:sp>
      <p:grpSp>
        <p:nvGrpSpPr>
          <p:cNvPr id="4" name="object 4"/>
          <p:cNvGrpSpPr/>
          <p:nvPr/>
        </p:nvGrpSpPr>
        <p:grpSpPr>
          <a:xfrm>
            <a:off x="6562367" y="2156968"/>
            <a:ext cx="3386667" cy="613833"/>
            <a:chOff x="4921775" y="1617725"/>
            <a:chExt cx="2540000" cy="460375"/>
          </a:xfrm>
        </p:grpSpPr>
        <p:pic>
          <p:nvPicPr>
            <p:cNvPr id="5" name="object 5"/>
            <p:cNvPicPr/>
            <p:nvPr/>
          </p:nvPicPr>
          <p:blipFill>
            <a:blip r:embed="rId2" cstate="print"/>
            <a:stretch>
              <a:fillRect/>
            </a:stretch>
          </p:blipFill>
          <p:spPr>
            <a:xfrm>
              <a:off x="4921775" y="1617725"/>
              <a:ext cx="553499" cy="460300"/>
            </a:xfrm>
            <a:prstGeom prst="rect">
              <a:avLst/>
            </a:prstGeom>
          </p:spPr>
        </p:pic>
        <p:sp>
          <p:nvSpPr>
            <p:cNvPr id="6" name="object 6"/>
            <p:cNvSpPr/>
            <p:nvPr/>
          </p:nvSpPr>
          <p:spPr>
            <a:xfrm>
              <a:off x="5475275" y="1839775"/>
              <a:ext cx="1976755" cy="8255"/>
            </a:xfrm>
            <a:custGeom>
              <a:avLst/>
              <a:gdLst/>
              <a:ahLst/>
              <a:cxnLst/>
              <a:rect l="l" t="t" r="r" b="b"/>
              <a:pathLst>
                <a:path w="1976754" h="8255">
                  <a:moveTo>
                    <a:pt x="0" y="8099"/>
                  </a:moveTo>
                  <a:lnTo>
                    <a:pt x="1976399" y="0"/>
                  </a:lnTo>
                </a:path>
              </a:pathLst>
            </a:custGeom>
            <a:ln w="19049">
              <a:solidFill>
                <a:srgbClr val="595959"/>
              </a:solidFill>
            </a:ln>
          </p:spPr>
          <p:txBody>
            <a:bodyPr wrap="square" lIns="0" tIns="0" rIns="0" bIns="0" rtlCol="0"/>
            <a:lstStyle/>
            <a:p>
              <a:endParaRPr sz="2400"/>
            </a:p>
          </p:txBody>
        </p:sp>
      </p:grpSp>
      <p:grpSp>
        <p:nvGrpSpPr>
          <p:cNvPr id="7" name="object 7"/>
          <p:cNvGrpSpPr/>
          <p:nvPr/>
        </p:nvGrpSpPr>
        <p:grpSpPr>
          <a:xfrm>
            <a:off x="6275140" y="2834200"/>
            <a:ext cx="3654213" cy="613833"/>
            <a:chOff x="4706355" y="2125649"/>
            <a:chExt cx="2740660" cy="460375"/>
          </a:xfrm>
        </p:grpSpPr>
        <p:pic>
          <p:nvPicPr>
            <p:cNvPr id="8" name="object 8"/>
            <p:cNvPicPr/>
            <p:nvPr/>
          </p:nvPicPr>
          <p:blipFill>
            <a:blip r:embed="rId3" cstate="print"/>
            <a:stretch>
              <a:fillRect/>
            </a:stretch>
          </p:blipFill>
          <p:spPr>
            <a:xfrm>
              <a:off x="4706355" y="2125649"/>
              <a:ext cx="1215944" cy="460299"/>
            </a:xfrm>
            <a:prstGeom prst="rect">
              <a:avLst/>
            </a:prstGeom>
          </p:spPr>
        </p:pic>
        <p:sp>
          <p:nvSpPr>
            <p:cNvPr id="9" name="object 9"/>
            <p:cNvSpPr/>
            <p:nvPr/>
          </p:nvSpPr>
          <p:spPr>
            <a:xfrm>
              <a:off x="5922300" y="2308050"/>
              <a:ext cx="1515110" cy="20320"/>
            </a:xfrm>
            <a:custGeom>
              <a:avLst/>
              <a:gdLst/>
              <a:ahLst/>
              <a:cxnLst/>
              <a:rect l="l" t="t" r="r" b="b"/>
              <a:pathLst>
                <a:path w="1515109" h="20319">
                  <a:moveTo>
                    <a:pt x="0" y="20099"/>
                  </a:moveTo>
                  <a:lnTo>
                    <a:pt x="1514699" y="0"/>
                  </a:lnTo>
                </a:path>
              </a:pathLst>
            </a:custGeom>
            <a:ln w="19049">
              <a:solidFill>
                <a:srgbClr val="595959"/>
              </a:solidFill>
            </a:ln>
          </p:spPr>
          <p:txBody>
            <a:bodyPr wrap="square" lIns="0" tIns="0" rIns="0" bIns="0" rtlCol="0"/>
            <a:lstStyle/>
            <a:p>
              <a:endParaRPr sz="2400"/>
            </a:p>
          </p:txBody>
        </p:sp>
      </p:grpSp>
      <p:sp>
        <p:nvSpPr>
          <p:cNvPr id="10" name="object 10"/>
          <p:cNvSpPr txBox="1"/>
          <p:nvPr/>
        </p:nvSpPr>
        <p:spPr>
          <a:xfrm>
            <a:off x="10277236" y="2292318"/>
            <a:ext cx="956733" cy="304421"/>
          </a:xfrm>
          <a:prstGeom prst="rect">
            <a:avLst/>
          </a:prstGeom>
        </p:spPr>
        <p:txBody>
          <a:bodyPr vert="horz" wrap="square" lIns="0" tIns="16933" rIns="0" bIns="0" rtlCol="0">
            <a:spAutoFit/>
          </a:bodyPr>
          <a:lstStyle/>
          <a:p>
            <a:pPr marL="16933">
              <a:spcBef>
                <a:spcPts val="133"/>
              </a:spcBef>
            </a:pPr>
            <a:r>
              <a:rPr sz="1867" spc="-7" dirty="0">
                <a:latin typeface="Roboto"/>
                <a:cs typeface="Roboto"/>
              </a:rPr>
              <a:t>60</a:t>
            </a:r>
            <a:r>
              <a:rPr sz="1867" spc="-107" dirty="0">
                <a:latin typeface="Roboto"/>
                <a:cs typeface="Roboto"/>
              </a:rPr>
              <a:t> </a:t>
            </a:r>
            <a:r>
              <a:rPr sz="1867" spc="-27" dirty="0">
                <a:latin typeface="Roboto"/>
                <a:cs typeface="Roboto"/>
              </a:rPr>
              <a:t>hours</a:t>
            </a:r>
            <a:endParaRPr sz="1867">
              <a:latin typeface="Roboto"/>
              <a:cs typeface="Roboto"/>
            </a:endParaRPr>
          </a:p>
        </p:txBody>
      </p:sp>
      <p:sp>
        <p:nvSpPr>
          <p:cNvPr id="11" name="object 11"/>
          <p:cNvSpPr txBox="1"/>
          <p:nvPr/>
        </p:nvSpPr>
        <p:spPr>
          <a:xfrm>
            <a:off x="10202334" y="2895583"/>
            <a:ext cx="956733" cy="304421"/>
          </a:xfrm>
          <a:prstGeom prst="rect">
            <a:avLst/>
          </a:prstGeom>
        </p:spPr>
        <p:txBody>
          <a:bodyPr vert="horz" wrap="square" lIns="0" tIns="16933" rIns="0" bIns="0" rtlCol="0">
            <a:spAutoFit/>
          </a:bodyPr>
          <a:lstStyle/>
          <a:p>
            <a:pPr marL="16933">
              <a:spcBef>
                <a:spcPts val="133"/>
              </a:spcBef>
            </a:pPr>
            <a:r>
              <a:rPr sz="1867" spc="-7" dirty="0">
                <a:latin typeface="Roboto"/>
                <a:cs typeface="Roboto"/>
              </a:rPr>
              <a:t>10</a:t>
            </a:r>
            <a:r>
              <a:rPr sz="1867" spc="-107" dirty="0">
                <a:latin typeface="Roboto"/>
                <a:cs typeface="Roboto"/>
              </a:rPr>
              <a:t> </a:t>
            </a:r>
            <a:r>
              <a:rPr sz="1867" spc="-27" dirty="0">
                <a:latin typeface="Roboto"/>
                <a:cs typeface="Roboto"/>
              </a:rPr>
              <a:t>hours</a:t>
            </a:r>
            <a:endParaRPr sz="1867">
              <a:latin typeface="Roboto"/>
              <a:cs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94768" y="1067583"/>
            <a:ext cx="6860065" cy="4722832"/>
          </a:xfrm>
          <a:prstGeom prst="rect">
            <a:avLst/>
          </a:prstGeom>
        </p:spPr>
      </p:pic>
      <p:sp>
        <p:nvSpPr>
          <p:cNvPr id="3" name="object 3"/>
          <p:cNvSpPr txBox="1"/>
          <p:nvPr/>
        </p:nvSpPr>
        <p:spPr>
          <a:xfrm>
            <a:off x="5799799" y="557500"/>
            <a:ext cx="4711700" cy="392480"/>
          </a:xfrm>
          <a:prstGeom prst="rect">
            <a:avLst/>
          </a:prstGeom>
          <a:ln w="9524">
            <a:solidFill>
              <a:srgbClr val="000000"/>
            </a:solidFill>
          </a:ln>
        </p:spPr>
        <p:txBody>
          <a:bodyPr vert="horz" wrap="square" lIns="0" tIns="104140" rIns="0" bIns="0" rtlCol="0">
            <a:spAutoFit/>
          </a:bodyPr>
          <a:lstStyle/>
          <a:p>
            <a:pPr marL="114297">
              <a:spcBef>
                <a:spcPts val="820"/>
              </a:spcBef>
            </a:pPr>
            <a:r>
              <a:rPr sz="1867" spc="-7" dirty="0">
                <a:latin typeface="Roboto"/>
                <a:cs typeface="Roboto"/>
              </a:rPr>
              <a:t>60</a:t>
            </a:r>
            <a:r>
              <a:rPr sz="1867" spc="-60" dirty="0">
                <a:latin typeface="Roboto"/>
                <a:cs typeface="Roboto"/>
              </a:rPr>
              <a:t> </a:t>
            </a:r>
            <a:r>
              <a:rPr sz="1867" spc="-20" dirty="0">
                <a:latin typeface="Roboto"/>
                <a:cs typeface="Roboto"/>
              </a:rPr>
              <a:t>TB</a:t>
            </a:r>
            <a:r>
              <a:rPr sz="1867" spc="-13" dirty="0">
                <a:latin typeface="Roboto"/>
                <a:cs typeface="Roboto"/>
              </a:rPr>
              <a:t> </a:t>
            </a:r>
            <a:r>
              <a:rPr sz="1867" spc="-20" dirty="0">
                <a:latin typeface="Roboto"/>
                <a:cs typeface="Roboto"/>
              </a:rPr>
              <a:t>data</a:t>
            </a:r>
            <a:r>
              <a:rPr sz="1867" spc="-13" dirty="0">
                <a:latin typeface="Roboto"/>
                <a:cs typeface="Roboto"/>
              </a:rPr>
              <a:t> </a:t>
            </a:r>
            <a:r>
              <a:rPr sz="1867" spc="-20" dirty="0">
                <a:latin typeface="Roboto"/>
                <a:cs typeface="Roboto"/>
              </a:rPr>
              <a:t>handled </a:t>
            </a:r>
            <a:r>
              <a:rPr sz="1867" spc="-27" dirty="0">
                <a:latin typeface="Roboto"/>
                <a:cs typeface="Roboto"/>
              </a:rPr>
              <a:t>with</a:t>
            </a:r>
            <a:r>
              <a:rPr sz="1867" spc="-13" dirty="0">
                <a:latin typeface="Roboto"/>
                <a:cs typeface="Roboto"/>
              </a:rPr>
              <a:t> Hive</a:t>
            </a:r>
            <a:r>
              <a:rPr sz="1867" spc="-20" dirty="0">
                <a:latin typeface="Roboto"/>
                <a:cs typeface="Roboto"/>
              </a:rPr>
              <a:t> </a:t>
            </a:r>
            <a:r>
              <a:rPr sz="1867" spc="-27" dirty="0">
                <a:latin typeface="Roboto"/>
                <a:cs typeface="Roboto"/>
              </a:rPr>
              <a:t>and</a:t>
            </a:r>
            <a:r>
              <a:rPr sz="1867" spc="-13" dirty="0">
                <a:latin typeface="Roboto"/>
                <a:cs typeface="Roboto"/>
              </a:rPr>
              <a:t> </a:t>
            </a:r>
            <a:r>
              <a:rPr sz="1867" spc="-27" dirty="0">
                <a:latin typeface="Roboto"/>
                <a:cs typeface="Roboto"/>
              </a:rPr>
              <a:t>Spark</a:t>
            </a:r>
            <a:endParaRPr sz="1867">
              <a:latin typeface="Roboto"/>
              <a:cs typeface="Roboto"/>
            </a:endParaRPr>
          </a:p>
        </p:txBody>
      </p:sp>
      <p:sp>
        <p:nvSpPr>
          <p:cNvPr id="4" name="object 4"/>
          <p:cNvSpPr txBox="1">
            <a:spLocks noGrp="1"/>
          </p:cNvSpPr>
          <p:nvPr>
            <p:ph type="title"/>
          </p:nvPr>
        </p:nvSpPr>
        <p:spPr>
          <a:xfrm>
            <a:off x="1117600" y="1023438"/>
            <a:ext cx="14020800" cy="694207"/>
          </a:xfrm>
          <a:prstGeom prst="rect">
            <a:avLst/>
          </a:prstGeom>
        </p:spPr>
        <p:txBody>
          <a:bodyPr vert="horz" wrap="square" lIns="0" tIns="16933" rIns="0" bIns="0" rtlCol="0" anchor="ctr">
            <a:spAutoFit/>
          </a:bodyPr>
          <a:lstStyle/>
          <a:p>
            <a:pPr marL="16933" marR="6773">
              <a:lnSpc>
                <a:spcPct val="100000"/>
              </a:lnSpc>
              <a:spcBef>
                <a:spcPts val="133"/>
              </a:spcBef>
            </a:pPr>
            <a:r>
              <a:rPr spc="-13" dirty="0"/>
              <a:t>Apache</a:t>
            </a:r>
            <a:r>
              <a:rPr spc="-133" dirty="0"/>
              <a:t> </a:t>
            </a:r>
            <a:r>
              <a:rPr spc="-7" dirty="0"/>
              <a:t>Spark: </a:t>
            </a:r>
            <a:r>
              <a:rPr spc="-1147" dirty="0"/>
              <a:t> </a:t>
            </a:r>
            <a:r>
              <a:rPr dirty="0"/>
              <a:t>A</a:t>
            </a:r>
            <a:r>
              <a:rPr spc="-253" dirty="0"/>
              <a:t> </a:t>
            </a:r>
            <a:r>
              <a:rPr spc="-7" dirty="0"/>
              <a:t>60</a:t>
            </a:r>
            <a:r>
              <a:rPr spc="-100" dirty="0"/>
              <a:t> </a:t>
            </a:r>
            <a:r>
              <a:rPr spc="-7" dirty="0"/>
              <a:t>TB+</a:t>
            </a:r>
          </a:p>
        </p:txBody>
      </p:sp>
      <p:sp>
        <p:nvSpPr>
          <p:cNvPr id="5" name="object 5"/>
          <p:cNvSpPr/>
          <p:nvPr/>
        </p:nvSpPr>
        <p:spPr>
          <a:xfrm>
            <a:off x="520701" y="3223261"/>
            <a:ext cx="3499273" cy="640079"/>
          </a:xfrm>
          <a:custGeom>
            <a:avLst/>
            <a:gdLst/>
            <a:ahLst/>
            <a:cxnLst/>
            <a:rect l="l" t="t" r="r" b="b"/>
            <a:pathLst>
              <a:path w="2624455" h="480060">
                <a:moveTo>
                  <a:pt x="2624351" y="480060"/>
                </a:moveTo>
                <a:lnTo>
                  <a:pt x="0" y="480060"/>
                </a:lnTo>
                <a:lnTo>
                  <a:pt x="0" y="0"/>
                </a:lnTo>
                <a:lnTo>
                  <a:pt x="2624351" y="0"/>
                </a:lnTo>
                <a:lnTo>
                  <a:pt x="2624351" y="480060"/>
                </a:lnTo>
                <a:close/>
              </a:path>
            </a:pathLst>
          </a:custGeom>
          <a:solidFill>
            <a:srgbClr val="FFFFFF"/>
          </a:solidFill>
        </p:spPr>
        <p:txBody>
          <a:bodyPr wrap="square" lIns="0" tIns="0" rIns="0" bIns="0" rtlCol="0"/>
          <a:lstStyle/>
          <a:p>
            <a:endParaRPr sz="2400"/>
          </a:p>
        </p:txBody>
      </p:sp>
      <p:sp>
        <p:nvSpPr>
          <p:cNvPr id="6" name="object 6"/>
          <p:cNvSpPr txBox="1"/>
          <p:nvPr/>
        </p:nvSpPr>
        <p:spPr>
          <a:xfrm>
            <a:off x="503767" y="3184991"/>
            <a:ext cx="3531447" cy="1309760"/>
          </a:xfrm>
          <a:prstGeom prst="rect">
            <a:avLst/>
          </a:prstGeom>
        </p:spPr>
        <p:txBody>
          <a:bodyPr vert="horz" wrap="square" lIns="0" tIns="16933" rIns="0" bIns="0" rtlCol="0">
            <a:spAutoFit/>
          </a:bodyPr>
          <a:lstStyle/>
          <a:p>
            <a:pPr marL="16933" marR="6773">
              <a:spcBef>
                <a:spcPts val="133"/>
              </a:spcBef>
            </a:pPr>
            <a:r>
              <a:rPr sz="4200" spc="-7" dirty="0">
                <a:solidFill>
                  <a:srgbClr val="344854"/>
                </a:solidFill>
                <a:latin typeface="Arial MT"/>
                <a:cs typeface="Arial MT"/>
              </a:rPr>
              <a:t>production</a:t>
            </a:r>
            <a:r>
              <a:rPr sz="4200" spc="-127" dirty="0">
                <a:solidFill>
                  <a:srgbClr val="344854"/>
                </a:solidFill>
                <a:latin typeface="Arial MT"/>
                <a:cs typeface="Arial MT"/>
              </a:rPr>
              <a:t> </a:t>
            </a:r>
            <a:r>
              <a:rPr sz="4200" spc="-7" dirty="0">
                <a:solidFill>
                  <a:srgbClr val="344854"/>
                </a:solidFill>
                <a:latin typeface="Arial MT"/>
                <a:cs typeface="Arial MT"/>
              </a:rPr>
              <a:t>use </a:t>
            </a:r>
            <a:r>
              <a:rPr sz="4200" spc="-1147" dirty="0">
                <a:solidFill>
                  <a:srgbClr val="344854"/>
                </a:solidFill>
                <a:latin typeface="Arial MT"/>
                <a:cs typeface="Arial MT"/>
              </a:rPr>
              <a:t> </a:t>
            </a:r>
            <a:r>
              <a:rPr sz="4200" dirty="0">
                <a:solidFill>
                  <a:srgbClr val="344854"/>
                </a:solidFill>
                <a:latin typeface="Arial MT"/>
                <a:cs typeface="Arial MT"/>
              </a:rPr>
              <a:t>case</a:t>
            </a:r>
            <a:endParaRPr sz="42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858" y="677405"/>
            <a:ext cx="6840220"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20" dirty="0">
                <a:solidFill>
                  <a:srgbClr val="FF0000"/>
                </a:solidFill>
                <a:latin typeface="Roboto"/>
                <a:cs typeface="Roboto"/>
              </a:rPr>
              <a:t> </a:t>
            </a:r>
            <a:r>
              <a:rPr sz="3733" spc="-53" dirty="0">
                <a:solidFill>
                  <a:srgbClr val="FF0000"/>
                </a:solidFill>
                <a:latin typeface="Roboto"/>
                <a:cs typeface="Roboto"/>
              </a:rPr>
              <a:t>SQL</a:t>
            </a:r>
            <a:r>
              <a:rPr sz="3733" spc="-20" dirty="0">
                <a:solidFill>
                  <a:srgbClr val="FF0000"/>
                </a:solidFill>
                <a:latin typeface="Roboto"/>
                <a:cs typeface="Roboto"/>
              </a:rPr>
              <a:t> </a:t>
            </a:r>
            <a:r>
              <a:rPr sz="3733" spc="-47" dirty="0">
                <a:solidFill>
                  <a:srgbClr val="FF0000"/>
                </a:solidFill>
                <a:latin typeface="Roboto"/>
                <a:cs typeface="Roboto"/>
              </a:rPr>
              <a:t>advantages</a:t>
            </a:r>
            <a:r>
              <a:rPr sz="3733" spc="-13" dirty="0">
                <a:solidFill>
                  <a:srgbClr val="FF0000"/>
                </a:solidFill>
                <a:latin typeface="Roboto"/>
                <a:cs typeface="Roboto"/>
              </a:rPr>
              <a:t> </a:t>
            </a:r>
            <a:r>
              <a:rPr sz="3733" spc="-40" dirty="0">
                <a:solidFill>
                  <a:srgbClr val="FF0000"/>
                </a:solidFill>
                <a:latin typeface="Roboto"/>
                <a:cs typeface="Roboto"/>
              </a:rPr>
              <a:t>over</a:t>
            </a:r>
            <a:r>
              <a:rPr sz="3733" spc="-20" dirty="0">
                <a:solidFill>
                  <a:srgbClr val="FF0000"/>
                </a:solidFill>
                <a:latin typeface="Roboto"/>
                <a:cs typeface="Roboto"/>
              </a:rPr>
              <a:t> </a:t>
            </a:r>
            <a:r>
              <a:rPr sz="3733" spc="-27" dirty="0">
                <a:solidFill>
                  <a:srgbClr val="FF0000"/>
                </a:solidFill>
                <a:latin typeface="Roboto"/>
                <a:cs typeface="Roboto"/>
              </a:rPr>
              <a:t>Hive</a:t>
            </a:r>
            <a:endParaRPr sz="3733">
              <a:latin typeface="Roboto"/>
              <a:cs typeface="Roboto"/>
            </a:endParaRPr>
          </a:p>
        </p:txBody>
      </p:sp>
      <p:sp>
        <p:nvSpPr>
          <p:cNvPr id="3" name="object 3"/>
          <p:cNvSpPr txBox="1"/>
          <p:nvPr/>
        </p:nvSpPr>
        <p:spPr>
          <a:xfrm>
            <a:off x="979458" y="2244850"/>
            <a:ext cx="2231813" cy="304421"/>
          </a:xfrm>
          <a:prstGeom prst="rect">
            <a:avLst/>
          </a:prstGeom>
        </p:spPr>
        <p:txBody>
          <a:bodyPr vert="horz" wrap="square" lIns="0" tIns="16933" rIns="0" bIns="0" rtlCol="0">
            <a:spAutoFit/>
          </a:bodyPr>
          <a:lstStyle/>
          <a:p>
            <a:pPr marL="464808" indent="-448722">
              <a:spcBef>
                <a:spcPts val="133"/>
              </a:spcBef>
              <a:buChar char="●"/>
              <a:tabLst>
                <a:tab pos="463962" algn="l"/>
                <a:tab pos="465655" algn="l"/>
              </a:tabLst>
            </a:pPr>
            <a:r>
              <a:rPr sz="1867" spc="-7" dirty="0">
                <a:latin typeface="Arial MT"/>
                <a:cs typeface="Arial MT"/>
              </a:rPr>
              <a:t>Faster</a:t>
            </a:r>
            <a:r>
              <a:rPr sz="1867" spc="-100" dirty="0">
                <a:latin typeface="Arial MT"/>
                <a:cs typeface="Arial MT"/>
              </a:rPr>
              <a:t> </a:t>
            </a:r>
            <a:r>
              <a:rPr sz="1867" spc="-7" dirty="0">
                <a:latin typeface="Arial MT"/>
                <a:cs typeface="Arial MT"/>
              </a:rPr>
              <a:t>execution</a:t>
            </a:r>
            <a:endParaRPr sz="1867">
              <a:latin typeface="Arial MT"/>
              <a:cs typeface="Arial MT"/>
            </a:endParaRPr>
          </a:p>
        </p:txBody>
      </p:sp>
      <p:grpSp>
        <p:nvGrpSpPr>
          <p:cNvPr id="4" name="object 4"/>
          <p:cNvGrpSpPr/>
          <p:nvPr/>
        </p:nvGrpSpPr>
        <p:grpSpPr>
          <a:xfrm>
            <a:off x="6562367" y="2156968"/>
            <a:ext cx="3386667" cy="613833"/>
            <a:chOff x="4921775" y="1617725"/>
            <a:chExt cx="2540000" cy="460375"/>
          </a:xfrm>
        </p:grpSpPr>
        <p:pic>
          <p:nvPicPr>
            <p:cNvPr id="5" name="object 5"/>
            <p:cNvPicPr/>
            <p:nvPr/>
          </p:nvPicPr>
          <p:blipFill>
            <a:blip r:embed="rId2" cstate="print"/>
            <a:stretch>
              <a:fillRect/>
            </a:stretch>
          </p:blipFill>
          <p:spPr>
            <a:xfrm>
              <a:off x="4921775" y="1617725"/>
              <a:ext cx="553499" cy="460300"/>
            </a:xfrm>
            <a:prstGeom prst="rect">
              <a:avLst/>
            </a:prstGeom>
          </p:spPr>
        </p:pic>
        <p:sp>
          <p:nvSpPr>
            <p:cNvPr id="6" name="object 6"/>
            <p:cNvSpPr/>
            <p:nvPr/>
          </p:nvSpPr>
          <p:spPr>
            <a:xfrm>
              <a:off x="5475275" y="1839775"/>
              <a:ext cx="1976755" cy="8255"/>
            </a:xfrm>
            <a:custGeom>
              <a:avLst/>
              <a:gdLst/>
              <a:ahLst/>
              <a:cxnLst/>
              <a:rect l="l" t="t" r="r" b="b"/>
              <a:pathLst>
                <a:path w="1976754" h="8255">
                  <a:moveTo>
                    <a:pt x="0" y="8099"/>
                  </a:moveTo>
                  <a:lnTo>
                    <a:pt x="1976399" y="0"/>
                  </a:lnTo>
                </a:path>
              </a:pathLst>
            </a:custGeom>
            <a:ln w="19049">
              <a:solidFill>
                <a:srgbClr val="595959"/>
              </a:solidFill>
            </a:ln>
          </p:spPr>
          <p:txBody>
            <a:bodyPr wrap="square" lIns="0" tIns="0" rIns="0" bIns="0" rtlCol="0"/>
            <a:lstStyle/>
            <a:p>
              <a:endParaRPr sz="2400"/>
            </a:p>
          </p:txBody>
        </p:sp>
      </p:grpSp>
      <p:grpSp>
        <p:nvGrpSpPr>
          <p:cNvPr id="7" name="object 7"/>
          <p:cNvGrpSpPr/>
          <p:nvPr/>
        </p:nvGrpSpPr>
        <p:grpSpPr>
          <a:xfrm>
            <a:off x="6275140" y="2834200"/>
            <a:ext cx="3654213" cy="613833"/>
            <a:chOff x="4706355" y="2125649"/>
            <a:chExt cx="2740660" cy="460375"/>
          </a:xfrm>
        </p:grpSpPr>
        <p:pic>
          <p:nvPicPr>
            <p:cNvPr id="8" name="object 8"/>
            <p:cNvPicPr/>
            <p:nvPr/>
          </p:nvPicPr>
          <p:blipFill>
            <a:blip r:embed="rId3" cstate="print"/>
            <a:stretch>
              <a:fillRect/>
            </a:stretch>
          </p:blipFill>
          <p:spPr>
            <a:xfrm>
              <a:off x="4706355" y="2125649"/>
              <a:ext cx="1215944" cy="460299"/>
            </a:xfrm>
            <a:prstGeom prst="rect">
              <a:avLst/>
            </a:prstGeom>
          </p:spPr>
        </p:pic>
        <p:sp>
          <p:nvSpPr>
            <p:cNvPr id="9" name="object 9"/>
            <p:cNvSpPr/>
            <p:nvPr/>
          </p:nvSpPr>
          <p:spPr>
            <a:xfrm>
              <a:off x="5922300" y="2308050"/>
              <a:ext cx="1515110" cy="20320"/>
            </a:xfrm>
            <a:custGeom>
              <a:avLst/>
              <a:gdLst/>
              <a:ahLst/>
              <a:cxnLst/>
              <a:rect l="l" t="t" r="r" b="b"/>
              <a:pathLst>
                <a:path w="1515109" h="20319">
                  <a:moveTo>
                    <a:pt x="0" y="20099"/>
                  </a:moveTo>
                  <a:lnTo>
                    <a:pt x="1514699" y="0"/>
                  </a:lnTo>
                </a:path>
              </a:pathLst>
            </a:custGeom>
            <a:ln w="19049">
              <a:solidFill>
                <a:srgbClr val="595959"/>
              </a:solidFill>
            </a:ln>
          </p:spPr>
          <p:txBody>
            <a:bodyPr wrap="square" lIns="0" tIns="0" rIns="0" bIns="0" rtlCol="0"/>
            <a:lstStyle/>
            <a:p>
              <a:endParaRPr sz="2400"/>
            </a:p>
          </p:txBody>
        </p:sp>
      </p:grpSp>
      <p:sp>
        <p:nvSpPr>
          <p:cNvPr id="10" name="object 10"/>
          <p:cNvSpPr txBox="1"/>
          <p:nvPr/>
        </p:nvSpPr>
        <p:spPr>
          <a:xfrm>
            <a:off x="10277236" y="2292318"/>
            <a:ext cx="956733" cy="304421"/>
          </a:xfrm>
          <a:prstGeom prst="rect">
            <a:avLst/>
          </a:prstGeom>
        </p:spPr>
        <p:txBody>
          <a:bodyPr vert="horz" wrap="square" lIns="0" tIns="16933" rIns="0" bIns="0" rtlCol="0">
            <a:spAutoFit/>
          </a:bodyPr>
          <a:lstStyle/>
          <a:p>
            <a:pPr marL="16933">
              <a:spcBef>
                <a:spcPts val="133"/>
              </a:spcBef>
            </a:pPr>
            <a:r>
              <a:rPr sz="1867" spc="-7" dirty="0">
                <a:latin typeface="Roboto"/>
                <a:cs typeface="Roboto"/>
              </a:rPr>
              <a:t>60</a:t>
            </a:r>
            <a:r>
              <a:rPr sz="1867" spc="-107" dirty="0">
                <a:latin typeface="Roboto"/>
                <a:cs typeface="Roboto"/>
              </a:rPr>
              <a:t> </a:t>
            </a:r>
            <a:r>
              <a:rPr sz="1867" spc="-27" dirty="0">
                <a:latin typeface="Roboto"/>
                <a:cs typeface="Roboto"/>
              </a:rPr>
              <a:t>hours</a:t>
            </a:r>
            <a:endParaRPr sz="1867">
              <a:latin typeface="Roboto"/>
              <a:cs typeface="Roboto"/>
            </a:endParaRPr>
          </a:p>
        </p:txBody>
      </p:sp>
      <p:sp>
        <p:nvSpPr>
          <p:cNvPr id="11" name="object 11"/>
          <p:cNvSpPr txBox="1"/>
          <p:nvPr/>
        </p:nvSpPr>
        <p:spPr>
          <a:xfrm>
            <a:off x="10202334" y="2895583"/>
            <a:ext cx="956733" cy="304421"/>
          </a:xfrm>
          <a:prstGeom prst="rect">
            <a:avLst/>
          </a:prstGeom>
        </p:spPr>
        <p:txBody>
          <a:bodyPr vert="horz" wrap="square" lIns="0" tIns="16933" rIns="0" bIns="0" rtlCol="0">
            <a:spAutoFit/>
          </a:bodyPr>
          <a:lstStyle/>
          <a:p>
            <a:pPr marL="16933">
              <a:spcBef>
                <a:spcPts val="133"/>
              </a:spcBef>
            </a:pPr>
            <a:r>
              <a:rPr sz="1867" spc="-7" dirty="0">
                <a:latin typeface="Roboto"/>
                <a:cs typeface="Roboto"/>
              </a:rPr>
              <a:t>10</a:t>
            </a:r>
            <a:r>
              <a:rPr sz="1867" spc="-107" dirty="0">
                <a:latin typeface="Roboto"/>
                <a:cs typeface="Roboto"/>
              </a:rPr>
              <a:t> </a:t>
            </a:r>
            <a:r>
              <a:rPr sz="1867" spc="-27" dirty="0">
                <a:latin typeface="Roboto"/>
                <a:cs typeface="Roboto"/>
              </a:rPr>
              <a:t>hours</a:t>
            </a:r>
            <a:endParaRPr sz="1867">
              <a:latin typeface="Roboto"/>
              <a:cs typeface="Roboto"/>
            </a:endParaRPr>
          </a:p>
        </p:txBody>
      </p:sp>
      <p:grpSp>
        <p:nvGrpSpPr>
          <p:cNvPr id="12" name="object 12"/>
          <p:cNvGrpSpPr/>
          <p:nvPr/>
        </p:nvGrpSpPr>
        <p:grpSpPr>
          <a:xfrm>
            <a:off x="806461" y="4451696"/>
            <a:ext cx="2109047" cy="1853353"/>
            <a:chOff x="604845" y="3338771"/>
            <a:chExt cx="1581785" cy="1390015"/>
          </a:xfrm>
        </p:grpSpPr>
        <p:pic>
          <p:nvPicPr>
            <p:cNvPr id="13" name="object 13"/>
            <p:cNvPicPr/>
            <p:nvPr/>
          </p:nvPicPr>
          <p:blipFill>
            <a:blip r:embed="rId4" cstate="print"/>
            <a:stretch>
              <a:fillRect/>
            </a:stretch>
          </p:blipFill>
          <p:spPr>
            <a:xfrm>
              <a:off x="604845" y="3338771"/>
              <a:ext cx="1447549" cy="1389647"/>
            </a:xfrm>
            <a:prstGeom prst="rect">
              <a:avLst/>
            </a:prstGeom>
          </p:spPr>
        </p:pic>
        <p:pic>
          <p:nvPicPr>
            <p:cNvPr id="14" name="object 14"/>
            <p:cNvPicPr/>
            <p:nvPr/>
          </p:nvPicPr>
          <p:blipFill>
            <a:blip r:embed="rId5" cstate="print"/>
            <a:stretch>
              <a:fillRect/>
            </a:stretch>
          </p:blipFill>
          <p:spPr>
            <a:xfrm>
              <a:off x="2093037" y="4249256"/>
              <a:ext cx="93391" cy="93391"/>
            </a:xfrm>
            <a:prstGeom prst="rect">
              <a:avLst/>
            </a:prstGeom>
          </p:spPr>
        </p:pic>
      </p:grpSp>
      <p:sp>
        <p:nvSpPr>
          <p:cNvPr id="15" name="object 15"/>
          <p:cNvSpPr/>
          <p:nvPr/>
        </p:nvSpPr>
        <p:spPr>
          <a:xfrm>
            <a:off x="5879703" y="4230074"/>
            <a:ext cx="6168813" cy="1551940"/>
          </a:xfrm>
          <a:custGeom>
            <a:avLst/>
            <a:gdLst/>
            <a:ahLst/>
            <a:cxnLst/>
            <a:rect l="l" t="t" r="r" b="b"/>
            <a:pathLst>
              <a:path w="4626609" h="1163954">
                <a:moveTo>
                  <a:pt x="420780" y="383123"/>
                </a:moveTo>
                <a:lnTo>
                  <a:pt x="414338" y="355037"/>
                </a:lnTo>
                <a:lnTo>
                  <a:pt x="417159" y="327244"/>
                </a:lnTo>
                <a:lnTo>
                  <a:pt x="428932" y="299980"/>
                </a:lnTo>
                <a:lnTo>
                  <a:pt x="478089" y="247989"/>
                </a:lnTo>
                <a:lnTo>
                  <a:pt x="514849" y="223733"/>
                </a:lnTo>
                <a:lnTo>
                  <a:pt x="559315" y="200954"/>
                </a:lnTo>
                <a:lnTo>
                  <a:pt x="611176" y="179887"/>
                </a:lnTo>
                <a:lnTo>
                  <a:pt x="670121" y="160769"/>
                </a:lnTo>
                <a:lnTo>
                  <a:pt x="735837" y="143836"/>
                </a:lnTo>
                <a:lnTo>
                  <a:pt x="782696" y="133990"/>
                </a:lnTo>
                <a:lnTo>
                  <a:pt x="831127" y="125469"/>
                </a:lnTo>
                <a:lnTo>
                  <a:pt x="880905" y="118274"/>
                </a:lnTo>
                <a:lnTo>
                  <a:pt x="931805" y="112408"/>
                </a:lnTo>
                <a:lnTo>
                  <a:pt x="983604" y="107872"/>
                </a:lnTo>
                <a:lnTo>
                  <a:pt x="1036078" y="104670"/>
                </a:lnTo>
                <a:lnTo>
                  <a:pt x="1089001" y="102804"/>
                </a:lnTo>
                <a:lnTo>
                  <a:pt x="1142149" y="102275"/>
                </a:lnTo>
                <a:lnTo>
                  <a:pt x="1195299" y="103087"/>
                </a:lnTo>
                <a:lnTo>
                  <a:pt x="1248226" y="105240"/>
                </a:lnTo>
                <a:lnTo>
                  <a:pt x="1300706" y="108738"/>
                </a:lnTo>
                <a:lnTo>
                  <a:pt x="1352514" y="113583"/>
                </a:lnTo>
                <a:lnTo>
                  <a:pt x="1403426" y="119777"/>
                </a:lnTo>
                <a:lnTo>
                  <a:pt x="1453218" y="127321"/>
                </a:lnTo>
                <a:lnTo>
                  <a:pt x="1501665" y="136219"/>
                </a:lnTo>
                <a:lnTo>
                  <a:pt x="1567864" y="102467"/>
                </a:lnTo>
                <a:lnTo>
                  <a:pt x="1607795" y="87702"/>
                </a:lnTo>
                <a:lnTo>
                  <a:pt x="1651768" y="74470"/>
                </a:lnTo>
                <a:lnTo>
                  <a:pt x="1699397" y="62865"/>
                </a:lnTo>
                <a:lnTo>
                  <a:pt x="1750297" y="52980"/>
                </a:lnTo>
                <a:lnTo>
                  <a:pt x="1804084" y="44909"/>
                </a:lnTo>
                <a:lnTo>
                  <a:pt x="1860372" y="38746"/>
                </a:lnTo>
                <a:lnTo>
                  <a:pt x="1918776" y="34585"/>
                </a:lnTo>
                <a:lnTo>
                  <a:pt x="1972196" y="32644"/>
                </a:lnTo>
                <a:lnTo>
                  <a:pt x="2025437" y="32431"/>
                </a:lnTo>
                <a:lnTo>
                  <a:pt x="2078170" y="33909"/>
                </a:lnTo>
                <a:lnTo>
                  <a:pt x="2130069" y="37042"/>
                </a:lnTo>
                <a:lnTo>
                  <a:pt x="2180805" y="41792"/>
                </a:lnTo>
                <a:lnTo>
                  <a:pt x="2230052" y="48125"/>
                </a:lnTo>
                <a:lnTo>
                  <a:pt x="2277482" y="56004"/>
                </a:lnTo>
                <a:lnTo>
                  <a:pt x="2322766" y="65392"/>
                </a:lnTo>
                <a:lnTo>
                  <a:pt x="2365578" y="76253"/>
                </a:lnTo>
                <a:lnTo>
                  <a:pt x="2405591" y="88551"/>
                </a:lnTo>
                <a:lnTo>
                  <a:pt x="2471785" y="54672"/>
                </a:lnTo>
                <a:lnTo>
                  <a:pt x="2513165" y="40361"/>
                </a:lnTo>
                <a:lnTo>
                  <a:pt x="2559284" y="27987"/>
                </a:lnTo>
                <a:lnTo>
                  <a:pt x="2609552" y="17688"/>
                </a:lnTo>
                <a:lnTo>
                  <a:pt x="2663384" y="9601"/>
                </a:lnTo>
                <a:lnTo>
                  <a:pt x="2720190" y="3867"/>
                </a:lnTo>
                <a:lnTo>
                  <a:pt x="2779384" y="621"/>
                </a:lnTo>
                <a:lnTo>
                  <a:pt x="2839303" y="0"/>
                </a:lnTo>
                <a:lnTo>
                  <a:pt x="2898238" y="1977"/>
                </a:lnTo>
                <a:lnTo>
                  <a:pt x="2955539" y="6455"/>
                </a:lnTo>
                <a:lnTo>
                  <a:pt x="3010550" y="13336"/>
                </a:lnTo>
                <a:lnTo>
                  <a:pt x="3062621" y="22522"/>
                </a:lnTo>
                <a:lnTo>
                  <a:pt x="3111097" y="33916"/>
                </a:lnTo>
                <a:lnTo>
                  <a:pt x="3155326" y="47419"/>
                </a:lnTo>
                <a:lnTo>
                  <a:pt x="3194655" y="62933"/>
                </a:lnTo>
                <a:lnTo>
                  <a:pt x="3231955" y="49391"/>
                </a:lnTo>
                <a:lnTo>
                  <a:pt x="3272661" y="37397"/>
                </a:lnTo>
                <a:lnTo>
                  <a:pt x="3316371" y="26995"/>
                </a:lnTo>
                <a:lnTo>
                  <a:pt x="3362681" y="18228"/>
                </a:lnTo>
                <a:lnTo>
                  <a:pt x="3411187" y="11138"/>
                </a:lnTo>
                <a:lnTo>
                  <a:pt x="3461486" y="5770"/>
                </a:lnTo>
                <a:lnTo>
                  <a:pt x="3513174" y="2165"/>
                </a:lnTo>
                <a:lnTo>
                  <a:pt x="3565849" y="367"/>
                </a:lnTo>
                <a:lnTo>
                  <a:pt x="3619106" y="420"/>
                </a:lnTo>
                <a:lnTo>
                  <a:pt x="3672542" y="2365"/>
                </a:lnTo>
                <a:lnTo>
                  <a:pt x="3725753" y="6247"/>
                </a:lnTo>
                <a:lnTo>
                  <a:pt x="3796227" y="14611"/>
                </a:lnTo>
                <a:lnTo>
                  <a:pt x="3861499" y="26139"/>
                </a:lnTo>
                <a:lnTo>
                  <a:pt x="3920826" y="40556"/>
                </a:lnTo>
                <a:lnTo>
                  <a:pt x="3973465" y="57585"/>
                </a:lnTo>
                <a:lnTo>
                  <a:pt x="4018672" y="76949"/>
                </a:lnTo>
                <a:lnTo>
                  <a:pt x="4055702" y="98372"/>
                </a:lnTo>
                <a:lnTo>
                  <a:pt x="4102262" y="146289"/>
                </a:lnTo>
                <a:lnTo>
                  <a:pt x="4160683" y="152931"/>
                </a:lnTo>
                <a:lnTo>
                  <a:pt x="4216208" y="161613"/>
                </a:lnTo>
                <a:lnTo>
                  <a:pt x="4268435" y="172218"/>
                </a:lnTo>
                <a:lnTo>
                  <a:pt x="4316963" y="184633"/>
                </a:lnTo>
                <a:lnTo>
                  <a:pt x="4361390" y="198742"/>
                </a:lnTo>
                <a:lnTo>
                  <a:pt x="4401314" y="214431"/>
                </a:lnTo>
                <a:lnTo>
                  <a:pt x="4436333" y="231586"/>
                </a:lnTo>
                <a:lnTo>
                  <a:pt x="4500966" y="281579"/>
                </a:lnTo>
                <a:lnTo>
                  <a:pt x="4521705" y="347504"/>
                </a:lnTo>
                <a:lnTo>
                  <a:pt x="4507427" y="380473"/>
                </a:lnTo>
                <a:lnTo>
                  <a:pt x="4476654" y="412466"/>
                </a:lnTo>
                <a:lnTo>
                  <a:pt x="4529821" y="439731"/>
                </a:lnTo>
                <a:lnTo>
                  <a:pt x="4571561" y="468769"/>
                </a:lnTo>
                <a:lnTo>
                  <a:pt x="4601714" y="499173"/>
                </a:lnTo>
                <a:lnTo>
                  <a:pt x="4620119" y="530535"/>
                </a:lnTo>
                <a:lnTo>
                  <a:pt x="4626616" y="562447"/>
                </a:lnTo>
                <a:lnTo>
                  <a:pt x="4621044" y="594501"/>
                </a:lnTo>
                <a:lnTo>
                  <a:pt x="4573053" y="657406"/>
                </a:lnTo>
                <a:lnTo>
                  <a:pt x="4514903" y="696180"/>
                </a:lnTo>
                <a:lnTo>
                  <a:pt x="4479075" y="713891"/>
                </a:lnTo>
                <a:lnTo>
                  <a:pt x="4439119" y="730386"/>
                </a:lnTo>
                <a:lnTo>
                  <a:pt x="4395315" y="745588"/>
                </a:lnTo>
                <a:lnTo>
                  <a:pt x="4347944" y="759423"/>
                </a:lnTo>
                <a:lnTo>
                  <a:pt x="4297286" y="771816"/>
                </a:lnTo>
                <a:lnTo>
                  <a:pt x="4243621" y="782691"/>
                </a:lnTo>
                <a:lnTo>
                  <a:pt x="4187231" y="791975"/>
                </a:lnTo>
                <a:lnTo>
                  <a:pt x="4128396" y="799591"/>
                </a:lnTo>
                <a:lnTo>
                  <a:pt x="4067395" y="805464"/>
                </a:lnTo>
                <a:lnTo>
                  <a:pt x="4004510" y="809520"/>
                </a:lnTo>
                <a:lnTo>
                  <a:pt x="3998261" y="837932"/>
                </a:lnTo>
                <a:lnTo>
                  <a:pt x="3953973" y="891706"/>
                </a:lnTo>
                <a:lnTo>
                  <a:pt x="3917044" y="916432"/>
                </a:lnTo>
                <a:lnTo>
                  <a:pt x="3870995" y="939295"/>
                </a:lnTo>
                <a:lnTo>
                  <a:pt x="3816383" y="959975"/>
                </a:lnTo>
                <a:lnTo>
                  <a:pt x="3753761" y="978156"/>
                </a:lnTo>
                <a:lnTo>
                  <a:pt x="3683683" y="993519"/>
                </a:lnTo>
                <a:lnTo>
                  <a:pt x="3633761" y="1001934"/>
                </a:lnTo>
                <a:lnTo>
                  <a:pt x="3582369" y="1008719"/>
                </a:lnTo>
                <a:lnTo>
                  <a:pt x="3529828" y="1013876"/>
                </a:lnTo>
                <a:lnTo>
                  <a:pt x="3476458" y="1017408"/>
                </a:lnTo>
                <a:lnTo>
                  <a:pt x="3422579" y="1019319"/>
                </a:lnTo>
                <a:lnTo>
                  <a:pt x="3368511" y="1019611"/>
                </a:lnTo>
                <a:lnTo>
                  <a:pt x="3314575" y="1018288"/>
                </a:lnTo>
                <a:lnTo>
                  <a:pt x="3261091" y="1015352"/>
                </a:lnTo>
                <a:lnTo>
                  <a:pt x="3208378" y="1010806"/>
                </a:lnTo>
                <a:lnTo>
                  <a:pt x="3156759" y="1004654"/>
                </a:lnTo>
                <a:lnTo>
                  <a:pt x="3106551" y="996899"/>
                </a:lnTo>
                <a:lnTo>
                  <a:pt x="3058077" y="987544"/>
                </a:lnTo>
                <a:lnTo>
                  <a:pt x="3036837" y="1008297"/>
                </a:lnTo>
                <a:lnTo>
                  <a:pt x="2979791" y="1046900"/>
                </a:lnTo>
                <a:lnTo>
                  <a:pt x="2944521" y="1064590"/>
                </a:lnTo>
                <a:lnTo>
                  <a:pt x="2905112" y="1081100"/>
                </a:lnTo>
                <a:lnTo>
                  <a:pt x="2861833" y="1096349"/>
                </a:lnTo>
                <a:lnTo>
                  <a:pt x="2814951" y="1110258"/>
                </a:lnTo>
                <a:lnTo>
                  <a:pt x="2764738" y="1122747"/>
                </a:lnTo>
                <a:lnTo>
                  <a:pt x="2711460" y="1133737"/>
                </a:lnTo>
                <a:lnTo>
                  <a:pt x="2655386" y="1143147"/>
                </a:lnTo>
                <a:lnTo>
                  <a:pt x="2596787" y="1150898"/>
                </a:lnTo>
                <a:lnTo>
                  <a:pt x="2535929" y="1156910"/>
                </a:lnTo>
                <a:lnTo>
                  <a:pt x="2473083" y="1161104"/>
                </a:lnTo>
                <a:lnTo>
                  <a:pt x="2413945" y="1163279"/>
                </a:lnTo>
                <a:lnTo>
                  <a:pt x="2355100" y="1163779"/>
                </a:lnTo>
                <a:lnTo>
                  <a:pt x="2296808" y="1162643"/>
                </a:lnTo>
                <a:lnTo>
                  <a:pt x="2239329" y="1159912"/>
                </a:lnTo>
                <a:lnTo>
                  <a:pt x="2182923" y="1155626"/>
                </a:lnTo>
                <a:lnTo>
                  <a:pt x="2127849" y="1149822"/>
                </a:lnTo>
                <a:lnTo>
                  <a:pt x="2074368" y="1142542"/>
                </a:lnTo>
                <a:lnTo>
                  <a:pt x="2022739" y="1133824"/>
                </a:lnTo>
                <a:lnTo>
                  <a:pt x="1973224" y="1123709"/>
                </a:lnTo>
                <a:lnTo>
                  <a:pt x="1926080" y="1112235"/>
                </a:lnTo>
                <a:lnTo>
                  <a:pt x="1881570" y="1099443"/>
                </a:lnTo>
                <a:lnTo>
                  <a:pt x="1839951" y="1085372"/>
                </a:lnTo>
                <a:lnTo>
                  <a:pt x="1801485" y="1070061"/>
                </a:lnTo>
                <a:lnTo>
                  <a:pt x="1766432" y="1053550"/>
                </a:lnTo>
                <a:lnTo>
                  <a:pt x="1721874" y="1062128"/>
                </a:lnTo>
                <a:lnTo>
                  <a:pt x="1676106" y="1069704"/>
                </a:lnTo>
                <a:lnTo>
                  <a:pt x="1629268" y="1076272"/>
                </a:lnTo>
                <a:lnTo>
                  <a:pt x="1581503" y="1081826"/>
                </a:lnTo>
                <a:lnTo>
                  <a:pt x="1532949" y="1086357"/>
                </a:lnTo>
                <a:lnTo>
                  <a:pt x="1483749" y="1089860"/>
                </a:lnTo>
                <a:lnTo>
                  <a:pt x="1434041" y="1092326"/>
                </a:lnTo>
                <a:lnTo>
                  <a:pt x="1383968" y="1093750"/>
                </a:lnTo>
                <a:lnTo>
                  <a:pt x="1333670" y="1094124"/>
                </a:lnTo>
                <a:lnTo>
                  <a:pt x="1283287" y="1093441"/>
                </a:lnTo>
                <a:lnTo>
                  <a:pt x="1232960" y="1091695"/>
                </a:lnTo>
                <a:lnTo>
                  <a:pt x="1182829" y="1088877"/>
                </a:lnTo>
                <a:lnTo>
                  <a:pt x="1133036" y="1084982"/>
                </a:lnTo>
                <a:lnTo>
                  <a:pt x="1075258" y="1079029"/>
                </a:lnTo>
                <a:lnTo>
                  <a:pt x="1019232" y="1071691"/>
                </a:lnTo>
                <a:lnTo>
                  <a:pt x="965143" y="1063016"/>
                </a:lnTo>
                <a:lnTo>
                  <a:pt x="913178" y="1053054"/>
                </a:lnTo>
                <a:lnTo>
                  <a:pt x="863523" y="1041852"/>
                </a:lnTo>
                <a:lnTo>
                  <a:pt x="816366" y="1029461"/>
                </a:lnTo>
                <a:lnTo>
                  <a:pt x="771891" y="1015928"/>
                </a:lnTo>
                <a:lnTo>
                  <a:pt x="730287" y="1001304"/>
                </a:lnTo>
                <a:lnTo>
                  <a:pt x="691738" y="985636"/>
                </a:lnTo>
                <a:lnTo>
                  <a:pt x="656431" y="968975"/>
                </a:lnTo>
                <a:lnTo>
                  <a:pt x="624554" y="951368"/>
                </a:lnTo>
                <a:lnTo>
                  <a:pt x="566514" y="952455"/>
                </a:lnTo>
                <a:lnTo>
                  <a:pt x="509420" y="951106"/>
                </a:lnTo>
                <a:lnTo>
                  <a:pt x="453832" y="947422"/>
                </a:lnTo>
                <a:lnTo>
                  <a:pt x="400310" y="941507"/>
                </a:lnTo>
                <a:lnTo>
                  <a:pt x="349414" y="933464"/>
                </a:lnTo>
                <a:lnTo>
                  <a:pt x="301703" y="923395"/>
                </a:lnTo>
                <a:lnTo>
                  <a:pt x="257737" y="911403"/>
                </a:lnTo>
                <a:lnTo>
                  <a:pt x="218076" y="897592"/>
                </a:lnTo>
                <a:lnTo>
                  <a:pt x="183280" y="882063"/>
                </a:lnTo>
                <a:lnTo>
                  <a:pt x="119593" y="834187"/>
                </a:lnTo>
                <a:lnTo>
                  <a:pt x="104614" y="802370"/>
                </a:lnTo>
                <a:lnTo>
                  <a:pt x="108553" y="770463"/>
                </a:lnTo>
                <a:lnTo>
                  <a:pt x="130994" y="739462"/>
                </a:lnTo>
                <a:lnTo>
                  <a:pt x="171518" y="710363"/>
                </a:lnTo>
                <a:lnTo>
                  <a:pt x="229709" y="684161"/>
                </a:lnTo>
                <a:lnTo>
                  <a:pt x="160713" y="667162"/>
                </a:lnTo>
                <a:lnTo>
                  <a:pt x="102925" y="646579"/>
                </a:lnTo>
                <a:lnTo>
                  <a:pt x="57153" y="623046"/>
                </a:lnTo>
                <a:lnTo>
                  <a:pt x="24203" y="597195"/>
                </a:lnTo>
                <a:lnTo>
                  <a:pt x="0" y="541075"/>
                </a:lnTo>
                <a:lnTo>
                  <a:pt x="10361" y="512072"/>
                </a:lnTo>
                <a:lnTo>
                  <a:pt x="55806" y="469783"/>
                </a:lnTo>
                <a:lnTo>
                  <a:pt x="90261" y="451080"/>
                </a:lnTo>
                <a:lnTo>
                  <a:pt x="131600" y="434296"/>
                </a:lnTo>
                <a:lnTo>
                  <a:pt x="179119" y="419646"/>
                </a:lnTo>
                <a:lnTo>
                  <a:pt x="232113" y="407347"/>
                </a:lnTo>
                <a:lnTo>
                  <a:pt x="289878" y="397618"/>
                </a:lnTo>
                <a:lnTo>
                  <a:pt x="351711" y="390674"/>
                </a:lnTo>
                <a:lnTo>
                  <a:pt x="416908" y="386733"/>
                </a:lnTo>
                <a:lnTo>
                  <a:pt x="420780" y="383123"/>
                </a:lnTo>
                <a:close/>
              </a:path>
              <a:path w="4626609" h="1163954">
                <a:moveTo>
                  <a:pt x="505617" y="701098"/>
                </a:moveTo>
                <a:lnTo>
                  <a:pt x="448983" y="701425"/>
                </a:lnTo>
                <a:lnTo>
                  <a:pt x="392961" y="699394"/>
                </a:lnTo>
                <a:lnTo>
                  <a:pt x="338160" y="695052"/>
                </a:lnTo>
                <a:lnTo>
                  <a:pt x="285190" y="688449"/>
                </a:lnTo>
                <a:lnTo>
                  <a:pt x="234660" y="679633"/>
                </a:lnTo>
              </a:path>
              <a:path w="4626609" h="1163954">
                <a:moveTo>
                  <a:pt x="744682" y="935993"/>
                </a:moveTo>
                <a:lnTo>
                  <a:pt x="715836" y="939558"/>
                </a:lnTo>
                <a:lnTo>
                  <a:pt x="686398" y="942464"/>
                </a:lnTo>
                <a:lnTo>
                  <a:pt x="656466" y="944703"/>
                </a:lnTo>
                <a:lnTo>
                  <a:pt x="626135" y="946267"/>
                </a:lnTo>
              </a:path>
              <a:path w="4626609" h="1163954">
                <a:moveTo>
                  <a:pt x="1766165" y="1048862"/>
                </a:moveTo>
                <a:lnTo>
                  <a:pt x="1745594" y="1037651"/>
                </a:lnTo>
                <a:lnTo>
                  <a:pt x="1726808" y="1026087"/>
                </a:lnTo>
                <a:lnTo>
                  <a:pt x="1709843" y="1014195"/>
                </a:lnTo>
                <a:lnTo>
                  <a:pt x="1694738" y="1002000"/>
                </a:lnTo>
              </a:path>
              <a:path w="4626609" h="1163954">
                <a:moveTo>
                  <a:pt x="3087068" y="932007"/>
                </a:moveTo>
                <a:lnTo>
                  <a:pt x="3082912" y="945043"/>
                </a:lnTo>
                <a:lnTo>
                  <a:pt x="3076764" y="957976"/>
                </a:lnTo>
                <a:lnTo>
                  <a:pt x="3068637" y="970779"/>
                </a:lnTo>
                <a:lnTo>
                  <a:pt x="3058548" y="983426"/>
                </a:lnTo>
              </a:path>
              <a:path w="4626609" h="1163954">
                <a:moveTo>
                  <a:pt x="3654168" y="614305"/>
                </a:moveTo>
                <a:lnTo>
                  <a:pt x="3722620" y="627625"/>
                </a:lnTo>
                <a:lnTo>
                  <a:pt x="3784736" y="643570"/>
                </a:lnTo>
                <a:lnTo>
                  <a:pt x="3840036" y="661876"/>
                </a:lnTo>
                <a:lnTo>
                  <a:pt x="3888043" y="682278"/>
                </a:lnTo>
                <a:lnTo>
                  <a:pt x="3928277" y="704512"/>
                </a:lnTo>
                <a:lnTo>
                  <a:pt x="3960262" y="728313"/>
                </a:lnTo>
                <a:lnTo>
                  <a:pt x="3997567" y="779561"/>
                </a:lnTo>
                <a:lnTo>
                  <a:pt x="4001931" y="806479"/>
                </a:lnTo>
              </a:path>
              <a:path w="4626609" h="1163954">
                <a:moveTo>
                  <a:pt x="4474466" y="409627"/>
                </a:moveTo>
                <a:lnTo>
                  <a:pt x="4445064" y="429861"/>
                </a:lnTo>
                <a:lnTo>
                  <a:pt x="4409194" y="448736"/>
                </a:lnTo>
                <a:lnTo>
                  <a:pt x="4367248" y="466072"/>
                </a:lnTo>
                <a:lnTo>
                  <a:pt x="4319613" y="481686"/>
                </a:lnTo>
              </a:path>
              <a:path w="4626609" h="1163954">
                <a:moveTo>
                  <a:pt x="4102874" y="142248"/>
                </a:moveTo>
                <a:lnTo>
                  <a:pt x="4106715" y="150699"/>
                </a:lnTo>
                <a:lnTo>
                  <a:pt x="4109360" y="159197"/>
                </a:lnTo>
                <a:lnTo>
                  <a:pt x="4110807" y="167729"/>
                </a:lnTo>
                <a:lnTo>
                  <a:pt x="4111051" y="176280"/>
                </a:lnTo>
              </a:path>
              <a:path w="4626609" h="1163954">
                <a:moveTo>
                  <a:pt x="3113905" y="102551"/>
                </a:moveTo>
                <a:lnTo>
                  <a:pt x="3130253" y="90986"/>
                </a:lnTo>
                <a:lnTo>
                  <a:pt x="3148976" y="79869"/>
                </a:lnTo>
                <a:lnTo>
                  <a:pt x="3169998" y="69243"/>
                </a:lnTo>
                <a:lnTo>
                  <a:pt x="3193240" y="59151"/>
                </a:lnTo>
              </a:path>
              <a:path w="4626609" h="1163954">
                <a:moveTo>
                  <a:pt x="2371919" y="123231"/>
                </a:moveTo>
                <a:lnTo>
                  <a:pt x="2378964" y="113580"/>
                </a:lnTo>
                <a:lnTo>
                  <a:pt x="2387735" y="104106"/>
                </a:lnTo>
                <a:lnTo>
                  <a:pt x="2398203" y="94837"/>
                </a:lnTo>
                <a:lnTo>
                  <a:pt x="2410341" y="85801"/>
                </a:lnTo>
              </a:path>
              <a:path w="4626609" h="1163954">
                <a:moveTo>
                  <a:pt x="1501112" y="135948"/>
                </a:moveTo>
                <a:lnTo>
                  <a:pt x="1538237" y="143929"/>
                </a:lnTo>
                <a:lnTo>
                  <a:pt x="1573850" y="152658"/>
                </a:lnTo>
                <a:lnTo>
                  <a:pt x="1607853" y="162110"/>
                </a:lnTo>
                <a:lnTo>
                  <a:pt x="1640152" y="172261"/>
                </a:lnTo>
              </a:path>
              <a:path w="4626609" h="1163954">
                <a:moveTo>
                  <a:pt x="445069" y="421343"/>
                </a:moveTo>
                <a:lnTo>
                  <a:pt x="437352" y="411920"/>
                </a:lnTo>
                <a:lnTo>
                  <a:pt x="430730" y="402404"/>
                </a:lnTo>
                <a:lnTo>
                  <a:pt x="425211" y="392805"/>
                </a:lnTo>
                <a:lnTo>
                  <a:pt x="420803" y="383136"/>
                </a:lnTo>
              </a:path>
            </a:pathLst>
          </a:custGeom>
          <a:ln w="28574">
            <a:solidFill>
              <a:srgbClr val="0B5394"/>
            </a:solidFill>
          </a:ln>
        </p:spPr>
        <p:txBody>
          <a:bodyPr wrap="square" lIns="0" tIns="0" rIns="0" bIns="0" rtlCol="0"/>
          <a:lstStyle/>
          <a:p>
            <a:endParaRPr sz="2400"/>
          </a:p>
        </p:txBody>
      </p:sp>
      <p:pic>
        <p:nvPicPr>
          <p:cNvPr id="16" name="object 16"/>
          <p:cNvPicPr/>
          <p:nvPr/>
        </p:nvPicPr>
        <p:blipFill>
          <a:blip r:embed="rId6" cstate="print"/>
          <a:stretch>
            <a:fillRect/>
          </a:stretch>
        </p:blipFill>
        <p:spPr>
          <a:xfrm>
            <a:off x="3827432" y="5494505"/>
            <a:ext cx="210944" cy="210944"/>
          </a:xfrm>
          <a:prstGeom prst="rect">
            <a:avLst/>
          </a:prstGeom>
        </p:spPr>
      </p:pic>
      <p:pic>
        <p:nvPicPr>
          <p:cNvPr id="17" name="object 17"/>
          <p:cNvPicPr/>
          <p:nvPr/>
        </p:nvPicPr>
        <p:blipFill>
          <a:blip r:embed="rId7" cstate="print"/>
          <a:stretch>
            <a:fillRect/>
          </a:stretch>
        </p:blipFill>
        <p:spPr>
          <a:xfrm>
            <a:off x="4949970" y="5313167"/>
            <a:ext cx="297365" cy="297365"/>
          </a:xfrm>
          <a:prstGeom prst="rect">
            <a:avLst/>
          </a:prstGeom>
        </p:spPr>
      </p:pic>
      <p:sp>
        <p:nvSpPr>
          <p:cNvPr id="18" name="object 18"/>
          <p:cNvSpPr txBox="1"/>
          <p:nvPr/>
        </p:nvSpPr>
        <p:spPr>
          <a:xfrm>
            <a:off x="6939029" y="4540866"/>
            <a:ext cx="3627120" cy="810905"/>
          </a:xfrm>
          <a:prstGeom prst="rect">
            <a:avLst/>
          </a:prstGeom>
        </p:spPr>
        <p:txBody>
          <a:bodyPr vert="horz" wrap="square" lIns="0" tIns="14393" rIns="0" bIns="0" rtlCol="0">
            <a:spAutoFit/>
          </a:bodyPr>
          <a:lstStyle/>
          <a:p>
            <a:pPr marL="16933" marR="6773" algn="ctr">
              <a:lnSpc>
                <a:spcPct val="101000"/>
              </a:lnSpc>
              <a:spcBef>
                <a:spcPts val="113"/>
              </a:spcBef>
            </a:pPr>
            <a:r>
              <a:rPr sz="1733" spc="-27" dirty="0">
                <a:latin typeface="Roboto"/>
                <a:cs typeface="Roboto"/>
              </a:rPr>
              <a:t>Spark</a:t>
            </a:r>
            <a:r>
              <a:rPr sz="1733" spc="-13" dirty="0">
                <a:latin typeface="Roboto"/>
                <a:cs typeface="Roboto"/>
              </a:rPr>
              <a:t> </a:t>
            </a:r>
            <a:r>
              <a:rPr sz="1733" spc="-33" dirty="0">
                <a:latin typeface="Roboto"/>
                <a:cs typeface="Roboto"/>
              </a:rPr>
              <a:t>SQL</a:t>
            </a:r>
            <a:r>
              <a:rPr sz="1733" spc="-7" dirty="0">
                <a:latin typeface="Roboto"/>
                <a:cs typeface="Roboto"/>
              </a:rPr>
              <a:t> </a:t>
            </a:r>
            <a:r>
              <a:rPr sz="1733" spc="-20" dirty="0">
                <a:latin typeface="Roboto"/>
                <a:cs typeface="Roboto"/>
              </a:rPr>
              <a:t>uses</a:t>
            </a:r>
            <a:r>
              <a:rPr sz="1733" spc="-7" dirty="0">
                <a:latin typeface="Roboto"/>
                <a:cs typeface="Roboto"/>
              </a:rPr>
              <a:t> </a:t>
            </a:r>
            <a:r>
              <a:rPr sz="1733" spc="-20" dirty="0">
                <a:latin typeface="Roboto"/>
                <a:cs typeface="Roboto"/>
              </a:rPr>
              <a:t>metastore</a:t>
            </a:r>
            <a:r>
              <a:rPr sz="1733" spc="-13" dirty="0">
                <a:latin typeface="Roboto"/>
                <a:cs typeface="Roboto"/>
              </a:rPr>
              <a:t> service</a:t>
            </a:r>
            <a:r>
              <a:rPr sz="1733" spc="-7" dirty="0">
                <a:latin typeface="Roboto"/>
                <a:cs typeface="Roboto"/>
              </a:rPr>
              <a:t> </a:t>
            </a:r>
            <a:r>
              <a:rPr sz="1733" spc="7" dirty="0">
                <a:latin typeface="Roboto"/>
                <a:cs typeface="Roboto"/>
              </a:rPr>
              <a:t>of </a:t>
            </a:r>
            <a:r>
              <a:rPr sz="1733" spc="-407" dirty="0">
                <a:latin typeface="Roboto"/>
                <a:cs typeface="Roboto"/>
              </a:rPr>
              <a:t> </a:t>
            </a:r>
            <a:r>
              <a:rPr sz="1733" spc="-13" dirty="0">
                <a:latin typeface="Roboto"/>
                <a:cs typeface="Roboto"/>
              </a:rPr>
              <a:t>Hive </a:t>
            </a:r>
            <a:r>
              <a:rPr sz="1733" spc="-20" dirty="0">
                <a:latin typeface="Roboto"/>
                <a:cs typeface="Roboto"/>
              </a:rPr>
              <a:t>to</a:t>
            </a:r>
            <a:r>
              <a:rPr sz="1733" spc="-7" dirty="0">
                <a:latin typeface="Roboto"/>
                <a:cs typeface="Roboto"/>
              </a:rPr>
              <a:t> </a:t>
            </a:r>
            <a:r>
              <a:rPr sz="1733" spc="-27" dirty="0">
                <a:latin typeface="Roboto"/>
                <a:cs typeface="Roboto"/>
              </a:rPr>
              <a:t>query</a:t>
            </a:r>
            <a:r>
              <a:rPr sz="1733" spc="-13" dirty="0">
                <a:latin typeface="Roboto"/>
                <a:cs typeface="Roboto"/>
              </a:rPr>
              <a:t> </a:t>
            </a:r>
            <a:r>
              <a:rPr sz="1733" spc="-20" dirty="0">
                <a:latin typeface="Roboto"/>
                <a:cs typeface="Roboto"/>
              </a:rPr>
              <a:t>the</a:t>
            </a:r>
            <a:r>
              <a:rPr sz="1733" spc="-7" dirty="0">
                <a:latin typeface="Roboto"/>
                <a:cs typeface="Roboto"/>
              </a:rPr>
              <a:t> </a:t>
            </a:r>
            <a:r>
              <a:rPr sz="1733" spc="-20" dirty="0">
                <a:latin typeface="Roboto"/>
                <a:cs typeface="Roboto"/>
              </a:rPr>
              <a:t>data</a:t>
            </a:r>
            <a:r>
              <a:rPr sz="1733" spc="-13" dirty="0">
                <a:latin typeface="Roboto"/>
                <a:cs typeface="Roboto"/>
              </a:rPr>
              <a:t> </a:t>
            </a:r>
            <a:r>
              <a:rPr sz="1733" spc="-20" dirty="0">
                <a:latin typeface="Roboto"/>
                <a:cs typeface="Roboto"/>
              </a:rPr>
              <a:t>stored</a:t>
            </a:r>
            <a:r>
              <a:rPr sz="1733" spc="-7" dirty="0">
                <a:latin typeface="Roboto"/>
                <a:cs typeface="Roboto"/>
              </a:rPr>
              <a:t> </a:t>
            </a:r>
            <a:r>
              <a:rPr sz="1733" spc="-27" dirty="0">
                <a:latin typeface="Roboto"/>
                <a:cs typeface="Roboto"/>
              </a:rPr>
              <a:t>and </a:t>
            </a:r>
            <a:r>
              <a:rPr sz="1733" spc="-20" dirty="0">
                <a:latin typeface="Roboto"/>
                <a:cs typeface="Roboto"/>
              </a:rPr>
              <a:t> managed</a:t>
            </a:r>
            <a:r>
              <a:rPr sz="1733" spc="-13" dirty="0">
                <a:latin typeface="Roboto"/>
                <a:cs typeface="Roboto"/>
              </a:rPr>
              <a:t> </a:t>
            </a:r>
            <a:r>
              <a:rPr sz="1733" spc="-40" dirty="0">
                <a:latin typeface="Roboto"/>
                <a:cs typeface="Roboto"/>
              </a:rPr>
              <a:t>by</a:t>
            </a:r>
            <a:r>
              <a:rPr sz="1733" spc="-7" dirty="0">
                <a:latin typeface="Roboto"/>
                <a:cs typeface="Roboto"/>
              </a:rPr>
              <a:t> </a:t>
            </a:r>
            <a:r>
              <a:rPr sz="1733" spc="-20" dirty="0">
                <a:latin typeface="Roboto"/>
                <a:cs typeface="Roboto"/>
              </a:rPr>
              <a:t>Hive.</a:t>
            </a:r>
            <a:endParaRPr sz="1733">
              <a:latin typeface="Roboto"/>
              <a:cs typeface="Roboto"/>
            </a:endParaRPr>
          </a:p>
        </p:txBody>
      </p:sp>
      <p:sp>
        <p:nvSpPr>
          <p:cNvPr id="19" name="object 19"/>
          <p:cNvSpPr txBox="1"/>
          <p:nvPr/>
        </p:nvSpPr>
        <p:spPr>
          <a:xfrm>
            <a:off x="979458" y="2599098"/>
            <a:ext cx="2668693" cy="894389"/>
          </a:xfrm>
          <a:prstGeom prst="rect">
            <a:avLst/>
          </a:prstGeom>
        </p:spPr>
        <p:txBody>
          <a:bodyPr vert="horz" wrap="square" lIns="0" tIns="164252" rIns="0" bIns="0" rtlCol="0">
            <a:spAutoFit/>
          </a:bodyPr>
          <a:lstStyle/>
          <a:p>
            <a:pPr marL="464808" indent="-448722">
              <a:spcBef>
                <a:spcPts val="1293"/>
              </a:spcBef>
              <a:buChar char="●"/>
              <a:tabLst>
                <a:tab pos="463962" algn="l"/>
                <a:tab pos="465655" algn="l"/>
              </a:tabLst>
            </a:pPr>
            <a:r>
              <a:rPr sz="1867" spc="-7" dirty="0">
                <a:latin typeface="Arial MT"/>
                <a:cs typeface="Arial MT"/>
              </a:rPr>
              <a:t>No</a:t>
            </a:r>
            <a:r>
              <a:rPr sz="1867" spc="-60" dirty="0">
                <a:latin typeface="Arial MT"/>
                <a:cs typeface="Arial MT"/>
              </a:rPr>
              <a:t> </a:t>
            </a:r>
            <a:r>
              <a:rPr sz="1867" dirty="0">
                <a:latin typeface="Arial MT"/>
                <a:cs typeface="Arial MT"/>
              </a:rPr>
              <a:t>migration</a:t>
            </a:r>
            <a:r>
              <a:rPr sz="1867" spc="-60" dirty="0">
                <a:latin typeface="Arial MT"/>
                <a:cs typeface="Arial MT"/>
              </a:rPr>
              <a:t> </a:t>
            </a:r>
            <a:r>
              <a:rPr sz="1867" spc="-7" dirty="0">
                <a:latin typeface="Arial MT"/>
                <a:cs typeface="Arial MT"/>
              </a:rPr>
              <a:t>hurdles</a:t>
            </a:r>
            <a:endParaRPr sz="1867">
              <a:latin typeface="Arial MT"/>
              <a:cs typeface="Arial MT"/>
            </a:endParaRPr>
          </a:p>
          <a:p>
            <a:pPr marL="464808" indent="-448722">
              <a:spcBef>
                <a:spcPts val="1160"/>
              </a:spcBef>
              <a:buChar char="●"/>
              <a:tabLst>
                <a:tab pos="463962" algn="l"/>
                <a:tab pos="465655" algn="l"/>
              </a:tabLst>
            </a:pPr>
            <a:r>
              <a:rPr sz="1867" spc="-7" dirty="0">
                <a:latin typeface="Arial MT"/>
                <a:cs typeface="Arial MT"/>
              </a:rPr>
              <a:t>Real</a:t>
            </a:r>
            <a:r>
              <a:rPr sz="1867" spc="-47" dirty="0">
                <a:latin typeface="Arial MT"/>
                <a:cs typeface="Arial MT"/>
              </a:rPr>
              <a:t> </a:t>
            </a:r>
            <a:r>
              <a:rPr sz="1867" spc="-7" dirty="0">
                <a:latin typeface="Arial MT"/>
                <a:cs typeface="Arial MT"/>
              </a:rPr>
              <a:t>time</a:t>
            </a:r>
            <a:r>
              <a:rPr sz="1867" spc="-47" dirty="0">
                <a:latin typeface="Arial MT"/>
                <a:cs typeface="Arial MT"/>
              </a:rPr>
              <a:t> </a:t>
            </a:r>
            <a:r>
              <a:rPr sz="1867" spc="-7" dirty="0">
                <a:latin typeface="Arial MT"/>
                <a:cs typeface="Arial MT"/>
              </a:rPr>
              <a:t>querying</a:t>
            </a:r>
            <a:endParaRPr sz="1867">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34234" y="5069401"/>
            <a:ext cx="2457873" cy="1789007"/>
            <a:chOff x="7300675" y="3802050"/>
            <a:chExt cx="1843405" cy="1341755"/>
          </a:xfrm>
        </p:grpSpPr>
        <p:pic>
          <p:nvPicPr>
            <p:cNvPr id="3" name="object 3"/>
            <p:cNvPicPr/>
            <p:nvPr/>
          </p:nvPicPr>
          <p:blipFill>
            <a:blip r:embed="rId2" cstate="print"/>
            <a:stretch>
              <a:fillRect/>
            </a:stretch>
          </p:blipFill>
          <p:spPr>
            <a:xfrm>
              <a:off x="7300675" y="3802050"/>
              <a:ext cx="1222500" cy="801300"/>
            </a:xfrm>
            <a:prstGeom prst="rect">
              <a:avLst/>
            </a:prstGeom>
          </p:spPr>
        </p:pic>
        <p:sp>
          <p:nvSpPr>
            <p:cNvPr id="4" name="object 4"/>
            <p:cNvSpPr/>
            <p:nvPr/>
          </p:nvSpPr>
          <p:spPr>
            <a:xfrm>
              <a:off x="7300675" y="3802050"/>
              <a:ext cx="1223010" cy="200660"/>
            </a:xfrm>
            <a:custGeom>
              <a:avLst/>
              <a:gdLst/>
              <a:ahLst/>
              <a:cxnLst/>
              <a:rect l="l" t="t" r="r" b="b"/>
              <a:pathLst>
                <a:path w="1223009" h="200660">
                  <a:moveTo>
                    <a:pt x="611249" y="200324"/>
                  </a:moveTo>
                  <a:lnTo>
                    <a:pt x="534576" y="199544"/>
                  </a:lnTo>
                  <a:lnTo>
                    <a:pt x="460744" y="197265"/>
                  </a:lnTo>
                  <a:lnTo>
                    <a:pt x="390327" y="193582"/>
                  </a:lnTo>
                  <a:lnTo>
                    <a:pt x="323898" y="188589"/>
                  </a:lnTo>
                  <a:lnTo>
                    <a:pt x="262029" y="182379"/>
                  </a:lnTo>
                  <a:lnTo>
                    <a:pt x="205294" y="175046"/>
                  </a:lnTo>
                  <a:lnTo>
                    <a:pt x="154265" y="166684"/>
                  </a:lnTo>
                  <a:lnTo>
                    <a:pt x="109515" y="157387"/>
                  </a:lnTo>
                  <a:lnTo>
                    <a:pt x="71617" y="147249"/>
                  </a:lnTo>
                  <a:lnTo>
                    <a:pt x="18668" y="124825"/>
                  </a:lnTo>
                  <a:lnTo>
                    <a:pt x="0" y="100162"/>
                  </a:lnTo>
                  <a:lnTo>
                    <a:pt x="4762" y="87598"/>
                  </a:lnTo>
                  <a:lnTo>
                    <a:pt x="41144" y="63961"/>
                  </a:lnTo>
                  <a:lnTo>
                    <a:pt x="109515" y="42937"/>
                  </a:lnTo>
                  <a:lnTo>
                    <a:pt x="154265" y="33640"/>
                  </a:lnTo>
                  <a:lnTo>
                    <a:pt x="205294" y="25278"/>
                  </a:lnTo>
                  <a:lnTo>
                    <a:pt x="262029" y="17945"/>
                  </a:lnTo>
                  <a:lnTo>
                    <a:pt x="323898" y="11735"/>
                  </a:lnTo>
                  <a:lnTo>
                    <a:pt x="390327" y="6742"/>
                  </a:lnTo>
                  <a:lnTo>
                    <a:pt x="460744" y="3059"/>
                  </a:lnTo>
                  <a:lnTo>
                    <a:pt x="534576" y="780"/>
                  </a:lnTo>
                  <a:lnTo>
                    <a:pt x="611249" y="0"/>
                  </a:lnTo>
                  <a:lnTo>
                    <a:pt x="687923" y="780"/>
                  </a:lnTo>
                  <a:lnTo>
                    <a:pt x="761755" y="3059"/>
                  </a:lnTo>
                  <a:lnTo>
                    <a:pt x="832172" y="6742"/>
                  </a:lnTo>
                  <a:lnTo>
                    <a:pt x="898601" y="11735"/>
                  </a:lnTo>
                  <a:lnTo>
                    <a:pt x="960470" y="17945"/>
                  </a:lnTo>
                  <a:lnTo>
                    <a:pt x="1017205" y="25278"/>
                  </a:lnTo>
                  <a:lnTo>
                    <a:pt x="1068234" y="33640"/>
                  </a:lnTo>
                  <a:lnTo>
                    <a:pt x="1112984" y="42937"/>
                  </a:lnTo>
                  <a:lnTo>
                    <a:pt x="1150882" y="53075"/>
                  </a:lnTo>
                  <a:lnTo>
                    <a:pt x="1203831" y="75499"/>
                  </a:lnTo>
                  <a:lnTo>
                    <a:pt x="1222499" y="100162"/>
                  </a:lnTo>
                  <a:lnTo>
                    <a:pt x="1217737" y="112726"/>
                  </a:lnTo>
                  <a:lnTo>
                    <a:pt x="1181355" y="136363"/>
                  </a:lnTo>
                  <a:lnTo>
                    <a:pt x="1112984" y="157387"/>
                  </a:lnTo>
                  <a:lnTo>
                    <a:pt x="1068234" y="166684"/>
                  </a:lnTo>
                  <a:lnTo>
                    <a:pt x="1017205" y="175046"/>
                  </a:lnTo>
                  <a:lnTo>
                    <a:pt x="960470" y="182379"/>
                  </a:lnTo>
                  <a:lnTo>
                    <a:pt x="898601" y="188589"/>
                  </a:lnTo>
                  <a:lnTo>
                    <a:pt x="832172" y="193582"/>
                  </a:lnTo>
                  <a:lnTo>
                    <a:pt x="761755" y="197265"/>
                  </a:lnTo>
                  <a:lnTo>
                    <a:pt x="687923" y="199544"/>
                  </a:lnTo>
                  <a:lnTo>
                    <a:pt x="611249" y="200324"/>
                  </a:lnTo>
                  <a:close/>
                </a:path>
              </a:pathLst>
            </a:custGeom>
            <a:solidFill>
              <a:srgbClr val="FFFFFF">
                <a:alpha val="39999"/>
              </a:srgbClr>
            </a:solidFill>
          </p:spPr>
          <p:txBody>
            <a:bodyPr wrap="square" lIns="0" tIns="0" rIns="0" bIns="0" rtlCol="0"/>
            <a:lstStyle/>
            <a:p>
              <a:endParaRPr sz="2400"/>
            </a:p>
          </p:txBody>
        </p:sp>
      </p:grpSp>
      <p:sp>
        <p:nvSpPr>
          <p:cNvPr id="5" name="object 5"/>
          <p:cNvSpPr txBox="1">
            <a:spLocks noGrp="1"/>
          </p:cNvSpPr>
          <p:nvPr>
            <p:ph type="title"/>
          </p:nvPr>
        </p:nvSpPr>
        <p:spPr>
          <a:xfrm>
            <a:off x="3644149" y="677405"/>
            <a:ext cx="4900505"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40" dirty="0">
                <a:solidFill>
                  <a:srgbClr val="FF0000"/>
                </a:solidFill>
                <a:latin typeface="Roboto"/>
                <a:cs typeface="Roboto"/>
              </a:rPr>
              <a:t> </a:t>
            </a:r>
            <a:r>
              <a:rPr sz="3733" spc="-53" dirty="0">
                <a:solidFill>
                  <a:srgbClr val="FF0000"/>
                </a:solidFill>
                <a:latin typeface="Roboto"/>
                <a:cs typeface="Roboto"/>
              </a:rPr>
              <a:t>SQL</a:t>
            </a:r>
            <a:r>
              <a:rPr sz="3733" spc="-40" dirty="0">
                <a:solidFill>
                  <a:srgbClr val="FF0000"/>
                </a:solidFill>
                <a:latin typeface="Roboto"/>
                <a:cs typeface="Roboto"/>
              </a:rPr>
              <a:t> </a:t>
            </a:r>
            <a:r>
              <a:rPr sz="3733" spc="-33" dirty="0">
                <a:solidFill>
                  <a:srgbClr val="FF0000"/>
                </a:solidFill>
                <a:latin typeface="Roboto"/>
                <a:cs typeface="Roboto"/>
              </a:rPr>
              <a:t>Architecture</a:t>
            </a:r>
            <a:endParaRPr sz="3733" dirty="0">
              <a:latin typeface="Roboto"/>
              <a:cs typeface="Roboto"/>
            </a:endParaRPr>
          </a:p>
        </p:txBody>
      </p:sp>
      <p:pic>
        <p:nvPicPr>
          <p:cNvPr id="6" name="object 6"/>
          <p:cNvPicPr/>
          <p:nvPr/>
        </p:nvPicPr>
        <p:blipFill>
          <a:blip r:embed="rId3" cstate="print"/>
          <a:stretch>
            <a:fillRect/>
          </a:stretch>
        </p:blipFill>
        <p:spPr>
          <a:xfrm>
            <a:off x="908066" y="2032001"/>
            <a:ext cx="5249199" cy="592799"/>
          </a:xfrm>
          <a:prstGeom prst="rect">
            <a:avLst/>
          </a:prstGeom>
        </p:spPr>
      </p:pic>
      <p:sp>
        <p:nvSpPr>
          <p:cNvPr id="7" name="object 7"/>
          <p:cNvSpPr txBox="1"/>
          <p:nvPr/>
        </p:nvSpPr>
        <p:spPr>
          <a:xfrm>
            <a:off x="2614968" y="2162285"/>
            <a:ext cx="1833880" cy="304421"/>
          </a:xfrm>
          <a:prstGeom prst="rect">
            <a:avLst/>
          </a:prstGeom>
        </p:spPr>
        <p:txBody>
          <a:bodyPr vert="horz" wrap="square" lIns="0" tIns="16933" rIns="0" bIns="0" rtlCol="0">
            <a:spAutoFit/>
          </a:bodyPr>
          <a:lstStyle/>
          <a:p>
            <a:pPr marL="16933">
              <a:spcBef>
                <a:spcPts val="133"/>
              </a:spcBef>
            </a:pPr>
            <a:r>
              <a:rPr sz="1867" spc="-27" dirty="0">
                <a:latin typeface="Roboto"/>
                <a:cs typeface="Roboto"/>
              </a:rPr>
              <a:t>DataFrame</a:t>
            </a:r>
            <a:r>
              <a:rPr sz="1867" spc="-67" dirty="0">
                <a:latin typeface="Roboto"/>
                <a:cs typeface="Roboto"/>
              </a:rPr>
              <a:t> </a:t>
            </a:r>
            <a:r>
              <a:rPr sz="1867" spc="-20" dirty="0">
                <a:latin typeface="Roboto"/>
                <a:cs typeface="Roboto"/>
              </a:rPr>
              <a:t>(DSL)</a:t>
            </a:r>
            <a:endParaRPr sz="1867" dirty="0">
              <a:latin typeface="Roboto"/>
              <a:cs typeface="Roboto"/>
            </a:endParaRPr>
          </a:p>
        </p:txBody>
      </p:sp>
      <p:pic>
        <p:nvPicPr>
          <p:cNvPr id="8" name="object 8"/>
          <p:cNvPicPr/>
          <p:nvPr/>
        </p:nvPicPr>
        <p:blipFill>
          <a:blip r:embed="rId4" cstate="print"/>
          <a:stretch>
            <a:fillRect/>
          </a:stretch>
        </p:blipFill>
        <p:spPr>
          <a:xfrm>
            <a:off x="6252634" y="2032001"/>
            <a:ext cx="5111599" cy="592799"/>
          </a:xfrm>
          <a:prstGeom prst="rect">
            <a:avLst/>
          </a:prstGeom>
        </p:spPr>
      </p:pic>
      <p:sp>
        <p:nvSpPr>
          <p:cNvPr id="9" name="object 9"/>
          <p:cNvSpPr txBox="1"/>
          <p:nvPr/>
        </p:nvSpPr>
        <p:spPr>
          <a:xfrm>
            <a:off x="7760466" y="2162285"/>
            <a:ext cx="2093807" cy="304421"/>
          </a:xfrm>
          <a:prstGeom prst="rect">
            <a:avLst/>
          </a:prstGeom>
        </p:spPr>
        <p:txBody>
          <a:bodyPr vert="horz" wrap="square" lIns="0" tIns="16933" rIns="0" bIns="0" rtlCol="0">
            <a:spAutoFit/>
          </a:bodyPr>
          <a:lstStyle/>
          <a:p>
            <a:pPr marL="16933">
              <a:spcBef>
                <a:spcPts val="133"/>
              </a:spcBef>
            </a:pPr>
            <a:r>
              <a:rPr sz="1867" spc="-27" dirty="0">
                <a:latin typeface="Roboto"/>
                <a:cs typeface="Roboto"/>
              </a:rPr>
              <a:t>Spark</a:t>
            </a:r>
            <a:r>
              <a:rPr sz="1867" spc="-33" dirty="0">
                <a:latin typeface="Roboto"/>
                <a:cs typeface="Roboto"/>
              </a:rPr>
              <a:t> SQL</a:t>
            </a:r>
            <a:r>
              <a:rPr sz="1867" spc="-27" dirty="0">
                <a:latin typeface="Roboto"/>
                <a:cs typeface="Roboto"/>
              </a:rPr>
              <a:t> and </a:t>
            </a:r>
            <a:r>
              <a:rPr sz="1867" spc="-20" dirty="0">
                <a:latin typeface="Roboto"/>
                <a:cs typeface="Roboto"/>
              </a:rPr>
              <a:t>HQL</a:t>
            </a:r>
            <a:endParaRPr sz="1867">
              <a:latin typeface="Roboto"/>
              <a:cs typeface="Roboto"/>
            </a:endParaRPr>
          </a:p>
        </p:txBody>
      </p:sp>
      <p:pic>
        <p:nvPicPr>
          <p:cNvPr id="10" name="object 10"/>
          <p:cNvPicPr/>
          <p:nvPr/>
        </p:nvPicPr>
        <p:blipFill>
          <a:blip r:embed="rId5" cstate="print"/>
          <a:stretch>
            <a:fillRect/>
          </a:stretch>
        </p:blipFill>
        <p:spPr>
          <a:xfrm>
            <a:off x="908066" y="2995033"/>
            <a:ext cx="10455999" cy="592799"/>
          </a:xfrm>
          <a:prstGeom prst="rect">
            <a:avLst/>
          </a:prstGeom>
        </p:spPr>
      </p:pic>
      <p:pic>
        <p:nvPicPr>
          <p:cNvPr id="11" name="object 11"/>
          <p:cNvPicPr/>
          <p:nvPr/>
        </p:nvPicPr>
        <p:blipFill>
          <a:blip r:embed="rId6" cstate="print"/>
          <a:stretch>
            <a:fillRect/>
          </a:stretch>
        </p:blipFill>
        <p:spPr>
          <a:xfrm>
            <a:off x="908066" y="3958067"/>
            <a:ext cx="10455999" cy="592799"/>
          </a:xfrm>
          <a:prstGeom prst="rect">
            <a:avLst/>
          </a:prstGeom>
        </p:spPr>
      </p:pic>
      <p:sp>
        <p:nvSpPr>
          <p:cNvPr id="12" name="object 12"/>
          <p:cNvSpPr txBox="1"/>
          <p:nvPr/>
        </p:nvSpPr>
        <p:spPr>
          <a:xfrm>
            <a:off x="5293392" y="3125317"/>
            <a:ext cx="1684867" cy="1281675"/>
          </a:xfrm>
          <a:prstGeom prst="rect">
            <a:avLst/>
          </a:prstGeom>
        </p:spPr>
        <p:txBody>
          <a:bodyPr vert="horz" wrap="square" lIns="0" tIns="16933" rIns="0" bIns="0" rtlCol="0">
            <a:spAutoFit/>
          </a:bodyPr>
          <a:lstStyle/>
          <a:p>
            <a:pPr marL="50799">
              <a:spcBef>
                <a:spcPts val="133"/>
              </a:spcBef>
            </a:pPr>
            <a:r>
              <a:rPr sz="1867" spc="-27" dirty="0">
                <a:latin typeface="Roboto"/>
                <a:cs typeface="Roboto"/>
              </a:rPr>
              <a:t>Data</a:t>
            </a:r>
            <a:r>
              <a:rPr sz="1867" spc="-47" dirty="0">
                <a:latin typeface="Roboto"/>
                <a:cs typeface="Roboto"/>
              </a:rPr>
              <a:t>F</a:t>
            </a:r>
            <a:r>
              <a:rPr sz="1867" spc="-67" dirty="0">
                <a:latin typeface="Roboto"/>
                <a:cs typeface="Roboto"/>
              </a:rPr>
              <a:t>r</a:t>
            </a:r>
            <a:r>
              <a:rPr sz="1867" spc="-7" dirty="0">
                <a:latin typeface="Roboto"/>
                <a:cs typeface="Roboto"/>
              </a:rPr>
              <a:t>am</a:t>
            </a:r>
            <a:r>
              <a:rPr sz="1867" dirty="0">
                <a:latin typeface="Roboto"/>
                <a:cs typeface="Roboto"/>
              </a:rPr>
              <a:t>e</a:t>
            </a:r>
            <a:r>
              <a:rPr sz="1867" spc="-7" dirty="0">
                <a:latin typeface="Roboto"/>
                <a:cs typeface="Roboto"/>
              </a:rPr>
              <a:t> API</a:t>
            </a:r>
            <a:endParaRPr sz="1867">
              <a:latin typeface="Roboto"/>
              <a:cs typeface="Roboto"/>
            </a:endParaRPr>
          </a:p>
          <a:p>
            <a:pPr>
              <a:lnSpc>
                <a:spcPct val="100000"/>
              </a:lnSpc>
            </a:pPr>
            <a:endParaRPr sz="2133">
              <a:latin typeface="Roboto"/>
              <a:cs typeface="Roboto"/>
            </a:endParaRPr>
          </a:p>
          <a:p>
            <a:pPr>
              <a:spcBef>
                <a:spcPts val="60"/>
              </a:spcBef>
            </a:pPr>
            <a:endParaRPr sz="2267">
              <a:latin typeface="Roboto"/>
              <a:cs typeface="Roboto"/>
            </a:endParaRPr>
          </a:p>
          <a:p>
            <a:pPr marL="16933"/>
            <a:r>
              <a:rPr sz="1867" spc="-33" dirty="0">
                <a:latin typeface="Roboto"/>
                <a:cs typeface="Roboto"/>
              </a:rPr>
              <a:t>DataSou</a:t>
            </a:r>
            <a:r>
              <a:rPr sz="1867" spc="-40" dirty="0">
                <a:latin typeface="Roboto"/>
                <a:cs typeface="Roboto"/>
              </a:rPr>
              <a:t>r</a:t>
            </a:r>
            <a:r>
              <a:rPr sz="1867" spc="-7" dirty="0">
                <a:latin typeface="Roboto"/>
                <a:cs typeface="Roboto"/>
              </a:rPr>
              <a:t>c</a:t>
            </a:r>
            <a:r>
              <a:rPr sz="1867" dirty="0">
                <a:latin typeface="Roboto"/>
                <a:cs typeface="Roboto"/>
              </a:rPr>
              <a:t>e</a:t>
            </a:r>
            <a:r>
              <a:rPr sz="1867" spc="-7" dirty="0">
                <a:latin typeface="Roboto"/>
                <a:cs typeface="Roboto"/>
              </a:rPr>
              <a:t> API</a:t>
            </a:r>
            <a:endParaRPr sz="1867">
              <a:latin typeface="Roboto"/>
              <a:cs typeface="Roboto"/>
            </a:endParaRPr>
          </a:p>
        </p:txBody>
      </p:sp>
      <p:grpSp>
        <p:nvGrpSpPr>
          <p:cNvPr id="13" name="object 13"/>
          <p:cNvGrpSpPr/>
          <p:nvPr/>
        </p:nvGrpSpPr>
        <p:grpSpPr>
          <a:xfrm>
            <a:off x="1003300" y="5069400"/>
            <a:ext cx="1513840" cy="1068493"/>
            <a:chOff x="752475" y="3802050"/>
            <a:chExt cx="1135380" cy="801370"/>
          </a:xfrm>
        </p:grpSpPr>
        <p:pic>
          <p:nvPicPr>
            <p:cNvPr id="14" name="object 14"/>
            <p:cNvPicPr/>
            <p:nvPr/>
          </p:nvPicPr>
          <p:blipFill>
            <a:blip r:embed="rId7" cstate="print"/>
            <a:stretch>
              <a:fillRect/>
            </a:stretch>
          </p:blipFill>
          <p:spPr>
            <a:xfrm>
              <a:off x="752475" y="3802050"/>
              <a:ext cx="1135199" cy="801300"/>
            </a:xfrm>
            <a:prstGeom prst="rect">
              <a:avLst/>
            </a:prstGeom>
          </p:spPr>
        </p:pic>
        <p:sp>
          <p:nvSpPr>
            <p:cNvPr id="15" name="object 15"/>
            <p:cNvSpPr/>
            <p:nvPr/>
          </p:nvSpPr>
          <p:spPr>
            <a:xfrm>
              <a:off x="752475" y="3802050"/>
              <a:ext cx="1135380" cy="200660"/>
            </a:xfrm>
            <a:custGeom>
              <a:avLst/>
              <a:gdLst/>
              <a:ahLst/>
              <a:cxnLst/>
              <a:rect l="l" t="t" r="r" b="b"/>
              <a:pathLst>
                <a:path w="1135380" h="200660">
                  <a:moveTo>
                    <a:pt x="567599" y="200324"/>
                  </a:moveTo>
                  <a:lnTo>
                    <a:pt x="490580" y="199410"/>
                  </a:lnTo>
                  <a:lnTo>
                    <a:pt x="416709" y="196747"/>
                  </a:lnTo>
                  <a:lnTo>
                    <a:pt x="346664" y="192453"/>
                  </a:lnTo>
                  <a:lnTo>
                    <a:pt x="281121" y="186649"/>
                  </a:lnTo>
                  <a:lnTo>
                    <a:pt x="220756" y="179454"/>
                  </a:lnTo>
                  <a:lnTo>
                    <a:pt x="166246" y="170988"/>
                  </a:lnTo>
                  <a:lnTo>
                    <a:pt x="118266" y="161368"/>
                  </a:lnTo>
                  <a:lnTo>
                    <a:pt x="77494" y="150716"/>
                  </a:lnTo>
                  <a:lnTo>
                    <a:pt x="20275" y="126789"/>
                  </a:lnTo>
                  <a:lnTo>
                    <a:pt x="0" y="100162"/>
                  </a:lnTo>
                  <a:lnTo>
                    <a:pt x="5181" y="86571"/>
                  </a:lnTo>
                  <a:lnTo>
                    <a:pt x="44604" y="61174"/>
                  </a:lnTo>
                  <a:lnTo>
                    <a:pt x="118266" y="38956"/>
                  </a:lnTo>
                  <a:lnTo>
                    <a:pt x="166246" y="29336"/>
                  </a:lnTo>
                  <a:lnTo>
                    <a:pt x="220756" y="20870"/>
                  </a:lnTo>
                  <a:lnTo>
                    <a:pt x="281121" y="13675"/>
                  </a:lnTo>
                  <a:lnTo>
                    <a:pt x="346664" y="7871"/>
                  </a:lnTo>
                  <a:lnTo>
                    <a:pt x="416709" y="3577"/>
                  </a:lnTo>
                  <a:lnTo>
                    <a:pt x="490580" y="914"/>
                  </a:lnTo>
                  <a:lnTo>
                    <a:pt x="567599" y="0"/>
                  </a:lnTo>
                  <a:lnTo>
                    <a:pt x="644619" y="914"/>
                  </a:lnTo>
                  <a:lnTo>
                    <a:pt x="718490" y="3577"/>
                  </a:lnTo>
                  <a:lnTo>
                    <a:pt x="788535" y="7871"/>
                  </a:lnTo>
                  <a:lnTo>
                    <a:pt x="854078" y="13675"/>
                  </a:lnTo>
                  <a:lnTo>
                    <a:pt x="914443" y="20870"/>
                  </a:lnTo>
                  <a:lnTo>
                    <a:pt x="968953" y="29336"/>
                  </a:lnTo>
                  <a:lnTo>
                    <a:pt x="1016933" y="38956"/>
                  </a:lnTo>
                  <a:lnTo>
                    <a:pt x="1057705" y="49608"/>
                  </a:lnTo>
                  <a:lnTo>
                    <a:pt x="1114924" y="73535"/>
                  </a:lnTo>
                  <a:lnTo>
                    <a:pt x="1135199" y="100162"/>
                  </a:lnTo>
                  <a:lnTo>
                    <a:pt x="1130018" y="113753"/>
                  </a:lnTo>
                  <a:lnTo>
                    <a:pt x="1090595" y="139150"/>
                  </a:lnTo>
                  <a:lnTo>
                    <a:pt x="1016933" y="161368"/>
                  </a:lnTo>
                  <a:lnTo>
                    <a:pt x="968953" y="170988"/>
                  </a:lnTo>
                  <a:lnTo>
                    <a:pt x="914443" y="179454"/>
                  </a:lnTo>
                  <a:lnTo>
                    <a:pt x="854078" y="186649"/>
                  </a:lnTo>
                  <a:lnTo>
                    <a:pt x="788535" y="192453"/>
                  </a:lnTo>
                  <a:lnTo>
                    <a:pt x="718490" y="196747"/>
                  </a:lnTo>
                  <a:lnTo>
                    <a:pt x="644619" y="199410"/>
                  </a:lnTo>
                  <a:lnTo>
                    <a:pt x="567599" y="200324"/>
                  </a:lnTo>
                  <a:close/>
                </a:path>
              </a:pathLst>
            </a:custGeom>
            <a:solidFill>
              <a:srgbClr val="FFFFFF">
                <a:alpha val="39999"/>
              </a:srgbClr>
            </a:solidFill>
          </p:spPr>
          <p:txBody>
            <a:bodyPr wrap="square" lIns="0" tIns="0" rIns="0" bIns="0" rtlCol="0"/>
            <a:lstStyle/>
            <a:p>
              <a:endParaRPr sz="2400"/>
            </a:p>
          </p:txBody>
        </p:sp>
      </p:grpSp>
      <p:sp>
        <p:nvSpPr>
          <p:cNvPr id="16" name="object 16"/>
          <p:cNvSpPr txBox="1"/>
          <p:nvPr/>
        </p:nvSpPr>
        <p:spPr>
          <a:xfrm>
            <a:off x="1520404" y="5504259"/>
            <a:ext cx="479213" cy="304421"/>
          </a:xfrm>
          <a:prstGeom prst="rect">
            <a:avLst/>
          </a:prstGeom>
        </p:spPr>
        <p:txBody>
          <a:bodyPr vert="horz" wrap="square" lIns="0" tIns="16933" rIns="0" bIns="0" rtlCol="0">
            <a:spAutoFit/>
          </a:bodyPr>
          <a:lstStyle/>
          <a:p>
            <a:pPr marL="16933">
              <a:spcBef>
                <a:spcPts val="133"/>
              </a:spcBef>
            </a:pPr>
            <a:r>
              <a:rPr sz="1867" spc="-7" dirty="0">
                <a:latin typeface="Roboto"/>
                <a:cs typeface="Roboto"/>
              </a:rPr>
              <a:t>CSV</a:t>
            </a:r>
            <a:endParaRPr sz="1867">
              <a:latin typeface="Roboto"/>
              <a:cs typeface="Roboto"/>
            </a:endParaRPr>
          </a:p>
        </p:txBody>
      </p:sp>
      <p:grpSp>
        <p:nvGrpSpPr>
          <p:cNvPr id="17" name="object 17"/>
          <p:cNvGrpSpPr/>
          <p:nvPr/>
        </p:nvGrpSpPr>
        <p:grpSpPr>
          <a:xfrm>
            <a:off x="2992967" y="5069400"/>
            <a:ext cx="1630680" cy="1068493"/>
            <a:chOff x="2244725" y="3802050"/>
            <a:chExt cx="1223010" cy="801370"/>
          </a:xfrm>
        </p:grpSpPr>
        <p:pic>
          <p:nvPicPr>
            <p:cNvPr id="18" name="object 18"/>
            <p:cNvPicPr/>
            <p:nvPr/>
          </p:nvPicPr>
          <p:blipFill>
            <a:blip r:embed="rId8" cstate="print"/>
            <a:stretch>
              <a:fillRect/>
            </a:stretch>
          </p:blipFill>
          <p:spPr>
            <a:xfrm>
              <a:off x="2244725" y="3802050"/>
              <a:ext cx="1222500" cy="801300"/>
            </a:xfrm>
            <a:prstGeom prst="rect">
              <a:avLst/>
            </a:prstGeom>
          </p:spPr>
        </p:pic>
        <p:sp>
          <p:nvSpPr>
            <p:cNvPr id="19" name="object 19"/>
            <p:cNvSpPr/>
            <p:nvPr/>
          </p:nvSpPr>
          <p:spPr>
            <a:xfrm>
              <a:off x="2244725" y="3802050"/>
              <a:ext cx="1223010" cy="200660"/>
            </a:xfrm>
            <a:custGeom>
              <a:avLst/>
              <a:gdLst/>
              <a:ahLst/>
              <a:cxnLst/>
              <a:rect l="l" t="t" r="r" b="b"/>
              <a:pathLst>
                <a:path w="1223010" h="200660">
                  <a:moveTo>
                    <a:pt x="611249" y="200324"/>
                  </a:moveTo>
                  <a:lnTo>
                    <a:pt x="534576" y="199544"/>
                  </a:lnTo>
                  <a:lnTo>
                    <a:pt x="460744" y="197265"/>
                  </a:lnTo>
                  <a:lnTo>
                    <a:pt x="390327" y="193582"/>
                  </a:lnTo>
                  <a:lnTo>
                    <a:pt x="323898" y="188589"/>
                  </a:lnTo>
                  <a:lnTo>
                    <a:pt x="262029" y="182379"/>
                  </a:lnTo>
                  <a:lnTo>
                    <a:pt x="205294" y="175046"/>
                  </a:lnTo>
                  <a:lnTo>
                    <a:pt x="154265" y="166684"/>
                  </a:lnTo>
                  <a:lnTo>
                    <a:pt x="109515" y="157387"/>
                  </a:lnTo>
                  <a:lnTo>
                    <a:pt x="71617" y="147249"/>
                  </a:lnTo>
                  <a:lnTo>
                    <a:pt x="18668" y="124825"/>
                  </a:lnTo>
                  <a:lnTo>
                    <a:pt x="0" y="100162"/>
                  </a:lnTo>
                  <a:lnTo>
                    <a:pt x="4762" y="87598"/>
                  </a:lnTo>
                  <a:lnTo>
                    <a:pt x="41144" y="63961"/>
                  </a:lnTo>
                  <a:lnTo>
                    <a:pt x="109515" y="42937"/>
                  </a:lnTo>
                  <a:lnTo>
                    <a:pt x="154265" y="33640"/>
                  </a:lnTo>
                  <a:lnTo>
                    <a:pt x="205294" y="25278"/>
                  </a:lnTo>
                  <a:lnTo>
                    <a:pt x="262029" y="17945"/>
                  </a:lnTo>
                  <a:lnTo>
                    <a:pt x="323898" y="11735"/>
                  </a:lnTo>
                  <a:lnTo>
                    <a:pt x="390327" y="6742"/>
                  </a:lnTo>
                  <a:lnTo>
                    <a:pt x="460744" y="3059"/>
                  </a:lnTo>
                  <a:lnTo>
                    <a:pt x="534576" y="780"/>
                  </a:lnTo>
                  <a:lnTo>
                    <a:pt x="611249" y="0"/>
                  </a:lnTo>
                  <a:lnTo>
                    <a:pt x="687923" y="780"/>
                  </a:lnTo>
                  <a:lnTo>
                    <a:pt x="761755" y="3059"/>
                  </a:lnTo>
                  <a:lnTo>
                    <a:pt x="832172" y="6742"/>
                  </a:lnTo>
                  <a:lnTo>
                    <a:pt x="898601" y="11735"/>
                  </a:lnTo>
                  <a:lnTo>
                    <a:pt x="960470" y="17945"/>
                  </a:lnTo>
                  <a:lnTo>
                    <a:pt x="1017205" y="25278"/>
                  </a:lnTo>
                  <a:lnTo>
                    <a:pt x="1068234" y="33640"/>
                  </a:lnTo>
                  <a:lnTo>
                    <a:pt x="1112984" y="42937"/>
                  </a:lnTo>
                  <a:lnTo>
                    <a:pt x="1150882" y="53075"/>
                  </a:lnTo>
                  <a:lnTo>
                    <a:pt x="1203831" y="75499"/>
                  </a:lnTo>
                  <a:lnTo>
                    <a:pt x="1222499" y="100162"/>
                  </a:lnTo>
                  <a:lnTo>
                    <a:pt x="1217737" y="112726"/>
                  </a:lnTo>
                  <a:lnTo>
                    <a:pt x="1181355" y="136363"/>
                  </a:lnTo>
                  <a:lnTo>
                    <a:pt x="1112984" y="157387"/>
                  </a:lnTo>
                  <a:lnTo>
                    <a:pt x="1068234" y="166684"/>
                  </a:lnTo>
                  <a:lnTo>
                    <a:pt x="1017205" y="175046"/>
                  </a:lnTo>
                  <a:lnTo>
                    <a:pt x="960470" y="182379"/>
                  </a:lnTo>
                  <a:lnTo>
                    <a:pt x="898601" y="188589"/>
                  </a:lnTo>
                  <a:lnTo>
                    <a:pt x="832172" y="193582"/>
                  </a:lnTo>
                  <a:lnTo>
                    <a:pt x="761755" y="197265"/>
                  </a:lnTo>
                  <a:lnTo>
                    <a:pt x="687923" y="199544"/>
                  </a:lnTo>
                  <a:lnTo>
                    <a:pt x="611249" y="200324"/>
                  </a:lnTo>
                  <a:close/>
                </a:path>
              </a:pathLst>
            </a:custGeom>
            <a:solidFill>
              <a:srgbClr val="FFFFFF">
                <a:alpha val="39999"/>
              </a:srgbClr>
            </a:solidFill>
          </p:spPr>
          <p:txBody>
            <a:bodyPr wrap="square" lIns="0" tIns="0" rIns="0" bIns="0" rtlCol="0"/>
            <a:lstStyle/>
            <a:p>
              <a:endParaRPr sz="2400"/>
            </a:p>
          </p:txBody>
        </p:sp>
      </p:grpSp>
      <p:sp>
        <p:nvSpPr>
          <p:cNvPr id="20" name="object 20"/>
          <p:cNvSpPr txBox="1"/>
          <p:nvPr/>
        </p:nvSpPr>
        <p:spPr>
          <a:xfrm>
            <a:off x="3522458" y="5504259"/>
            <a:ext cx="570653" cy="304421"/>
          </a:xfrm>
          <a:prstGeom prst="rect">
            <a:avLst/>
          </a:prstGeom>
        </p:spPr>
        <p:txBody>
          <a:bodyPr vert="horz" wrap="square" lIns="0" tIns="16933" rIns="0" bIns="0" rtlCol="0">
            <a:spAutoFit/>
          </a:bodyPr>
          <a:lstStyle/>
          <a:p>
            <a:pPr marL="16933">
              <a:spcBef>
                <a:spcPts val="133"/>
              </a:spcBef>
            </a:pPr>
            <a:r>
              <a:rPr sz="1867" spc="-27" dirty="0">
                <a:latin typeface="Roboto"/>
                <a:cs typeface="Roboto"/>
              </a:rPr>
              <a:t>JSon</a:t>
            </a:r>
            <a:endParaRPr sz="1867">
              <a:latin typeface="Roboto"/>
              <a:cs typeface="Roboto"/>
            </a:endParaRPr>
          </a:p>
        </p:txBody>
      </p:sp>
      <p:grpSp>
        <p:nvGrpSpPr>
          <p:cNvPr id="21" name="object 21"/>
          <p:cNvGrpSpPr/>
          <p:nvPr/>
        </p:nvGrpSpPr>
        <p:grpSpPr>
          <a:xfrm>
            <a:off x="5249333" y="5069400"/>
            <a:ext cx="1630680" cy="1068493"/>
            <a:chOff x="3937000" y="3802050"/>
            <a:chExt cx="1223010" cy="801370"/>
          </a:xfrm>
        </p:grpSpPr>
        <p:pic>
          <p:nvPicPr>
            <p:cNvPr id="22" name="object 22"/>
            <p:cNvPicPr/>
            <p:nvPr/>
          </p:nvPicPr>
          <p:blipFill>
            <a:blip r:embed="rId9" cstate="print"/>
            <a:stretch>
              <a:fillRect/>
            </a:stretch>
          </p:blipFill>
          <p:spPr>
            <a:xfrm>
              <a:off x="3937000" y="3802050"/>
              <a:ext cx="1222500" cy="801300"/>
            </a:xfrm>
            <a:prstGeom prst="rect">
              <a:avLst/>
            </a:prstGeom>
          </p:spPr>
        </p:pic>
        <p:sp>
          <p:nvSpPr>
            <p:cNvPr id="23" name="object 23"/>
            <p:cNvSpPr/>
            <p:nvPr/>
          </p:nvSpPr>
          <p:spPr>
            <a:xfrm>
              <a:off x="3937000" y="3802050"/>
              <a:ext cx="1223010" cy="200660"/>
            </a:xfrm>
            <a:custGeom>
              <a:avLst/>
              <a:gdLst/>
              <a:ahLst/>
              <a:cxnLst/>
              <a:rect l="l" t="t" r="r" b="b"/>
              <a:pathLst>
                <a:path w="1223010" h="200660">
                  <a:moveTo>
                    <a:pt x="611249" y="200324"/>
                  </a:moveTo>
                  <a:lnTo>
                    <a:pt x="534576" y="199544"/>
                  </a:lnTo>
                  <a:lnTo>
                    <a:pt x="460744" y="197265"/>
                  </a:lnTo>
                  <a:lnTo>
                    <a:pt x="390327" y="193582"/>
                  </a:lnTo>
                  <a:lnTo>
                    <a:pt x="323898" y="188589"/>
                  </a:lnTo>
                  <a:lnTo>
                    <a:pt x="262029" y="182379"/>
                  </a:lnTo>
                  <a:lnTo>
                    <a:pt x="205294" y="175046"/>
                  </a:lnTo>
                  <a:lnTo>
                    <a:pt x="154265" y="166684"/>
                  </a:lnTo>
                  <a:lnTo>
                    <a:pt x="109515" y="157387"/>
                  </a:lnTo>
                  <a:lnTo>
                    <a:pt x="71617" y="147249"/>
                  </a:lnTo>
                  <a:lnTo>
                    <a:pt x="18668" y="124825"/>
                  </a:lnTo>
                  <a:lnTo>
                    <a:pt x="0" y="100162"/>
                  </a:lnTo>
                  <a:lnTo>
                    <a:pt x="4762" y="87598"/>
                  </a:lnTo>
                  <a:lnTo>
                    <a:pt x="41144" y="63961"/>
                  </a:lnTo>
                  <a:lnTo>
                    <a:pt x="109515" y="42937"/>
                  </a:lnTo>
                  <a:lnTo>
                    <a:pt x="154265" y="33640"/>
                  </a:lnTo>
                  <a:lnTo>
                    <a:pt x="205294" y="25278"/>
                  </a:lnTo>
                  <a:lnTo>
                    <a:pt x="262029" y="17945"/>
                  </a:lnTo>
                  <a:lnTo>
                    <a:pt x="323898" y="11735"/>
                  </a:lnTo>
                  <a:lnTo>
                    <a:pt x="390327" y="6742"/>
                  </a:lnTo>
                  <a:lnTo>
                    <a:pt x="460744" y="3059"/>
                  </a:lnTo>
                  <a:lnTo>
                    <a:pt x="534576" y="780"/>
                  </a:lnTo>
                  <a:lnTo>
                    <a:pt x="611249" y="0"/>
                  </a:lnTo>
                  <a:lnTo>
                    <a:pt x="687923" y="780"/>
                  </a:lnTo>
                  <a:lnTo>
                    <a:pt x="761755" y="3059"/>
                  </a:lnTo>
                  <a:lnTo>
                    <a:pt x="832172" y="6742"/>
                  </a:lnTo>
                  <a:lnTo>
                    <a:pt x="898601" y="11735"/>
                  </a:lnTo>
                  <a:lnTo>
                    <a:pt x="960470" y="17945"/>
                  </a:lnTo>
                  <a:lnTo>
                    <a:pt x="1017205" y="25278"/>
                  </a:lnTo>
                  <a:lnTo>
                    <a:pt x="1068234" y="33640"/>
                  </a:lnTo>
                  <a:lnTo>
                    <a:pt x="1112984" y="42937"/>
                  </a:lnTo>
                  <a:lnTo>
                    <a:pt x="1150882" y="53075"/>
                  </a:lnTo>
                  <a:lnTo>
                    <a:pt x="1203831" y="75499"/>
                  </a:lnTo>
                  <a:lnTo>
                    <a:pt x="1222499" y="100162"/>
                  </a:lnTo>
                  <a:lnTo>
                    <a:pt x="1217737" y="112726"/>
                  </a:lnTo>
                  <a:lnTo>
                    <a:pt x="1181355" y="136363"/>
                  </a:lnTo>
                  <a:lnTo>
                    <a:pt x="1112984" y="157387"/>
                  </a:lnTo>
                  <a:lnTo>
                    <a:pt x="1068234" y="166684"/>
                  </a:lnTo>
                  <a:lnTo>
                    <a:pt x="1017205" y="175046"/>
                  </a:lnTo>
                  <a:lnTo>
                    <a:pt x="960470" y="182379"/>
                  </a:lnTo>
                  <a:lnTo>
                    <a:pt x="898601" y="188589"/>
                  </a:lnTo>
                  <a:lnTo>
                    <a:pt x="832172" y="193582"/>
                  </a:lnTo>
                  <a:lnTo>
                    <a:pt x="761755" y="197265"/>
                  </a:lnTo>
                  <a:lnTo>
                    <a:pt x="687923" y="199544"/>
                  </a:lnTo>
                  <a:lnTo>
                    <a:pt x="611249" y="200324"/>
                  </a:lnTo>
                  <a:close/>
                </a:path>
              </a:pathLst>
            </a:custGeom>
            <a:solidFill>
              <a:srgbClr val="FFFFFF">
                <a:alpha val="39999"/>
              </a:srgbClr>
            </a:solidFill>
          </p:spPr>
          <p:txBody>
            <a:bodyPr wrap="square" lIns="0" tIns="0" rIns="0" bIns="0" rtlCol="0"/>
            <a:lstStyle/>
            <a:p>
              <a:endParaRPr sz="2400"/>
            </a:p>
          </p:txBody>
        </p:sp>
      </p:grpSp>
      <p:sp>
        <p:nvSpPr>
          <p:cNvPr id="24" name="object 24"/>
          <p:cNvSpPr txBox="1"/>
          <p:nvPr/>
        </p:nvSpPr>
        <p:spPr>
          <a:xfrm>
            <a:off x="5753488" y="5504259"/>
            <a:ext cx="621453" cy="304421"/>
          </a:xfrm>
          <a:prstGeom prst="rect">
            <a:avLst/>
          </a:prstGeom>
        </p:spPr>
        <p:txBody>
          <a:bodyPr vert="horz" wrap="square" lIns="0" tIns="16933" rIns="0" bIns="0" rtlCol="0">
            <a:spAutoFit/>
          </a:bodyPr>
          <a:lstStyle/>
          <a:p>
            <a:pPr marL="16933">
              <a:spcBef>
                <a:spcPts val="133"/>
              </a:spcBef>
            </a:pPr>
            <a:r>
              <a:rPr sz="1867" spc="-13" dirty="0">
                <a:latin typeface="Roboto"/>
                <a:cs typeface="Roboto"/>
              </a:rPr>
              <a:t>JDBC</a:t>
            </a:r>
            <a:endParaRPr sz="1867">
              <a:latin typeface="Roboto"/>
              <a:cs typeface="Roboto"/>
            </a:endParaRPr>
          </a:p>
        </p:txBody>
      </p:sp>
      <p:grpSp>
        <p:nvGrpSpPr>
          <p:cNvPr id="25" name="object 25"/>
          <p:cNvGrpSpPr/>
          <p:nvPr/>
        </p:nvGrpSpPr>
        <p:grpSpPr>
          <a:xfrm>
            <a:off x="7505700" y="5069400"/>
            <a:ext cx="1630680" cy="1068493"/>
            <a:chOff x="5629275" y="3802050"/>
            <a:chExt cx="1223010" cy="801370"/>
          </a:xfrm>
        </p:grpSpPr>
        <p:pic>
          <p:nvPicPr>
            <p:cNvPr id="26" name="object 26"/>
            <p:cNvPicPr/>
            <p:nvPr/>
          </p:nvPicPr>
          <p:blipFill>
            <a:blip r:embed="rId10" cstate="print"/>
            <a:stretch>
              <a:fillRect/>
            </a:stretch>
          </p:blipFill>
          <p:spPr>
            <a:xfrm>
              <a:off x="5629275" y="3802050"/>
              <a:ext cx="1222500" cy="801300"/>
            </a:xfrm>
            <a:prstGeom prst="rect">
              <a:avLst/>
            </a:prstGeom>
          </p:spPr>
        </p:pic>
        <p:sp>
          <p:nvSpPr>
            <p:cNvPr id="27" name="object 27"/>
            <p:cNvSpPr/>
            <p:nvPr/>
          </p:nvSpPr>
          <p:spPr>
            <a:xfrm>
              <a:off x="5629275" y="3802050"/>
              <a:ext cx="1223010" cy="200660"/>
            </a:xfrm>
            <a:custGeom>
              <a:avLst/>
              <a:gdLst/>
              <a:ahLst/>
              <a:cxnLst/>
              <a:rect l="l" t="t" r="r" b="b"/>
              <a:pathLst>
                <a:path w="1223009" h="200660">
                  <a:moveTo>
                    <a:pt x="611249" y="200324"/>
                  </a:moveTo>
                  <a:lnTo>
                    <a:pt x="534576" y="199544"/>
                  </a:lnTo>
                  <a:lnTo>
                    <a:pt x="460744" y="197265"/>
                  </a:lnTo>
                  <a:lnTo>
                    <a:pt x="390327" y="193582"/>
                  </a:lnTo>
                  <a:lnTo>
                    <a:pt x="323898" y="188589"/>
                  </a:lnTo>
                  <a:lnTo>
                    <a:pt x="262029" y="182379"/>
                  </a:lnTo>
                  <a:lnTo>
                    <a:pt x="205294" y="175046"/>
                  </a:lnTo>
                  <a:lnTo>
                    <a:pt x="154265" y="166684"/>
                  </a:lnTo>
                  <a:lnTo>
                    <a:pt x="109515" y="157387"/>
                  </a:lnTo>
                  <a:lnTo>
                    <a:pt x="71617" y="147249"/>
                  </a:lnTo>
                  <a:lnTo>
                    <a:pt x="18668" y="124825"/>
                  </a:lnTo>
                  <a:lnTo>
                    <a:pt x="0" y="100162"/>
                  </a:lnTo>
                  <a:lnTo>
                    <a:pt x="4762" y="87598"/>
                  </a:lnTo>
                  <a:lnTo>
                    <a:pt x="41144" y="63961"/>
                  </a:lnTo>
                  <a:lnTo>
                    <a:pt x="109515" y="42937"/>
                  </a:lnTo>
                  <a:lnTo>
                    <a:pt x="154265" y="33640"/>
                  </a:lnTo>
                  <a:lnTo>
                    <a:pt x="205294" y="25278"/>
                  </a:lnTo>
                  <a:lnTo>
                    <a:pt x="262029" y="17945"/>
                  </a:lnTo>
                  <a:lnTo>
                    <a:pt x="323898" y="11735"/>
                  </a:lnTo>
                  <a:lnTo>
                    <a:pt x="390327" y="6742"/>
                  </a:lnTo>
                  <a:lnTo>
                    <a:pt x="460744" y="3059"/>
                  </a:lnTo>
                  <a:lnTo>
                    <a:pt x="534576" y="780"/>
                  </a:lnTo>
                  <a:lnTo>
                    <a:pt x="611249" y="0"/>
                  </a:lnTo>
                  <a:lnTo>
                    <a:pt x="687923" y="780"/>
                  </a:lnTo>
                  <a:lnTo>
                    <a:pt x="761755" y="3059"/>
                  </a:lnTo>
                  <a:lnTo>
                    <a:pt x="832172" y="6742"/>
                  </a:lnTo>
                  <a:lnTo>
                    <a:pt x="898601" y="11735"/>
                  </a:lnTo>
                  <a:lnTo>
                    <a:pt x="960470" y="17945"/>
                  </a:lnTo>
                  <a:lnTo>
                    <a:pt x="1017205" y="25278"/>
                  </a:lnTo>
                  <a:lnTo>
                    <a:pt x="1068234" y="33640"/>
                  </a:lnTo>
                  <a:lnTo>
                    <a:pt x="1112984" y="42937"/>
                  </a:lnTo>
                  <a:lnTo>
                    <a:pt x="1150882" y="53075"/>
                  </a:lnTo>
                  <a:lnTo>
                    <a:pt x="1203831" y="75499"/>
                  </a:lnTo>
                  <a:lnTo>
                    <a:pt x="1222499" y="100162"/>
                  </a:lnTo>
                  <a:lnTo>
                    <a:pt x="1217737" y="112726"/>
                  </a:lnTo>
                  <a:lnTo>
                    <a:pt x="1181355" y="136363"/>
                  </a:lnTo>
                  <a:lnTo>
                    <a:pt x="1112984" y="157387"/>
                  </a:lnTo>
                  <a:lnTo>
                    <a:pt x="1068234" y="166684"/>
                  </a:lnTo>
                  <a:lnTo>
                    <a:pt x="1017205" y="175046"/>
                  </a:lnTo>
                  <a:lnTo>
                    <a:pt x="960470" y="182379"/>
                  </a:lnTo>
                  <a:lnTo>
                    <a:pt x="898601" y="188589"/>
                  </a:lnTo>
                  <a:lnTo>
                    <a:pt x="832172" y="193582"/>
                  </a:lnTo>
                  <a:lnTo>
                    <a:pt x="761755" y="197265"/>
                  </a:lnTo>
                  <a:lnTo>
                    <a:pt x="687923" y="199544"/>
                  </a:lnTo>
                  <a:lnTo>
                    <a:pt x="611249" y="200324"/>
                  </a:lnTo>
                  <a:close/>
                </a:path>
              </a:pathLst>
            </a:custGeom>
            <a:solidFill>
              <a:srgbClr val="FFFFFF">
                <a:alpha val="39999"/>
              </a:srgbClr>
            </a:solidFill>
          </p:spPr>
          <p:txBody>
            <a:bodyPr wrap="square" lIns="0" tIns="0" rIns="0" bIns="0" rtlCol="0"/>
            <a:lstStyle/>
            <a:p>
              <a:endParaRPr sz="2400"/>
            </a:p>
          </p:txBody>
        </p:sp>
      </p:grpSp>
      <p:sp>
        <p:nvSpPr>
          <p:cNvPr id="28" name="object 28"/>
          <p:cNvSpPr txBox="1"/>
          <p:nvPr/>
        </p:nvSpPr>
        <p:spPr>
          <a:xfrm>
            <a:off x="7892140" y="5504259"/>
            <a:ext cx="856827" cy="304421"/>
          </a:xfrm>
          <a:prstGeom prst="rect">
            <a:avLst/>
          </a:prstGeom>
        </p:spPr>
        <p:txBody>
          <a:bodyPr vert="horz" wrap="square" lIns="0" tIns="16933" rIns="0" bIns="0" rtlCol="0">
            <a:spAutoFit/>
          </a:bodyPr>
          <a:lstStyle/>
          <a:p>
            <a:pPr marL="16933">
              <a:spcBef>
                <a:spcPts val="133"/>
              </a:spcBef>
            </a:pPr>
            <a:r>
              <a:rPr sz="1867" spc="-27" dirty="0">
                <a:latin typeface="Roboto"/>
                <a:cs typeface="Roboto"/>
              </a:rPr>
              <a:t>Parquet</a:t>
            </a:r>
            <a:endParaRPr sz="1867">
              <a:latin typeface="Roboto"/>
              <a:cs typeface="Roboto"/>
            </a:endParaRPr>
          </a:p>
        </p:txBody>
      </p:sp>
      <p:sp>
        <p:nvSpPr>
          <p:cNvPr id="29" name="object 29"/>
          <p:cNvSpPr txBox="1"/>
          <p:nvPr/>
        </p:nvSpPr>
        <p:spPr>
          <a:xfrm>
            <a:off x="10104303" y="5364559"/>
            <a:ext cx="889847" cy="595035"/>
          </a:xfrm>
          <a:prstGeom prst="rect">
            <a:avLst/>
          </a:prstGeom>
        </p:spPr>
        <p:txBody>
          <a:bodyPr vert="horz" wrap="square" lIns="0" tIns="30480" rIns="0" bIns="0" rtlCol="0">
            <a:spAutoFit/>
          </a:bodyPr>
          <a:lstStyle/>
          <a:p>
            <a:pPr marL="16933" marR="6773" indent="1693">
              <a:lnSpc>
                <a:spcPts val="2200"/>
              </a:lnSpc>
              <a:spcBef>
                <a:spcPts val="240"/>
              </a:spcBef>
            </a:pPr>
            <a:r>
              <a:rPr sz="1867" spc="-20" dirty="0">
                <a:latin typeface="Roboto"/>
                <a:cs typeface="Roboto"/>
              </a:rPr>
              <a:t>External  </a:t>
            </a:r>
            <a:r>
              <a:rPr sz="1867" spc="-33" dirty="0">
                <a:latin typeface="Roboto"/>
                <a:cs typeface="Roboto"/>
              </a:rPr>
              <a:t>Sou</a:t>
            </a:r>
            <a:r>
              <a:rPr sz="1867" spc="-40" dirty="0">
                <a:latin typeface="Roboto"/>
                <a:cs typeface="Roboto"/>
              </a:rPr>
              <a:t>r</a:t>
            </a:r>
            <a:r>
              <a:rPr sz="1867" spc="-13" dirty="0">
                <a:latin typeface="Roboto"/>
                <a:cs typeface="Roboto"/>
              </a:rPr>
              <a:t>ces</a:t>
            </a:r>
            <a:endParaRPr sz="1867">
              <a:latin typeface="Roboto"/>
              <a:cs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93" y="2685402"/>
            <a:ext cx="2891367" cy="673753"/>
          </a:xfrm>
          <a:prstGeom prst="rect">
            <a:avLst/>
          </a:prstGeom>
        </p:spPr>
        <p:txBody>
          <a:bodyPr vert="horz" wrap="square" lIns="0" tIns="16933" rIns="0" bIns="0" rtlCol="0" anchor="ctr">
            <a:spAutoFit/>
          </a:bodyPr>
          <a:lstStyle/>
          <a:p>
            <a:pPr marL="16933">
              <a:lnSpc>
                <a:spcPct val="100000"/>
              </a:lnSpc>
              <a:spcBef>
                <a:spcPts val="133"/>
              </a:spcBef>
            </a:pPr>
            <a:r>
              <a:rPr sz="4267" spc="-13" dirty="0">
                <a:solidFill>
                  <a:srgbClr val="FF0000"/>
                </a:solidFill>
              </a:rPr>
              <a:t>Thank</a:t>
            </a:r>
            <a:r>
              <a:rPr sz="4267" spc="-187" dirty="0">
                <a:solidFill>
                  <a:srgbClr val="FF0000"/>
                </a:solidFill>
              </a:rPr>
              <a:t> </a:t>
            </a:r>
            <a:r>
              <a:rPr sz="4267" spc="-87" dirty="0">
                <a:solidFill>
                  <a:srgbClr val="FF0000"/>
                </a:solidFill>
              </a:rPr>
              <a:t>You!!</a:t>
            </a:r>
            <a:endParaRPr sz="426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80EDBDD-C176-4380-A8BF-776851BDC0B7}"/>
              </a:ext>
            </a:extLst>
          </p:cNvPr>
          <p:cNvSpPr txBox="1">
            <a:spLocks noGrp="1"/>
          </p:cNvSpPr>
          <p:nvPr>
            <p:ph type="title"/>
          </p:nvPr>
        </p:nvSpPr>
        <p:spPr>
          <a:xfrm>
            <a:off x="3644149" y="677405"/>
            <a:ext cx="4900505"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40" dirty="0">
                <a:solidFill>
                  <a:srgbClr val="FF0000"/>
                </a:solidFill>
                <a:latin typeface="Roboto"/>
                <a:cs typeface="Roboto"/>
              </a:rPr>
              <a:t> </a:t>
            </a:r>
            <a:r>
              <a:rPr sz="3733" spc="-53" dirty="0">
                <a:solidFill>
                  <a:srgbClr val="FF0000"/>
                </a:solidFill>
                <a:latin typeface="Roboto"/>
                <a:cs typeface="Roboto"/>
              </a:rPr>
              <a:t>SQL</a:t>
            </a:r>
            <a:r>
              <a:rPr sz="3733" spc="-40" dirty="0">
                <a:solidFill>
                  <a:srgbClr val="FF0000"/>
                </a:solidFill>
                <a:latin typeface="Roboto"/>
                <a:cs typeface="Roboto"/>
              </a:rPr>
              <a:t> </a:t>
            </a:r>
            <a:r>
              <a:rPr sz="3733" spc="-33" dirty="0">
                <a:solidFill>
                  <a:srgbClr val="FF0000"/>
                </a:solidFill>
                <a:latin typeface="Roboto"/>
                <a:cs typeface="Roboto"/>
              </a:rPr>
              <a:t>Architecture</a:t>
            </a:r>
            <a:endParaRPr sz="3733" dirty="0">
              <a:latin typeface="Roboto"/>
              <a:cs typeface="Roboto"/>
            </a:endParaRPr>
          </a:p>
        </p:txBody>
      </p:sp>
      <p:pic>
        <p:nvPicPr>
          <p:cNvPr id="7" name="Picture 6">
            <a:extLst>
              <a:ext uri="{FF2B5EF4-FFF2-40B4-BE49-F238E27FC236}">
                <a16:creationId xmlns:a16="http://schemas.microsoft.com/office/drawing/2014/main" id="{17DA375E-C70D-45FB-A7DC-7ACAFC166624}"/>
              </a:ext>
            </a:extLst>
          </p:cNvPr>
          <p:cNvPicPr>
            <a:picLocks noChangeAspect="1"/>
          </p:cNvPicPr>
          <p:nvPr/>
        </p:nvPicPr>
        <p:blipFill>
          <a:blip r:embed="rId2"/>
          <a:stretch>
            <a:fillRect/>
          </a:stretch>
        </p:blipFill>
        <p:spPr>
          <a:xfrm>
            <a:off x="600170" y="1779891"/>
            <a:ext cx="5229955" cy="781159"/>
          </a:xfrm>
          <a:prstGeom prst="rect">
            <a:avLst/>
          </a:prstGeom>
        </p:spPr>
      </p:pic>
      <p:sp>
        <p:nvSpPr>
          <p:cNvPr id="9" name="TextBox 8">
            <a:extLst>
              <a:ext uri="{FF2B5EF4-FFF2-40B4-BE49-F238E27FC236}">
                <a16:creationId xmlns:a16="http://schemas.microsoft.com/office/drawing/2014/main" id="{137548D7-FAA4-40D1-B30A-0DF304DF6974}"/>
              </a:ext>
            </a:extLst>
          </p:cNvPr>
          <p:cNvSpPr txBox="1"/>
          <p:nvPr/>
        </p:nvSpPr>
        <p:spPr>
          <a:xfrm>
            <a:off x="68827" y="2969793"/>
            <a:ext cx="11307096" cy="646331"/>
          </a:xfrm>
          <a:prstGeom prst="rect">
            <a:avLst/>
          </a:prstGeom>
          <a:noFill/>
        </p:spPr>
        <p:txBody>
          <a:bodyPr wrap="square">
            <a:spAutoFit/>
          </a:bodyPr>
          <a:lstStyle/>
          <a:p>
            <a:r>
              <a:rPr lang="en-US" b="0" i="0" dirty="0">
                <a:solidFill>
                  <a:srgbClr val="0D0D0D"/>
                </a:solidFill>
                <a:effectLst/>
                <a:latin typeface="Söhne"/>
              </a:rPr>
              <a:t>This is the domain-specific language layer where you express your computations through APIs that resemble native data collection operations.</a:t>
            </a:r>
            <a:endParaRPr lang="en-IN" dirty="0"/>
          </a:p>
        </p:txBody>
      </p:sp>
      <p:sp>
        <p:nvSpPr>
          <p:cNvPr id="11" name="TextBox 10">
            <a:extLst>
              <a:ext uri="{FF2B5EF4-FFF2-40B4-BE49-F238E27FC236}">
                <a16:creationId xmlns:a16="http://schemas.microsoft.com/office/drawing/2014/main" id="{795F1232-DB61-4115-8E8D-BB78A4EF0A75}"/>
              </a:ext>
            </a:extLst>
          </p:cNvPr>
          <p:cNvSpPr txBox="1"/>
          <p:nvPr/>
        </p:nvSpPr>
        <p:spPr>
          <a:xfrm>
            <a:off x="-2" y="4471589"/>
            <a:ext cx="11120284" cy="923330"/>
          </a:xfrm>
          <a:prstGeom prst="rect">
            <a:avLst/>
          </a:prstGeom>
          <a:noFill/>
        </p:spPr>
        <p:txBody>
          <a:bodyPr wrap="square">
            <a:spAutoFit/>
          </a:bodyPr>
          <a:lstStyle/>
          <a:p>
            <a:r>
              <a:rPr lang="en-US" b="0" i="0" dirty="0">
                <a:solidFill>
                  <a:srgbClr val="0D0D0D"/>
                </a:solidFill>
                <a:effectLst/>
                <a:latin typeface="Söhne"/>
              </a:rPr>
              <a:t>DSL in Spark refers to a specialized set of functions and operators for data manipulation that appear as natural language expressions. It allows users to perform complex data transformations and analysis using a syntax that is more expressive and readable than raw SQL queries or RDD (Resilient Distributed Dataset) manipulations.</a:t>
            </a:r>
            <a:endParaRPr lang="en-IN" dirty="0"/>
          </a:p>
        </p:txBody>
      </p:sp>
    </p:spTree>
    <p:extLst>
      <p:ext uri="{BB962C8B-B14F-4D97-AF65-F5344CB8AC3E}">
        <p14:creationId xmlns:p14="http://schemas.microsoft.com/office/powerpoint/2010/main" val="234189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80EDBDD-C176-4380-A8BF-776851BDC0B7}"/>
              </a:ext>
            </a:extLst>
          </p:cNvPr>
          <p:cNvSpPr txBox="1">
            <a:spLocks noGrp="1"/>
          </p:cNvSpPr>
          <p:nvPr>
            <p:ph type="title"/>
          </p:nvPr>
        </p:nvSpPr>
        <p:spPr>
          <a:xfrm>
            <a:off x="3644149" y="677405"/>
            <a:ext cx="4900505"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40" dirty="0">
                <a:solidFill>
                  <a:srgbClr val="FF0000"/>
                </a:solidFill>
                <a:latin typeface="Roboto"/>
                <a:cs typeface="Roboto"/>
              </a:rPr>
              <a:t> </a:t>
            </a:r>
            <a:r>
              <a:rPr sz="3733" spc="-53" dirty="0">
                <a:solidFill>
                  <a:srgbClr val="FF0000"/>
                </a:solidFill>
                <a:latin typeface="Roboto"/>
                <a:cs typeface="Roboto"/>
              </a:rPr>
              <a:t>SQL</a:t>
            </a:r>
            <a:r>
              <a:rPr sz="3733" spc="-40" dirty="0">
                <a:solidFill>
                  <a:srgbClr val="FF0000"/>
                </a:solidFill>
                <a:latin typeface="Roboto"/>
                <a:cs typeface="Roboto"/>
              </a:rPr>
              <a:t> </a:t>
            </a:r>
            <a:r>
              <a:rPr sz="3733" spc="-33" dirty="0">
                <a:solidFill>
                  <a:srgbClr val="FF0000"/>
                </a:solidFill>
                <a:latin typeface="Roboto"/>
                <a:cs typeface="Roboto"/>
              </a:rPr>
              <a:t>Architecture</a:t>
            </a:r>
            <a:endParaRPr sz="3733" dirty="0">
              <a:latin typeface="Roboto"/>
              <a:cs typeface="Roboto"/>
            </a:endParaRPr>
          </a:p>
        </p:txBody>
      </p:sp>
      <p:pic>
        <p:nvPicPr>
          <p:cNvPr id="3" name="Picture 2">
            <a:extLst>
              <a:ext uri="{FF2B5EF4-FFF2-40B4-BE49-F238E27FC236}">
                <a16:creationId xmlns:a16="http://schemas.microsoft.com/office/drawing/2014/main" id="{B442BCCD-CA6D-4932-8A2A-CB15B700F6D8}"/>
              </a:ext>
            </a:extLst>
          </p:cNvPr>
          <p:cNvPicPr>
            <a:picLocks noChangeAspect="1"/>
          </p:cNvPicPr>
          <p:nvPr/>
        </p:nvPicPr>
        <p:blipFill>
          <a:blip r:embed="rId2"/>
          <a:stretch>
            <a:fillRect/>
          </a:stretch>
        </p:blipFill>
        <p:spPr>
          <a:xfrm>
            <a:off x="283397" y="1562358"/>
            <a:ext cx="5096586" cy="704948"/>
          </a:xfrm>
          <a:prstGeom prst="rect">
            <a:avLst/>
          </a:prstGeom>
        </p:spPr>
      </p:pic>
      <p:sp>
        <p:nvSpPr>
          <p:cNvPr id="10" name="TextBox 9">
            <a:extLst>
              <a:ext uri="{FF2B5EF4-FFF2-40B4-BE49-F238E27FC236}">
                <a16:creationId xmlns:a16="http://schemas.microsoft.com/office/drawing/2014/main" id="{714771DD-DB11-492D-8CB8-66E1925900A2}"/>
              </a:ext>
            </a:extLst>
          </p:cNvPr>
          <p:cNvSpPr txBox="1"/>
          <p:nvPr/>
        </p:nvSpPr>
        <p:spPr>
          <a:xfrm>
            <a:off x="3048000" y="2969793"/>
            <a:ext cx="6096000" cy="923330"/>
          </a:xfrm>
          <a:prstGeom prst="rect">
            <a:avLst/>
          </a:prstGeom>
          <a:noFill/>
        </p:spPr>
        <p:txBody>
          <a:bodyPr wrap="square">
            <a:spAutoFit/>
          </a:bodyPr>
          <a:lstStyle/>
          <a:p>
            <a:r>
              <a:rPr lang="en-US" b="0" i="0" dirty="0">
                <a:solidFill>
                  <a:srgbClr val="0D0D0D"/>
                </a:solidFill>
                <a:effectLst/>
                <a:latin typeface="Söhne"/>
              </a:rPr>
              <a:t>Spark SQL is the module for working with structured data, while HQL (Hive Query Language) is used for querying data stored in a Hadoop ecosystem using a SQL-like syntax.</a:t>
            </a:r>
            <a:endParaRPr lang="en-IN" dirty="0"/>
          </a:p>
        </p:txBody>
      </p:sp>
    </p:spTree>
    <p:extLst>
      <p:ext uri="{BB962C8B-B14F-4D97-AF65-F5344CB8AC3E}">
        <p14:creationId xmlns:p14="http://schemas.microsoft.com/office/powerpoint/2010/main" val="31588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80EDBDD-C176-4380-A8BF-776851BDC0B7}"/>
              </a:ext>
            </a:extLst>
          </p:cNvPr>
          <p:cNvSpPr txBox="1">
            <a:spLocks noGrp="1"/>
          </p:cNvSpPr>
          <p:nvPr>
            <p:ph type="title"/>
          </p:nvPr>
        </p:nvSpPr>
        <p:spPr>
          <a:xfrm>
            <a:off x="3644149" y="677405"/>
            <a:ext cx="4900505"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40" dirty="0">
                <a:solidFill>
                  <a:srgbClr val="FF0000"/>
                </a:solidFill>
                <a:latin typeface="Roboto"/>
                <a:cs typeface="Roboto"/>
              </a:rPr>
              <a:t> </a:t>
            </a:r>
            <a:r>
              <a:rPr sz="3733" spc="-53" dirty="0">
                <a:solidFill>
                  <a:srgbClr val="FF0000"/>
                </a:solidFill>
                <a:latin typeface="Roboto"/>
                <a:cs typeface="Roboto"/>
              </a:rPr>
              <a:t>SQL</a:t>
            </a:r>
            <a:r>
              <a:rPr sz="3733" spc="-40" dirty="0">
                <a:solidFill>
                  <a:srgbClr val="FF0000"/>
                </a:solidFill>
                <a:latin typeface="Roboto"/>
                <a:cs typeface="Roboto"/>
              </a:rPr>
              <a:t> </a:t>
            </a:r>
            <a:r>
              <a:rPr sz="3733" spc="-33" dirty="0">
                <a:solidFill>
                  <a:srgbClr val="FF0000"/>
                </a:solidFill>
                <a:latin typeface="Roboto"/>
                <a:cs typeface="Roboto"/>
              </a:rPr>
              <a:t>Architecture</a:t>
            </a:r>
            <a:endParaRPr sz="3733" dirty="0">
              <a:latin typeface="Roboto"/>
              <a:cs typeface="Roboto"/>
            </a:endParaRPr>
          </a:p>
        </p:txBody>
      </p:sp>
      <p:pic>
        <p:nvPicPr>
          <p:cNvPr id="4" name="Picture 3">
            <a:extLst>
              <a:ext uri="{FF2B5EF4-FFF2-40B4-BE49-F238E27FC236}">
                <a16:creationId xmlns:a16="http://schemas.microsoft.com/office/drawing/2014/main" id="{2BB3056F-D31B-42A1-B241-9294B66D18E7}"/>
              </a:ext>
            </a:extLst>
          </p:cNvPr>
          <p:cNvPicPr>
            <a:picLocks noChangeAspect="1"/>
          </p:cNvPicPr>
          <p:nvPr/>
        </p:nvPicPr>
        <p:blipFill>
          <a:blip r:embed="rId2"/>
          <a:stretch>
            <a:fillRect/>
          </a:stretch>
        </p:blipFill>
        <p:spPr>
          <a:xfrm>
            <a:off x="709340" y="1588315"/>
            <a:ext cx="10498015" cy="790685"/>
          </a:xfrm>
          <a:prstGeom prst="rect">
            <a:avLst/>
          </a:prstGeom>
        </p:spPr>
      </p:pic>
      <p:sp>
        <p:nvSpPr>
          <p:cNvPr id="8" name="TextBox 7">
            <a:extLst>
              <a:ext uri="{FF2B5EF4-FFF2-40B4-BE49-F238E27FC236}">
                <a16:creationId xmlns:a16="http://schemas.microsoft.com/office/drawing/2014/main" id="{EEA116F6-EDCB-466F-BF72-737E346FE4F3}"/>
              </a:ext>
            </a:extLst>
          </p:cNvPr>
          <p:cNvSpPr txBox="1"/>
          <p:nvPr/>
        </p:nvSpPr>
        <p:spPr>
          <a:xfrm>
            <a:off x="3048000" y="2969793"/>
            <a:ext cx="6096000" cy="923330"/>
          </a:xfrm>
          <a:prstGeom prst="rect">
            <a:avLst/>
          </a:prstGeom>
          <a:noFill/>
        </p:spPr>
        <p:txBody>
          <a:bodyPr wrap="square">
            <a:spAutoFit/>
          </a:bodyPr>
          <a:lstStyle/>
          <a:p>
            <a:r>
              <a:rPr lang="en-US" b="0" i="0" dirty="0">
                <a:solidFill>
                  <a:srgbClr val="0D0D0D"/>
                </a:solidFill>
                <a:effectLst/>
                <a:latin typeface="Söhne"/>
              </a:rPr>
              <a:t>This is a programming abstraction and a distributed data collection that offers a rich set of operations and optimizations under the hood.</a:t>
            </a:r>
            <a:endParaRPr lang="en-IN" dirty="0"/>
          </a:p>
        </p:txBody>
      </p:sp>
    </p:spTree>
    <p:extLst>
      <p:ext uri="{BB962C8B-B14F-4D97-AF65-F5344CB8AC3E}">
        <p14:creationId xmlns:p14="http://schemas.microsoft.com/office/powerpoint/2010/main" val="372668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680EDBDD-C176-4380-A8BF-776851BDC0B7}"/>
              </a:ext>
            </a:extLst>
          </p:cNvPr>
          <p:cNvSpPr txBox="1">
            <a:spLocks noGrp="1"/>
          </p:cNvSpPr>
          <p:nvPr>
            <p:ph type="title"/>
          </p:nvPr>
        </p:nvSpPr>
        <p:spPr>
          <a:xfrm>
            <a:off x="3644149" y="677405"/>
            <a:ext cx="4900505" cy="591551"/>
          </a:xfrm>
          <a:prstGeom prst="rect">
            <a:avLst/>
          </a:prstGeom>
        </p:spPr>
        <p:txBody>
          <a:bodyPr vert="horz" wrap="square" lIns="0" tIns="16933" rIns="0" bIns="0" rtlCol="0" anchor="ctr">
            <a:spAutoFit/>
          </a:bodyPr>
          <a:lstStyle/>
          <a:p>
            <a:pPr marL="16933">
              <a:lnSpc>
                <a:spcPct val="100000"/>
              </a:lnSpc>
              <a:spcBef>
                <a:spcPts val="133"/>
              </a:spcBef>
            </a:pPr>
            <a:r>
              <a:rPr sz="3733" spc="-47" dirty="0">
                <a:solidFill>
                  <a:srgbClr val="FF0000"/>
                </a:solidFill>
                <a:latin typeface="Roboto"/>
                <a:cs typeface="Roboto"/>
              </a:rPr>
              <a:t>Spark</a:t>
            </a:r>
            <a:r>
              <a:rPr sz="3733" spc="-40" dirty="0">
                <a:solidFill>
                  <a:srgbClr val="FF0000"/>
                </a:solidFill>
                <a:latin typeface="Roboto"/>
                <a:cs typeface="Roboto"/>
              </a:rPr>
              <a:t> </a:t>
            </a:r>
            <a:r>
              <a:rPr sz="3733" spc="-53" dirty="0">
                <a:solidFill>
                  <a:srgbClr val="FF0000"/>
                </a:solidFill>
                <a:latin typeface="Roboto"/>
                <a:cs typeface="Roboto"/>
              </a:rPr>
              <a:t>SQL</a:t>
            </a:r>
            <a:r>
              <a:rPr sz="3733" spc="-40" dirty="0">
                <a:solidFill>
                  <a:srgbClr val="FF0000"/>
                </a:solidFill>
                <a:latin typeface="Roboto"/>
                <a:cs typeface="Roboto"/>
              </a:rPr>
              <a:t> </a:t>
            </a:r>
            <a:r>
              <a:rPr sz="3733" spc="-33" dirty="0">
                <a:solidFill>
                  <a:srgbClr val="FF0000"/>
                </a:solidFill>
                <a:latin typeface="Roboto"/>
                <a:cs typeface="Roboto"/>
              </a:rPr>
              <a:t>Architecture</a:t>
            </a:r>
            <a:endParaRPr sz="3733" dirty="0">
              <a:latin typeface="Roboto"/>
              <a:cs typeface="Roboto"/>
            </a:endParaRPr>
          </a:p>
        </p:txBody>
      </p:sp>
      <p:pic>
        <p:nvPicPr>
          <p:cNvPr id="3" name="Picture 2">
            <a:extLst>
              <a:ext uri="{FF2B5EF4-FFF2-40B4-BE49-F238E27FC236}">
                <a16:creationId xmlns:a16="http://schemas.microsoft.com/office/drawing/2014/main" id="{FD1767F5-186F-4CD2-93CC-BA992F6DC5EB}"/>
              </a:ext>
            </a:extLst>
          </p:cNvPr>
          <p:cNvPicPr>
            <a:picLocks noChangeAspect="1"/>
          </p:cNvPicPr>
          <p:nvPr/>
        </p:nvPicPr>
        <p:blipFill>
          <a:blip r:embed="rId2"/>
          <a:stretch>
            <a:fillRect/>
          </a:stretch>
        </p:blipFill>
        <p:spPr>
          <a:xfrm>
            <a:off x="935893" y="1452531"/>
            <a:ext cx="10317015" cy="666843"/>
          </a:xfrm>
          <a:prstGeom prst="rect">
            <a:avLst/>
          </a:prstGeom>
        </p:spPr>
      </p:pic>
      <p:sp>
        <p:nvSpPr>
          <p:cNvPr id="9" name="TextBox 8">
            <a:extLst>
              <a:ext uri="{FF2B5EF4-FFF2-40B4-BE49-F238E27FC236}">
                <a16:creationId xmlns:a16="http://schemas.microsoft.com/office/drawing/2014/main" id="{A71E449C-4C84-4DAF-B839-D0460C0519EA}"/>
              </a:ext>
            </a:extLst>
          </p:cNvPr>
          <p:cNvSpPr txBox="1"/>
          <p:nvPr/>
        </p:nvSpPr>
        <p:spPr>
          <a:xfrm>
            <a:off x="3048000" y="2871470"/>
            <a:ext cx="6096000" cy="923330"/>
          </a:xfrm>
          <a:prstGeom prst="rect">
            <a:avLst/>
          </a:prstGeom>
          <a:noFill/>
        </p:spPr>
        <p:txBody>
          <a:bodyPr wrap="square">
            <a:spAutoFit/>
          </a:bodyPr>
          <a:lstStyle/>
          <a:p>
            <a:r>
              <a:rPr lang="en-US" b="0" i="0" dirty="0">
                <a:solidFill>
                  <a:srgbClr val="0D0D0D"/>
                </a:solidFill>
                <a:effectLst/>
                <a:latin typeface="Söhne"/>
              </a:rPr>
              <a:t>An interface that allows Spark SQL to communicate with a variety of data formats and sources like CSV, JSON, and JDBC, enabling data frame creation from different formats.</a:t>
            </a:r>
            <a:endParaRPr lang="en-IN" dirty="0"/>
          </a:p>
        </p:txBody>
      </p:sp>
      <p:pic>
        <p:nvPicPr>
          <p:cNvPr id="10" name="Picture 9">
            <a:extLst>
              <a:ext uri="{FF2B5EF4-FFF2-40B4-BE49-F238E27FC236}">
                <a16:creationId xmlns:a16="http://schemas.microsoft.com/office/drawing/2014/main" id="{1B75EE7D-E0DB-45CF-9317-2959B1443F2C}"/>
              </a:ext>
            </a:extLst>
          </p:cNvPr>
          <p:cNvPicPr>
            <a:picLocks noChangeAspect="1"/>
          </p:cNvPicPr>
          <p:nvPr/>
        </p:nvPicPr>
        <p:blipFill>
          <a:blip r:embed="rId3"/>
          <a:stretch>
            <a:fillRect/>
          </a:stretch>
        </p:blipFill>
        <p:spPr>
          <a:xfrm>
            <a:off x="561856" y="4413977"/>
            <a:ext cx="10498015" cy="1333686"/>
          </a:xfrm>
          <a:prstGeom prst="rect">
            <a:avLst/>
          </a:prstGeom>
        </p:spPr>
      </p:pic>
    </p:spTree>
    <p:extLst>
      <p:ext uri="{BB962C8B-B14F-4D97-AF65-F5344CB8AC3E}">
        <p14:creationId xmlns:p14="http://schemas.microsoft.com/office/powerpoint/2010/main" val="172328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object 2"/>
          <p:cNvSpPr txBox="1">
            <a:spLocks noGrp="1"/>
          </p:cNvSpPr>
          <p:nvPr>
            <p:ph type="title"/>
          </p:nvPr>
        </p:nvSpPr>
        <p:spPr>
          <a:xfrm>
            <a:off x="479394" y="1070800"/>
            <a:ext cx="3939688" cy="5583126"/>
          </a:xfrm>
          <a:prstGeom prst="rect">
            <a:avLst/>
          </a:prstGeom>
        </p:spPr>
        <p:txBody>
          <a:bodyPr vert="horz" lIns="91440" tIns="45720" rIns="91440" bIns="45720" rtlCol="0" anchor="ctr">
            <a:normAutofit/>
          </a:bodyPr>
          <a:lstStyle/>
          <a:p>
            <a:pPr marL="16933" algn="r"/>
            <a:r>
              <a:rPr lang="en-US" sz="8000" kern="1200" spc="-47">
                <a:solidFill>
                  <a:schemeClr val="tx1"/>
                </a:solidFill>
                <a:latin typeface="+mj-lt"/>
                <a:ea typeface="+mj-ea"/>
                <a:cs typeface="+mj-cs"/>
              </a:rPr>
              <a:t>Spark</a:t>
            </a:r>
            <a:r>
              <a:rPr lang="en-US" sz="8000" kern="1200" spc="-40">
                <a:solidFill>
                  <a:schemeClr val="tx1"/>
                </a:solidFill>
                <a:latin typeface="+mj-lt"/>
                <a:ea typeface="+mj-ea"/>
                <a:cs typeface="+mj-cs"/>
              </a:rPr>
              <a:t> </a:t>
            </a:r>
            <a:r>
              <a:rPr lang="en-US" sz="8000" kern="1200" spc="-53">
                <a:solidFill>
                  <a:schemeClr val="tx1"/>
                </a:solidFill>
                <a:latin typeface="+mj-lt"/>
                <a:ea typeface="+mj-ea"/>
                <a:cs typeface="+mj-cs"/>
              </a:rPr>
              <a:t>SQL</a:t>
            </a:r>
            <a:r>
              <a:rPr lang="en-US" sz="8000" kern="1200" spc="-40">
                <a:solidFill>
                  <a:schemeClr val="tx1"/>
                </a:solidFill>
                <a:latin typeface="+mj-lt"/>
                <a:ea typeface="+mj-ea"/>
                <a:cs typeface="+mj-cs"/>
              </a:rPr>
              <a:t> </a:t>
            </a:r>
            <a:r>
              <a:rPr lang="en-US" sz="8000" kern="1200" spc="-47">
                <a:solidFill>
                  <a:schemeClr val="tx1"/>
                </a:solidFill>
                <a:latin typeface="+mj-lt"/>
                <a:ea typeface="+mj-ea"/>
                <a:cs typeface="+mj-cs"/>
              </a:rPr>
              <a:t>Use</a:t>
            </a:r>
            <a:r>
              <a:rPr lang="en-US" sz="8000" kern="1200" spc="-33">
                <a:solidFill>
                  <a:schemeClr val="tx1"/>
                </a:solidFill>
                <a:latin typeface="+mj-lt"/>
                <a:ea typeface="+mj-ea"/>
                <a:cs typeface="+mj-cs"/>
              </a:rPr>
              <a:t> </a:t>
            </a:r>
            <a:r>
              <a:rPr lang="en-US" sz="8000" kern="1200" spc="-20">
                <a:solidFill>
                  <a:schemeClr val="tx1"/>
                </a:solidFill>
                <a:latin typeface="+mj-lt"/>
                <a:ea typeface="+mj-ea"/>
                <a:cs typeface="+mj-cs"/>
              </a:rPr>
              <a:t>cases</a:t>
            </a:r>
            <a:endParaRPr lang="en-US" sz="80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object 3">
            <a:extLst>
              <a:ext uri="{FF2B5EF4-FFF2-40B4-BE49-F238E27FC236}">
                <a16:creationId xmlns:a16="http://schemas.microsoft.com/office/drawing/2014/main" id="{6F5F7CD4-96B0-58A0-3826-EE82D34DF366}"/>
              </a:ext>
            </a:extLst>
          </p:cNvPr>
          <p:cNvGraphicFramePr/>
          <p:nvPr>
            <p:extLst>
              <p:ext uri="{D42A27DB-BD31-4B8C-83A1-F6EECF244321}">
                <p14:modId xmlns:p14="http://schemas.microsoft.com/office/powerpoint/2010/main" val="6287400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342968" y="448233"/>
            <a:ext cx="4719484" cy="4861186"/>
            <a:chOff x="2367500" y="336174"/>
            <a:chExt cx="4086860" cy="4147185"/>
          </a:xfrm>
        </p:grpSpPr>
        <p:sp>
          <p:nvSpPr>
            <p:cNvPr id="3" name="object 3"/>
            <p:cNvSpPr/>
            <p:nvPr/>
          </p:nvSpPr>
          <p:spPr>
            <a:xfrm>
              <a:off x="2405600" y="724650"/>
              <a:ext cx="4010660" cy="3720465"/>
            </a:xfrm>
            <a:custGeom>
              <a:avLst/>
              <a:gdLst/>
              <a:ahLst/>
              <a:cxnLst/>
              <a:rect l="l" t="t" r="r" b="b"/>
              <a:pathLst>
                <a:path w="4010660" h="3720465">
                  <a:moveTo>
                    <a:pt x="0" y="1860149"/>
                  </a:moveTo>
                  <a:lnTo>
                    <a:pt x="615" y="1813589"/>
                  </a:lnTo>
                  <a:lnTo>
                    <a:pt x="2453" y="1767309"/>
                  </a:lnTo>
                  <a:lnTo>
                    <a:pt x="5499" y="1721324"/>
                  </a:lnTo>
                  <a:lnTo>
                    <a:pt x="9738" y="1675647"/>
                  </a:lnTo>
                  <a:lnTo>
                    <a:pt x="15156" y="1630291"/>
                  </a:lnTo>
                  <a:lnTo>
                    <a:pt x="21739" y="1585270"/>
                  </a:lnTo>
                  <a:lnTo>
                    <a:pt x="29473" y="1540597"/>
                  </a:lnTo>
                  <a:lnTo>
                    <a:pt x="38342" y="1496284"/>
                  </a:lnTo>
                  <a:lnTo>
                    <a:pt x="48333" y="1452347"/>
                  </a:lnTo>
                  <a:lnTo>
                    <a:pt x="59431" y="1408797"/>
                  </a:lnTo>
                  <a:lnTo>
                    <a:pt x="71622" y="1365648"/>
                  </a:lnTo>
                  <a:lnTo>
                    <a:pt x="84891" y="1322914"/>
                  </a:lnTo>
                  <a:lnTo>
                    <a:pt x="99225" y="1280607"/>
                  </a:lnTo>
                  <a:lnTo>
                    <a:pt x="114609" y="1238742"/>
                  </a:lnTo>
                  <a:lnTo>
                    <a:pt x="131028" y="1197331"/>
                  </a:lnTo>
                  <a:lnTo>
                    <a:pt x="148468" y="1156387"/>
                  </a:lnTo>
                  <a:lnTo>
                    <a:pt x="166915" y="1115925"/>
                  </a:lnTo>
                  <a:lnTo>
                    <a:pt x="186354" y="1075957"/>
                  </a:lnTo>
                  <a:lnTo>
                    <a:pt x="206771" y="1036497"/>
                  </a:lnTo>
                  <a:lnTo>
                    <a:pt x="228152" y="997558"/>
                  </a:lnTo>
                  <a:lnTo>
                    <a:pt x="250482" y="959153"/>
                  </a:lnTo>
                  <a:lnTo>
                    <a:pt x="273748" y="921296"/>
                  </a:lnTo>
                  <a:lnTo>
                    <a:pt x="297933" y="884000"/>
                  </a:lnTo>
                  <a:lnTo>
                    <a:pt x="323025" y="847278"/>
                  </a:lnTo>
                  <a:lnTo>
                    <a:pt x="349009" y="811144"/>
                  </a:lnTo>
                  <a:lnTo>
                    <a:pt x="375871" y="775611"/>
                  </a:lnTo>
                  <a:lnTo>
                    <a:pt x="403595" y="740692"/>
                  </a:lnTo>
                  <a:lnTo>
                    <a:pt x="432169" y="706401"/>
                  </a:lnTo>
                  <a:lnTo>
                    <a:pt x="461577" y="672751"/>
                  </a:lnTo>
                  <a:lnTo>
                    <a:pt x="491804" y="639754"/>
                  </a:lnTo>
                  <a:lnTo>
                    <a:pt x="522838" y="607426"/>
                  </a:lnTo>
                  <a:lnTo>
                    <a:pt x="554663" y="575778"/>
                  </a:lnTo>
                  <a:lnTo>
                    <a:pt x="587265" y="544825"/>
                  </a:lnTo>
                  <a:lnTo>
                    <a:pt x="620630" y="514579"/>
                  </a:lnTo>
                  <a:lnTo>
                    <a:pt x="654743" y="485054"/>
                  </a:lnTo>
                  <a:lnTo>
                    <a:pt x="689589" y="456263"/>
                  </a:lnTo>
                  <a:lnTo>
                    <a:pt x="725156" y="428220"/>
                  </a:lnTo>
                  <a:lnTo>
                    <a:pt x="761427" y="400937"/>
                  </a:lnTo>
                  <a:lnTo>
                    <a:pt x="798390" y="374428"/>
                  </a:lnTo>
                  <a:lnTo>
                    <a:pt x="836029" y="348707"/>
                  </a:lnTo>
                  <a:lnTo>
                    <a:pt x="874330" y="323787"/>
                  </a:lnTo>
                  <a:lnTo>
                    <a:pt x="913279" y="299681"/>
                  </a:lnTo>
                  <a:lnTo>
                    <a:pt x="952861" y="276402"/>
                  </a:lnTo>
                  <a:lnTo>
                    <a:pt x="993062" y="253964"/>
                  </a:lnTo>
                  <a:lnTo>
                    <a:pt x="1033868" y="232381"/>
                  </a:lnTo>
                  <a:lnTo>
                    <a:pt x="1075265" y="211664"/>
                  </a:lnTo>
                  <a:lnTo>
                    <a:pt x="1117237" y="191828"/>
                  </a:lnTo>
                  <a:lnTo>
                    <a:pt x="1159771" y="172887"/>
                  </a:lnTo>
                  <a:lnTo>
                    <a:pt x="1202852" y="154852"/>
                  </a:lnTo>
                  <a:lnTo>
                    <a:pt x="1246466" y="137738"/>
                  </a:lnTo>
                  <a:lnTo>
                    <a:pt x="1290599" y="121559"/>
                  </a:lnTo>
                  <a:lnTo>
                    <a:pt x="1335236" y="106326"/>
                  </a:lnTo>
                  <a:lnTo>
                    <a:pt x="1380362" y="92054"/>
                  </a:lnTo>
                  <a:lnTo>
                    <a:pt x="1425965" y="78756"/>
                  </a:lnTo>
                  <a:lnTo>
                    <a:pt x="1472028" y="66446"/>
                  </a:lnTo>
                  <a:lnTo>
                    <a:pt x="1518538" y="55136"/>
                  </a:lnTo>
                  <a:lnTo>
                    <a:pt x="1565480" y="44840"/>
                  </a:lnTo>
                  <a:lnTo>
                    <a:pt x="1612840" y="35571"/>
                  </a:lnTo>
                  <a:lnTo>
                    <a:pt x="1660605" y="27343"/>
                  </a:lnTo>
                  <a:lnTo>
                    <a:pt x="1708758" y="20168"/>
                  </a:lnTo>
                  <a:lnTo>
                    <a:pt x="1757286" y="14061"/>
                  </a:lnTo>
                  <a:lnTo>
                    <a:pt x="1806175" y="9034"/>
                  </a:lnTo>
                  <a:lnTo>
                    <a:pt x="1855410" y="5102"/>
                  </a:lnTo>
                  <a:lnTo>
                    <a:pt x="1904977" y="2276"/>
                  </a:lnTo>
                  <a:lnTo>
                    <a:pt x="1954862" y="571"/>
                  </a:lnTo>
                  <a:lnTo>
                    <a:pt x="2005049" y="0"/>
                  </a:lnTo>
                  <a:lnTo>
                    <a:pt x="2055237" y="571"/>
                  </a:lnTo>
                  <a:lnTo>
                    <a:pt x="2105122" y="2276"/>
                  </a:lnTo>
                  <a:lnTo>
                    <a:pt x="2154689" y="5102"/>
                  </a:lnTo>
                  <a:lnTo>
                    <a:pt x="2203924" y="9034"/>
                  </a:lnTo>
                  <a:lnTo>
                    <a:pt x="2252813" y="14061"/>
                  </a:lnTo>
                  <a:lnTo>
                    <a:pt x="2301341" y="20168"/>
                  </a:lnTo>
                  <a:lnTo>
                    <a:pt x="2349494" y="27343"/>
                  </a:lnTo>
                  <a:lnTo>
                    <a:pt x="2397258" y="35571"/>
                  </a:lnTo>
                  <a:lnTo>
                    <a:pt x="2444619" y="44840"/>
                  </a:lnTo>
                  <a:lnTo>
                    <a:pt x="2491561" y="55136"/>
                  </a:lnTo>
                  <a:lnTo>
                    <a:pt x="2538071" y="66446"/>
                  </a:lnTo>
                  <a:lnTo>
                    <a:pt x="2584134" y="78756"/>
                  </a:lnTo>
                  <a:lnTo>
                    <a:pt x="2629737" y="92054"/>
                  </a:lnTo>
                  <a:lnTo>
                    <a:pt x="2674863" y="106326"/>
                  </a:lnTo>
                  <a:lnTo>
                    <a:pt x="2719500" y="121559"/>
                  </a:lnTo>
                  <a:lnTo>
                    <a:pt x="2763633" y="137738"/>
                  </a:lnTo>
                  <a:lnTo>
                    <a:pt x="2807247" y="154852"/>
                  </a:lnTo>
                  <a:lnTo>
                    <a:pt x="2850328" y="172887"/>
                  </a:lnTo>
                  <a:lnTo>
                    <a:pt x="2892862" y="191828"/>
                  </a:lnTo>
                  <a:lnTo>
                    <a:pt x="2934834" y="211664"/>
                  </a:lnTo>
                  <a:lnTo>
                    <a:pt x="2976231" y="232381"/>
                  </a:lnTo>
                  <a:lnTo>
                    <a:pt x="3017037" y="253964"/>
                  </a:lnTo>
                  <a:lnTo>
                    <a:pt x="3057238" y="276402"/>
                  </a:lnTo>
                  <a:lnTo>
                    <a:pt x="3096820" y="299681"/>
                  </a:lnTo>
                  <a:lnTo>
                    <a:pt x="3135769" y="323787"/>
                  </a:lnTo>
                  <a:lnTo>
                    <a:pt x="3174070" y="348707"/>
                  </a:lnTo>
                  <a:lnTo>
                    <a:pt x="3211709" y="374428"/>
                  </a:lnTo>
                  <a:lnTo>
                    <a:pt x="3248672" y="400937"/>
                  </a:lnTo>
                  <a:lnTo>
                    <a:pt x="3284943" y="428220"/>
                  </a:lnTo>
                  <a:lnTo>
                    <a:pt x="3320510" y="456263"/>
                  </a:lnTo>
                  <a:lnTo>
                    <a:pt x="3355356" y="485054"/>
                  </a:lnTo>
                  <a:lnTo>
                    <a:pt x="3389469" y="514579"/>
                  </a:lnTo>
                  <a:lnTo>
                    <a:pt x="3422834" y="544825"/>
                  </a:lnTo>
                  <a:lnTo>
                    <a:pt x="3455436" y="575778"/>
                  </a:lnTo>
                  <a:lnTo>
                    <a:pt x="3487261" y="607426"/>
                  </a:lnTo>
                  <a:lnTo>
                    <a:pt x="3518295" y="639754"/>
                  </a:lnTo>
                  <a:lnTo>
                    <a:pt x="3548522" y="672751"/>
                  </a:lnTo>
                  <a:lnTo>
                    <a:pt x="3577930" y="706401"/>
                  </a:lnTo>
                  <a:lnTo>
                    <a:pt x="3606504" y="740692"/>
                  </a:lnTo>
                  <a:lnTo>
                    <a:pt x="3634228" y="775611"/>
                  </a:lnTo>
                  <a:lnTo>
                    <a:pt x="3661090" y="811144"/>
                  </a:lnTo>
                  <a:lnTo>
                    <a:pt x="3687074" y="847278"/>
                  </a:lnTo>
                  <a:lnTo>
                    <a:pt x="3712166" y="884000"/>
                  </a:lnTo>
                  <a:lnTo>
                    <a:pt x="3736351" y="921296"/>
                  </a:lnTo>
                  <a:lnTo>
                    <a:pt x="3759617" y="959153"/>
                  </a:lnTo>
                  <a:lnTo>
                    <a:pt x="3781947" y="997558"/>
                  </a:lnTo>
                  <a:lnTo>
                    <a:pt x="3803328" y="1036497"/>
                  </a:lnTo>
                  <a:lnTo>
                    <a:pt x="3823745" y="1075957"/>
                  </a:lnTo>
                  <a:lnTo>
                    <a:pt x="3843184" y="1115925"/>
                  </a:lnTo>
                  <a:lnTo>
                    <a:pt x="3861631" y="1156387"/>
                  </a:lnTo>
                  <a:lnTo>
                    <a:pt x="3879071" y="1197331"/>
                  </a:lnTo>
                  <a:lnTo>
                    <a:pt x="3895490" y="1238742"/>
                  </a:lnTo>
                  <a:lnTo>
                    <a:pt x="3910874" y="1280607"/>
                  </a:lnTo>
                  <a:lnTo>
                    <a:pt x="3925208" y="1322914"/>
                  </a:lnTo>
                  <a:lnTo>
                    <a:pt x="3938477" y="1365648"/>
                  </a:lnTo>
                  <a:lnTo>
                    <a:pt x="3950668" y="1408797"/>
                  </a:lnTo>
                  <a:lnTo>
                    <a:pt x="3961766" y="1452347"/>
                  </a:lnTo>
                  <a:lnTo>
                    <a:pt x="3971757" y="1496284"/>
                  </a:lnTo>
                  <a:lnTo>
                    <a:pt x="3980626" y="1540597"/>
                  </a:lnTo>
                  <a:lnTo>
                    <a:pt x="3988360" y="1585270"/>
                  </a:lnTo>
                  <a:lnTo>
                    <a:pt x="3994943" y="1630291"/>
                  </a:lnTo>
                  <a:lnTo>
                    <a:pt x="4000361" y="1675647"/>
                  </a:lnTo>
                  <a:lnTo>
                    <a:pt x="4004600" y="1721324"/>
                  </a:lnTo>
                  <a:lnTo>
                    <a:pt x="4007646" y="1767309"/>
                  </a:lnTo>
                  <a:lnTo>
                    <a:pt x="4009484" y="1813589"/>
                  </a:lnTo>
                  <a:lnTo>
                    <a:pt x="4010099" y="1860149"/>
                  </a:lnTo>
                  <a:lnTo>
                    <a:pt x="4009484" y="1906710"/>
                  </a:lnTo>
                  <a:lnTo>
                    <a:pt x="4007646" y="1952990"/>
                  </a:lnTo>
                  <a:lnTo>
                    <a:pt x="4004600" y="1998975"/>
                  </a:lnTo>
                  <a:lnTo>
                    <a:pt x="4000361" y="2044652"/>
                  </a:lnTo>
                  <a:lnTo>
                    <a:pt x="3994943" y="2090008"/>
                  </a:lnTo>
                  <a:lnTo>
                    <a:pt x="3988360" y="2135029"/>
                  </a:lnTo>
                  <a:lnTo>
                    <a:pt x="3980626" y="2179702"/>
                  </a:lnTo>
                  <a:lnTo>
                    <a:pt x="3971757" y="2224015"/>
                  </a:lnTo>
                  <a:lnTo>
                    <a:pt x="3961766" y="2267952"/>
                  </a:lnTo>
                  <a:lnTo>
                    <a:pt x="3950668" y="2311502"/>
                  </a:lnTo>
                  <a:lnTo>
                    <a:pt x="3938477" y="2354651"/>
                  </a:lnTo>
                  <a:lnTo>
                    <a:pt x="3925208" y="2397385"/>
                  </a:lnTo>
                  <a:lnTo>
                    <a:pt x="3910874" y="2439692"/>
                  </a:lnTo>
                  <a:lnTo>
                    <a:pt x="3895490" y="2481557"/>
                  </a:lnTo>
                  <a:lnTo>
                    <a:pt x="3879071" y="2522968"/>
                  </a:lnTo>
                  <a:lnTo>
                    <a:pt x="3861631" y="2563912"/>
                  </a:lnTo>
                  <a:lnTo>
                    <a:pt x="3843184" y="2604374"/>
                  </a:lnTo>
                  <a:lnTo>
                    <a:pt x="3823745" y="2644342"/>
                  </a:lnTo>
                  <a:lnTo>
                    <a:pt x="3803328" y="2683802"/>
                  </a:lnTo>
                  <a:lnTo>
                    <a:pt x="3781947" y="2722741"/>
                  </a:lnTo>
                  <a:lnTo>
                    <a:pt x="3759617" y="2761146"/>
                  </a:lnTo>
                  <a:lnTo>
                    <a:pt x="3736351" y="2799003"/>
                  </a:lnTo>
                  <a:lnTo>
                    <a:pt x="3712166" y="2836299"/>
                  </a:lnTo>
                  <a:lnTo>
                    <a:pt x="3687074" y="2873021"/>
                  </a:lnTo>
                  <a:lnTo>
                    <a:pt x="3661090" y="2909155"/>
                  </a:lnTo>
                  <a:lnTo>
                    <a:pt x="3634228" y="2944688"/>
                  </a:lnTo>
                  <a:lnTo>
                    <a:pt x="3606504" y="2979607"/>
                  </a:lnTo>
                  <a:lnTo>
                    <a:pt x="3577930" y="3013898"/>
                  </a:lnTo>
                  <a:lnTo>
                    <a:pt x="3548522" y="3047548"/>
                  </a:lnTo>
                  <a:lnTo>
                    <a:pt x="3518295" y="3080545"/>
                  </a:lnTo>
                  <a:lnTo>
                    <a:pt x="3487261" y="3112873"/>
                  </a:lnTo>
                  <a:lnTo>
                    <a:pt x="3455436" y="3144521"/>
                  </a:lnTo>
                  <a:lnTo>
                    <a:pt x="3422834" y="3175474"/>
                  </a:lnTo>
                  <a:lnTo>
                    <a:pt x="3389469" y="3205720"/>
                  </a:lnTo>
                  <a:lnTo>
                    <a:pt x="3355356" y="3235245"/>
                  </a:lnTo>
                  <a:lnTo>
                    <a:pt x="3320510" y="3264036"/>
                  </a:lnTo>
                  <a:lnTo>
                    <a:pt x="3284943" y="3292079"/>
                  </a:lnTo>
                  <a:lnTo>
                    <a:pt x="3248672" y="3319362"/>
                  </a:lnTo>
                  <a:lnTo>
                    <a:pt x="3211709" y="3345871"/>
                  </a:lnTo>
                  <a:lnTo>
                    <a:pt x="3174070" y="3371591"/>
                  </a:lnTo>
                  <a:lnTo>
                    <a:pt x="3135769" y="3396512"/>
                  </a:lnTo>
                  <a:lnTo>
                    <a:pt x="3096820" y="3420618"/>
                  </a:lnTo>
                  <a:lnTo>
                    <a:pt x="3057238" y="3443897"/>
                  </a:lnTo>
                  <a:lnTo>
                    <a:pt x="3017037" y="3466334"/>
                  </a:lnTo>
                  <a:lnTo>
                    <a:pt x="2976231" y="3487918"/>
                  </a:lnTo>
                  <a:lnTo>
                    <a:pt x="2934834" y="3508635"/>
                  </a:lnTo>
                  <a:lnTo>
                    <a:pt x="2892862" y="3528471"/>
                  </a:lnTo>
                  <a:lnTo>
                    <a:pt x="2850328" y="3547412"/>
                  </a:lnTo>
                  <a:lnTo>
                    <a:pt x="2807247" y="3565447"/>
                  </a:lnTo>
                  <a:lnTo>
                    <a:pt x="2763633" y="3582561"/>
                  </a:lnTo>
                  <a:lnTo>
                    <a:pt x="2719500" y="3598740"/>
                  </a:lnTo>
                  <a:lnTo>
                    <a:pt x="2674863" y="3613973"/>
                  </a:lnTo>
                  <a:lnTo>
                    <a:pt x="2629737" y="3628245"/>
                  </a:lnTo>
                  <a:lnTo>
                    <a:pt x="2584134" y="3641543"/>
                  </a:lnTo>
                  <a:lnTo>
                    <a:pt x="2538071" y="3653853"/>
                  </a:lnTo>
                  <a:lnTo>
                    <a:pt x="2491561" y="3665163"/>
                  </a:lnTo>
                  <a:lnTo>
                    <a:pt x="2444619" y="3675459"/>
                  </a:lnTo>
                  <a:lnTo>
                    <a:pt x="2397258" y="3684728"/>
                  </a:lnTo>
                  <a:lnTo>
                    <a:pt x="2349494" y="3692956"/>
                  </a:lnTo>
                  <a:lnTo>
                    <a:pt x="2301341" y="3700131"/>
                  </a:lnTo>
                  <a:lnTo>
                    <a:pt x="2252813" y="3706238"/>
                  </a:lnTo>
                  <a:lnTo>
                    <a:pt x="2203924" y="3711265"/>
                  </a:lnTo>
                  <a:lnTo>
                    <a:pt x="2154689" y="3715197"/>
                  </a:lnTo>
                  <a:lnTo>
                    <a:pt x="2105122" y="3718023"/>
                  </a:lnTo>
                  <a:lnTo>
                    <a:pt x="2055237" y="3719728"/>
                  </a:lnTo>
                  <a:lnTo>
                    <a:pt x="2005049" y="3720299"/>
                  </a:lnTo>
                  <a:lnTo>
                    <a:pt x="1954862" y="3719728"/>
                  </a:lnTo>
                  <a:lnTo>
                    <a:pt x="1904977" y="3718023"/>
                  </a:lnTo>
                  <a:lnTo>
                    <a:pt x="1855410" y="3715197"/>
                  </a:lnTo>
                  <a:lnTo>
                    <a:pt x="1806175" y="3711265"/>
                  </a:lnTo>
                  <a:lnTo>
                    <a:pt x="1757286" y="3706238"/>
                  </a:lnTo>
                  <a:lnTo>
                    <a:pt x="1708758" y="3700131"/>
                  </a:lnTo>
                  <a:lnTo>
                    <a:pt x="1660605" y="3692956"/>
                  </a:lnTo>
                  <a:lnTo>
                    <a:pt x="1612840" y="3684728"/>
                  </a:lnTo>
                  <a:lnTo>
                    <a:pt x="1565480" y="3675459"/>
                  </a:lnTo>
                  <a:lnTo>
                    <a:pt x="1518538" y="3665163"/>
                  </a:lnTo>
                  <a:lnTo>
                    <a:pt x="1472028" y="3653853"/>
                  </a:lnTo>
                  <a:lnTo>
                    <a:pt x="1425965" y="3641543"/>
                  </a:lnTo>
                  <a:lnTo>
                    <a:pt x="1380362" y="3628245"/>
                  </a:lnTo>
                  <a:lnTo>
                    <a:pt x="1335236" y="3613973"/>
                  </a:lnTo>
                  <a:lnTo>
                    <a:pt x="1290599" y="3598740"/>
                  </a:lnTo>
                  <a:lnTo>
                    <a:pt x="1246466" y="3582561"/>
                  </a:lnTo>
                  <a:lnTo>
                    <a:pt x="1202852" y="3565447"/>
                  </a:lnTo>
                  <a:lnTo>
                    <a:pt x="1159771" y="3547412"/>
                  </a:lnTo>
                  <a:lnTo>
                    <a:pt x="1117237" y="3528471"/>
                  </a:lnTo>
                  <a:lnTo>
                    <a:pt x="1075265" y="3508635"/>
                  </a:lnTo>
                  <a:lnTo>
                    <a:pt x="1033868" y="3487918"/>
                  </a:lnTo>
                  <a:lnTo>
                    <a:pt x="993062" y="3466334"/>
                  </a:lnTo>
                  <a:lnTo>
                    <a:pt x="952861" y="3443897"/>
                  </a:lnTo>
                  <a:lnTo>
                    <a:pt x="913279" y="3420618"/>
                  </a:lnTo>
                  <a:lnTo>
                    <a:pt x="874330" y="3396512"/>
                  </a:lnTo>
                  <a:lnTo>
                    <a:pt x="836029" y="3371591"/>
                  </a:lnTo>
                  <a:lnTo>
                    <a:pt x="798390" y="3345871"/>
                  </a:lnTo>
                  <a:lnTo>
                    <a:pt x="761427" y="3319362"/>
                  </a:lnTo>
                  <a:lnTo>
                    <a:pt x="725156" y="3292079"/>
                  </a:lnTo>
                  <a:lnTo>
                    <a:pt x="689589" y="3264036"/>
                  </a:lnTo>
                  <a:lnTo>
                    <a:pt x="654743" y="3235245"/>
                  </a:lnTo>
                  <a:lnTo>
                    <a:pt x="620630" y="3205720"/>
                  </a:lnTo>
                  <a:lnTo>
                    <a:pt x="587265" y="3175474"/>
                  </a:lnTo>
                  <a:lnTo>
                    <a:pt x="554663" y="3144521"/>
                  </a:lnTo>
                  <a:lnTo>
                    <a:pt x="522838" y="3112873"/>
                  </a:lnTo>
                  <a:lnTo>
                    <a:pt x="491804" y="3080545"/>
                  </a:lnTo>
                  <a:lnTo>
                    <a:pt x="461577" y="3047548"/>
                  </a:lnTo>
                  <a:lnTo>
                    <a:pt x="432169" y="3013898"/>
                  </a:lnTo>
                  <a:lnTo>
                    <a:pt x="403595" y="2979607"/>
                  </a:lnTo>
                  <a:lnTo>
                    <a:pt x="375871" y="2944688"/>
                  </a:lnTo>
                  <a:lnTo>
                    <a:pt x="349009" y="2909155"/>
                  </a:lnTo>
                  <a:lnTo>
                    <a:pt x="323025" y="2873021"/>
                  </a:lnTo>
                  <a:lnTo>
                    <a:pt x="297933" y="2836299"/>
                  </a:lnTo>
                  <a:lnTo>
                    <a:pt x="273748" y="2799003"/>
                  </a:lnTo>
                  <a:lnTo>
                    <a:pt x="250482" y="2761146"/>
                  </a:lnTo>
                  <a:lnTo>
                    <a:pt x="228152" y="2722741"/>
                  </a:lnTo>
                  <a:lnTo>
                    <a:pt x="206771" y="2683802"/>
                  </a:lnTo>
                  <a:lnTo>
                    <a:pt x="186354" y="2644342"/>
                  </a:lnTo>
                  <a:lnTo>
                    <a:pt x="166915" y="2604374"/>
                  </a:lnTo>
                  <a:lnTo>
                    <a:pt x="148468" y="2563912"/>
                  </a:lnTo>
                  <a:lnTo>
                    <a:pt x="131028" y="2522968"/>
                  </a:lnTo>
                  <a:lnTo>
                    <a:pt x="114609" y="2481557"/>
                  </a:lnTo>
                  <a:lnTo>
                    <a:pt x="99225" y="2439692"/>
                  </a:lnTo>
                  <a:lnTo>
                    <a:pt x="84891" y="2397385"/>
                  </a:lnTo>
                  <a:lnTo>
                    <a:pt x="71622" y="2354651"/>
                  </a:lnTo>
                  <a:lnTo>
                    <a:pt x="59431" y="2311502"/>
                  </a:lnTo>
                  <a:lnTo>
                    <a:pt x="48333" y="2267952"/>
                  </a:lnTo>
                  <a:lnTo>
                    <a:pt x="38342" y="2224015"/>
                  </a:lnTo>
                  <a:lnTo>
                    <a:pt x="29473" y="2179702"/>
                  </a:lnTo>
                  <a:lnTo>
                    <a:pt x="21739" y="2135029"/>
                  </a:lnTo>
                  <a:lnTo>
                    <a:pt x="15156" y="2090008"/>
                  </a:lnTo>
                  <a:lnTo>
                    <a:pt x="9738" y="2044652"/>
                  </a:lnTo>
                  <a:lnTo>
                    <a:pt x="5499" y="1998975"/>
                  </a:lnTo>
                  <a:lnTo>
                    <a:pt x="2453" y="1952990"/>
                  </a:lnTo>
                  <a:lnTo>
                    <a:pt x="615" y="1906710"/>
                  </a:lnTo>
                  <a:lnTo>
                    <a:pt x="0" y="1860149"/>
                  </a:lnTo>
                  <a:close/>
                </a:path>
              </a:pathLst>
            </a:custGeom>
            <a:ln w="76199">
              <a:solidFill>
                <a:srgbClr val="CCCCCC"/>
              </a:solidFill>
            </a:ln>
          </p:spPr>
          <p:txBody>
            <a:bodyPr wrap="square" lIns="0" tIns="0" rIns="0" bIns="0" rtlCol="0"/>
            <a:lstStyle/>
            <a:p>
              <a:endParaRPr sz="2400"/>
            </a:p>
          </p:txBody>
        </p:sp>
        <p:sp>
          <p:nvSpPr>
            <p:cNvPr id="4" name="object 4"/>
            <p:cNvSpPr/>
            <p:nvPr/>
          </p:nvSpPr>
          <p:spPr>
            <a:xfrm>
              <a:off x="3822225" y="336174"/>
              <a:ext cx="1160145" cy="1066800"/>
            </a:xfrm>
            <a:custGeom>
              <a:avLst/>
              <a:gdLst/>
              <a:ahLst/>
              <a:cxnLst/>
              <a:rect l="l" t="t" r="r" b="b"/>
              <a:pathLst>
                <a:path w="1160145" h="1066800">
                  <a:moveTo>
                    <a:pt x="580049" y="1066774"/>
                  </a:moveTo>
                  <a:lnTo>
                    <a:pt x="0" y="853419"/>
                  </a:lnTo>
                  <a:lnTo>
                    <a:pt x="0" y="0"/>
                  </a:lnTo>
                  <a:lnTo>
                    <a:pt x="1160099" y="0"/>
                  </a:lnTo>
                  <a:lnTo>
                    <a:pt x="1160099" y="853419"/>
                  </a:lnTo>
                  <a:lnTo>
                    <a:pt x="580049" y="1066774"/>
                  </a:lnTo>
                  <a:close/>
                </a:path>
              </a:pathLst>
            </a:custGeom>
            <a:solidFill>
              <a:srgbClr val="B6D7A8"/>
            </a:solidFill>
          </p:spPr>
          <p:txBody>
            <a:bodyPr wrap="square" lIns="0" tIns="0" rIns="0" bIns="0" rtlCol="0"/>
            <a:lstStyle/>
            <a:p>
              <a:endParaRPr sz="2400"/>
            </a:p>
          </p:txBody>
        </p:sp>
      </p:grpSp>
      <p:sp>
        <p:nvSpPr>
          <p:cNvPr id="5" name="object 5"/>
          <p:cNvSpPr txBox="1"/>
          <p:nvPr/>
        </p:nvSpPr>
        <p:spPr>
          <a:xfrm>
            <a:off x="5469850" y="891873"/>
            <a:ext cx="799253" cy="222219"/>
          </a:xfrm>
          <a:prstGeom prst="rect">
            <a:avLst/>
          </a:prstGeom>
        </p:spPr>
        <p:txBody>
          <a:bodyPr vert="horz" wrap="square" lIns="0" tIns="16933" rIns="0" bIns="0" rtlCol="0">
            <a:spAutoFit/>
          </a:bodyPr>
          <a:lstStyle/>
          <a:p>
            <a:pPr marL="16933">
              <a:spcBef>
                <a:spcPts val="133"/>
              </a:spcBef>
            </a:pPr>
            <a:r>
              <a:rPr sz="1333" spc="-20" dirty="0">
                <a:latin typeface="Roboto"/>
                <a:cs typeface="Roboto"/>
              </a:rPr>
              <a:t>Integrated</a:t>
            </a:r>
            <a:endParaRPr sz="1333">
              <a:latin typeface="Roboto"/>
              <a:cs typeface="Roboto"/>
            </a:endParaRPr>
          </a:p>
        </p:txBody>
      </p:sp>
      <p:pic>
        <p:nvPicPr>
          <p:cNvPr id="6" name="object 6"/>
          <p:cNvPicPr/>
          <p:nvPr/>
        </p:nvPicPr>
        <p:blipFill>
          <a:blip r:embed="rId2" cstate="print"/>
          <a:stretch>
            <a:fillRect/>
          </a:stretch>
        </p:blipFill>
        <p:spPr>
          <a:xfrm>
            <a:off x="4367039" y="2561635"/>
            <a:ext cx="2376332" cy="867365"/>
          </a:xfrm>
          <a:prstGeom prst="rect">
            <a:avLst/>
          </a:prstGeom>
        </p:spPr>
      </p:pic>
      <p:sp>
        <p:nvSpPr>
          <p:cNvPr id="8" name="TextBox 7">
            <a:extLst>
              <a:ext uri="{FF2B5EF4-FFF2-40B4-BE49-F238E27FC236}">
                <a16:creationId xmlns:a16="http://schemas.microsoft.com/office/drawing/2014/main" id="{5A8C042E-DA56-420F-984E-DDBAE21CDCB4}"/>
              </a:ext>
            </a:extLst>
          </p:cNvPr>
          <p:cNvSpPr txBox="1"/>
          <p:nvPr/>
        </p:nvSpPr>
        <p:spPr>
          <a:xfrm>
            <a:off x="1209368" y="5741650"/>
            <a:ext cx="10363200" cy="923330"/>
          </a:xfrm>
          <a:prstGeom prst="rect">
            <a:avLst/>
          </a:prstGeom>
          <a:noFill/>
        </p:spPr>
        <p:txBody>
          <a:bodyPr wrap="square">
            <a:spAutoFit/>
          </a:bodyPr>
          <a:lstStyle/>
          <a:p>
            <a:r>
              <a:rPr lang="en-US" b="0" i="0" dirty="0">
                <a:solidFill>
                  <a:srgbClr val="0D0D0D"/>
                </a:solidFill>
                <a:effectLst/>
                <a:latin typeface="Söhne"/>
              </a:rPr>
              <a:t>Integrated refers to its ability to seamlessly combine SQL queries with the programmatic data manipulations supported by Apache Spark using its Data Frame and Dataset APIs. This integration brings forth several powerful features and benefits:</a:t>
            </a:r>
            <a:endParaRPr lang="en-IN" dirty="0"/>
          </a:p>
        </p:txBody>
      </p:sp>
      <p:sp>
        <p:nvSpPr>
          <p:cNvPr id="9" name="object 5">
            <a:extLst>
              <a:ext uri="{FF2B5EF4-FFF2-40B4-BE49-F238E27FC236}">
                <a16:creationId xmlns:a16="http://schemas.microsoft.com/office/drawing/2014/main" id="{AC8FD175-B77D-4F03-B0E4-C01718B3401D}"/>
              </a:ext>
            </a:extLst>
          </p:cNvPr>
          <p:cNvSpPr txBox="1">
            <a:spLocks/>
          </p:cNvSpPr>
          <p:nvPr/>
        </p:nvSpPr>
        <p:spPr>
          <a:xfrm>
            <a:off x="124192" y="451262"/>
            <a:ext cx="4242847" cy="591551"/>
          </a:xfrm>
          <a:prstGeom prst="rect">
            <a:avLst/>
          </a:prstGeom>
        </p:spPr>
        <p:txBody>
          <a:bodyPr vert="horz" wrap="square" lIns="0" tIns="16933"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933">
              <a:lnSpc>
                <a:spcPct val="100000"/>
              </a:lnSpc>
              <a:spcBef>
                <a:spcPts val="133"/>
              </a:spcBef>
            </a:pPr>
            <a:r>
              <a:rPr lang="en-IN" sz="3733" spc="-47" dirty="0">
                <a:solidFill>
                  <a:srgbClr val="FF0000"/>
                </a:solidFill>
                <a:latin typeface="Roboto"/>
                <a:cs typeface="Roboto"/>
              </a:rPr>
              <a:t>Spark</a:t>
            </a:r>
            <a:r>
              <a:rPr lang="en-IN" sz="3733" spc="-40" dirty="0">
                <a:solidFill>
                  <a:srgbClr val="FF0000"/>
                </a:solidFill>
                <a:latin typeface="Roboto"/>
                <a:cs typeface="Roboto"/>
              </a:rPr>
              <a:t> </a:t>
            </a:r>
            <a:r>
              <a:rPr lang="en-IN" sz="3733" spc="-53" dirty="0">
                <a:solidFill>
                  <a:srgbClr val="FF0000"/>
                </a:solidFill>
                <a:latin typeface="Roboto"/>
                <a:cs typeface="Roboto"/>
              </a:rPr>
              <a:t>SQL</a:t>
            </a:r>
            <a:r>
              <a:rPr lang="en-IN" sz="3733" spc="-40" dirty="0">
                <a:solidFill>
                  <a:srgbClr val="FF0000"/>
                </a:solidFill>
                <a:latin typeface="Roboto"/>
                <a:cs typeface="Roboto"/>
              </a:rPr>
              <a:t> </a:t>
            </a:r>
            <a:r>
              <a:rPr lang="en-IN" sz="3733" spc="-33" dirty="0">
                <a:solidFill>
                  <a:srgbClr val="FF0000"/>
                </a:solidFill>
                <a:latin typeface="Roboto"/>
                <a:cs typeface="Roboto"/>
              </a:rPr>
              <a:t>Features</a:t>
            </a:r>
            <a:endParaRPr lang="en-IN" sz="3733" dirty="0">
              <a:latin typeface="Roboto"/>
              <a:cs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976</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MT</vt:lpstr>
      <vt:lpstr>Calibri</vt:lpstr>
      <vt:lpstr>Calibri Light</vt:lpstr>
      <vt:lpstr>Roboto</vt:lpstr>
      <vt:lpstr>Söhne</vt:lpstr>
      <vt:lpstr>Times New Roman</vt:lpstr>
      <vt:lpstr>Office Theme</vt:lpstr>
      <vt:lpstr>Spark SQL</vt:lpstr>
      <vt:lpstr>Spark SQL</vt:lpstr>
      <vt:lpstr>Spark SQL Architecture</vt:lpstr>
      <vt:lpstr>Spark SQL Architecture</vt:lpstr>
      <vt:lpstr>Spark SQL Architecture</vt:lpstr>
      <vt:lpstr>Spark SQL Architecture</vt:lpstr>
      <vt:lpstr>Spark SQL Architecture</vt:lpstr>
      <vt:lpstr>Spark SQL Use cases</vt:lpstr>
      <vt:lpstr>PowerPoint Presentation</vt:lpstr>
      <vt:lpstr>PowerPoint Presentation</vt:lpstr>
      <vt:lpstr>PowerPoint Presentation</vt:lpstr>
      <vt:lpstr>Catalyst Optimizer</vt:lpstr>
      <vt:lpstr>Catalyst Optimizer</vt:lpstr>
      <vt:lpstr>PowerPoint Presentation</vt:lpstr>
      <vt:lpstr>Logical  Optimization</vt:lpstr>
      <vt:lpstr>Logical  Optimization</vt:lpstr>
      <vt:lpstr>Logical  Optimization</vt:lpstr>
      <vt:lpstr>PowerPoint Presentation</vt:lpstr>
      <vt:lpstr>Spark SQL Queries</vt:lpstr>
      <vt:lpstr>PowerPoint Presentation</vt:lpstr>
      <vt:lpstr>Spark SQL CLI-Command Line Interface</vt:lpstr>
      <vt:lpstr>How to run Spark SQL Queries?</vt:lpstr>
      <vt:lpstr>Programming SQL Interface</vt:lpstr>
      <vt:lpstr>Why do we need Spark SQL?</vt:lpstr>
      <vt:lpstr>Why do we need Spark SQL?</vt:lpstr>
      <vt:lpstr>Limitations of Hive</vt:lpstr>
      <vt:lpstr>Spark SQL advantages over Hive</vt:lpstr>
      <vt:lpstr>Apache Spark:  A 60 TB+</vt:lpstr>
      <vt:lpstr>Spark SQL advantages over Hive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SQL</dc:title>
  <dc:creator>Anvit Joshi</dc:creator>
  <cp:lastModifiedBy>Anvit Joshi</cp:lastModifiedBy>
  <cp:revision>15</cp:revision>
  <dcterms:created xsi:type="dcterms:W3CDTF">2024-03-26T12:54:39Z</dcterms:created>
  <dcterms:modified xsi:type="dcterms:W3CDTF">2024-04-01T05:07:16Z</dcterms:modified>
</cp:coreProperties>
</file>