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7" r:id="rId30"/>
    <p:sldId id="298" r:id="rId31"/>
    <p:sldId id="299" r:id="rId32"/>
    <p:sldId id="300" r:id="rId33"/>
    <p:sldId id="301" r:id="rId34"/>
    <p:sldId id="302" r:id="rId35"/>
    <p:sldId id="303" r:id="rId36"/>
    <p:sldId id="305" r:id="rId37"/>
    <p:sldId id="306" r:id="rId38"/>
    <p:sldId id="307" r:id="rId39"/>
    <p:sldId id="308" r:id="rId40"/>
    <p:sldId id="257" r:id="rId41"/>
    <p:sldId id="258" r:id="rId42"/>
    <p:sldId id="259" r:id="rId43"/>
    <p:sldId id="260" r:id="rId44"/>
    <p:sldId id="309" r:id="rId45"/>
    <p:sldId id="310" r:id="rId46"/>
    <p:sldId id="262" r:id="rId47"/>
    <p:sldId id="263" r:id="rId48"/>
    <p:sldId id="265" r:id="rId49"/>
    <p:sldId id="266" r:id="rId50"/>
    <p:sldId id="267" r:id="rId51"/>
    <p:sldId id="311" r:id="rId52"/>
    <p:sldId id="312" r:id="rId53"/>
    <p:sldId id="31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373"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F75F90-5A20-4E6C-BFDC-FB15EF3C944C}" type="datetimeFigureOut">
              <a:rPr lang="en-US" smtClean="0"/>
              <a:pPr/>
              <a:t>10/7/2016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2D9425-8C9F-4453-BE80-63364AFE2C7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87C3C9-E07F-4200-A0DA-CBADF616A422}" type="datetimeFigureOut">
              <a:rPr lang="en-US" smtClean="0"/>
              <a:pPr/>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ABD1A-E330-414F-8C13-1D25B0749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DABD1A-E330-414F-8C13-1D25B0749F4A}"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F87040-38AF-410C-93BD-0BBDD20A4919}" type="datetimeFigureOut">
              <a:rPr lang="en-US" smtClean="0"/>
              <a:pPr/>
              <a:t>10/7/2016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5ADFB23-DF3D-405B-9F02-2947E57EAE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7040-38AF-410C-93BD-0BBDD20A4919}" type="datetimeFigureOut">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7040-38AF-410C-93BD-0BBDD20A4919}" type="datetimeFigureOut">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F87040-38AF-410C-93BD-0BBDD20A4919}" type="datetimeFigureOut">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F87040-38AF-410C-93BD-0BBDD20A4919}" type="datetimeFigureOut">
              <a:rPr lang="en-US" smtClean="0"/>
              <a:pPr/>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FB23-DF3D-405B-9F02-2947E57EAE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F87040-38AF-410C-93BD-0BBDD20A4919}" type="datetimeFigureOut">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F87040-38AF-410C-93BD-0BBDD20A4919}" type="datetimeFigureOut">
              <a:rPr lang="en-US" smtClean="0"/>
              <a:pPr/>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F87040-38AF-410C-93BD-0BBDD20A4919}" type="datetimeFigureOut">
              <a:rPr lang="en-US" smtClean="0"/>
              <a:pPr/>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87040-38AF-410C-93BD-0BBDD20A4919}" type="datetimeFigureOut">
              <a:rPr lang="en-US" smtClean="0"/>
              <a:pPr/>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F87040-38AF-410C-93BD-0BBDD20A4919}" type="datetimeFigureOut">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FB23-DF3D-405B-9F02-2947E57EAE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F87040-38AF-410C-93BD-0BBDD20A4919}" type="datetimeFigureOut">
              <a:rPr lang="en-US" smtClean="0"/>
              <a:pPr/>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5ADFB23-DF3D-405B-9F02-2947E57EAE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F87040-38AF-410C-93BD-0BBDD20A4919}" type="datetimeFigureOut">
              <a:rPr lang="en-US" smtClean="0"/>
              <a:pPr/>
              <a:t>10/7/2016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ADFB23-DF3D-405B-9F02-2947E57EAE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Formulating Hypotheses</a:t>
            </a:r>
            <a:br>
              <a:rPr lang="en-US" smtClean="0"/>
            </a:br>
            <a:r>
              <a:rPr lang="en-US" smtClean="0"/>
              <a:t>Parametric Tests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Rule(Test of Hypothesis)</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The rule according to which we accept or reject null hypothesis.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 &amp; Type II Error </a:t>
            </a:r>
            <a:endParaRPr lang="en-US" dirty="0"/>
          </a:p>
        </p:txBody>
      </p:sp>
      <p:sp>
        <p:nvSpPr>
          <p:cNvPr id="3" name="Content Placeholder 2"/>
          <p:cNvSpPr>
            <a:spLocks noGrp="1"/>
          </p:cNvSpPr>
          <p:nvPr>
            <p:ph idx="1"/>
          </p:nvPr>
        </p:nvSpPr>
        <p:spPr/>
        <p:txBody>
          <a:bodyPr>
            <a:normAutofit/>
          </a:bodyPr>
          <a:lstStyle/>
          <a:p>
            <a:pPr algn="just"/>
            <a:r>
              <a:rPr lang="en-US" dirty="0" smtClean="0"/>
              <a:t>A Type I error is the mistake of rejecting the null hypothesis when it is true.</a:t>
            </a:r>
          </a:p>
          <a:p>
            <a:pPr algn="just"/>
            <a:r>
              <a:rPr lang="en-US" dirty="0" smtClean="0"/>
              <a:t>α- Type I error.</a:t>
            </a:r>
          </a:p>
          <a:p>
            <a:pPr algn="just"/>
            <a:endParaRPr lang="en-US" dirty="0" smtClean="0"/>
          </a:p>
          <a:p>
            <a:pPr algn="just"/>
            <a:r>
              <a:rPr lang="en-US" dirty="0" smtClean="0"/>
              <a:t>A Type II error is the mistake of failing to reject the null hypothesis when it is false.</a:t>
            </a:r>
          </a:p>
          <a:p>
            <a:pPr algn="just"/>
            <a:r>
              <a:rPr lang="en-US" dirty="0" smtClean="0"/>
              <a:t>β- Type II error.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 &amp; Type II Error </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Probability  of Type I error is determined in advance.</a:t>
            </a:r>
          </a:p>
          <a:p>
            <a:pPr algn="just"/>
            <a:endParaRPr lang="en-US" dirty="0" smtClean="0"/>
          </a:p>
          <a:p>
            <a:pPr algn="just"/>
            <a:r>
              <a:rPr lang="en-US" dirty="0" smtClean="0"/>
              <a:t>Level of significance of testing the hypothesis.</a:t>
            </a:r>
          </a:p>
          <a:p>
            <a:pPr algn="just"/>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 &amp; Type II Error </a:t>
            </a:r>
            <a:endParaRPr lang="en-US" dirty="0"/>
          </a:p>
        </p:txBody>
      </p:sp>
      <p:sp>
        <p:nvSpPr>
          <p:cNvPr id="5" name="Rectangle 4"/>
          <p:cNvSpPr/>
          <p:nvPr/>
        </p:nvSpPr>
        <p:spPr>
          <a:xfrm>
            <a:off x="3200400" y="2514600"/>
            <a:ext cx="4419600" cy="35052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Accept H0		 Reject H0</a:t>
            </a: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Correct Decision		</a:t>
            </a:r>
            <a:r>
              <a:rPr lang="en-US" dirty="0" smtClean="0">
                <a:solidFill>
                  <a:srgbClr val="0070C0"/>
                </a:solidFill>
              </a:rPr>
              <a:t>Type I Error</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rgbClr val="0070C0"/>
                </a:solidFill>
              </a:rPr>
              <a:t>Type II Error</a:t>
            </a:r>
            <a:r>
              <a:rPr lang="en-US" dirty="0" smtClean="0">
                <a:solidFill>
                  <a:schemeClr val="tx1"/>
                </a:solidFill>
              </a:rPr>
              <a:t>	  Correct Decision	</a:t>
            </a:r>
          </a:p>
          <a:p>
            <a:pPr algn="ctr"/>
            <a:endParaRPr lang="en-US" dirty="0" smtClean="0">
              <a:solidFill>
                <a:schemeClr val="tx1"/>
              </a:solidFill>
            </a:endParaRPr>
          </a:p>
          <a:p>
            <a:pPr algn="ctr"/>
            <a:r>
              <a:rPr lang="en-US" dirty="0" smtClean="0">
                <a:solidFill>
                  <a:schemeClr val="tx1"/>
                </a:solidFill>
              </a:rPr>
              <a:t> 	</a:t>
            </a:r>
            <a:endParaRPr lang="en-US" dirty="0">
              <a:solidFill>
                <a:schemeClr val="tx1"/>
              </a:solidFill>
            </a:endParaRPr>
          </a:p>
        </p:txBody>
      </p:sp>
      <p:cxnSp>
        <p:nvCxnSpPr>
          <p:cNvPr id="7" name="Straight Connector 6"/>
          <p:cNvCxnSpPr>
            <a:stCxn id="5" idx="0"/>
            <a:endCxn id="5" idx="2"/>
          </p:cNvCxnSpPr>
          <p:nvPr/>
        </p:nvCxnSpPr>
        <p:spPr>
          <a:xfrm rot="16200000" flipH="1">
            <a:off x="3657600" y="42672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H="1">
            <a:off x="3200400" y="4648200"/>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3429000"/>
            <a:ext cx="441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371600" y="3429000"/>
            <a:ext cx="1828800" cy="2590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 (True)</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Ho (False)</a:t>
            </a:r>
            <a:endParaRPr lang="en-US" dirty="0">
              <a:solidFill>
                <a:schemeClr val="tx1"/>
              </a:solidFill>
            </a:endParaRPr>
          </a:p>
        </p:txBody>
      </p:sp>
      <p:cxnSp>
        <p:nvCxnSpPr>
          <p:cNvPr id="25" name="Straight Connector 24"/>
          <p:cNvCxnSpPr/>
          <p:nvPr/>
        </p:nvCxnSpPr>
        <p:spPr>
          <a:xfrm flipH="1">
            <a:off x="1371600" y="4648200"/>
            <a:ext cx="1828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 &amp; Type II Error </a:t>
            </a:r>
            <a:endParaRPr lang="en-US" dirty="0"/>
          </a:p>
        </p:txBody>
      </p:sp>
      <p:sp>
        <p:nvSpPr>
          <p:cNvPr id="3" name="Content Placeholder 2"/>
          <p:cNvSpPr>
            <a:spLocks noGrp="1"/>
          </p:cNvSpPr>
          <p:nvPr>
            <p:ph idx="1"/>
          </p:nvPr>
        </p:nvSpPr>
        <p:spPr/>
        <p:txBody>
          <a:bodyPr/>
          <a:lstStyle/>
          <a:p>
            <a:pPr>
              <a:lnSpc>
                <a:spcPct val="120000"/>
              </a:lnSpc>
              <a:buFont typeface="Monotype Sorts" pitchFamily="2" charset="2"/>
              <a:buNone/>
            </a:pPr>
            <a:r>
              <a:rPr lang="fi-FI" dirty="0" smtClean="0"/>
              <a:t>Suppose there is a test for a particular disease. </a:t>
            </a:r>
          </a:p>
          <a:p>
            <a:pPr>
              <a:lnSpc>
                <a:spcPct val="120000"/>
              </a:lnSpc>
              <a:buFont typeface="Arial" pitchFamily="34" charset="0"/>
              <a:buChar char="•"/>
            </a:pPr>
            <a:r>
              <a:rPr lang="fi-FI" dirty="0" smtClean="0"/>
              <a:t>If the </a:t>
            </a:r>
            <a:r>
              <a:rPr lang="fi-FI" dirty="0" smtClean="0">
                <a:solidFill>
                  <a:srgbClr val="0511F9"/>
                </a:solidFill>
              </a:rPr>
              <a:t>disease</a:t>
            </a:r>
            <a:r>
              <a:rPr lang="fi-FI" dirty="0" smtClean="0"/>
              <a:t> really exists and is diagnosed early, it </a:t>
            </a:r>
            <a:r>
              <a:rPr lang="fi-FI" dirty="0" smtClean="0">
                <a:solidFill>
                  <a:srgbClr val="0511F9"/>
                </a:solidFill>
              </a:rPr>
              <a:t>can be successfully treated</a:t>
            </a:r>
          </a:p>
          <a:p>
            <a:pPr>
              <a:lnSpc>
                <a:spcPct val="120000"/>
              </a:lnSpc>
              <a:buFont typeface="Arial" pitchFamily="34" charset="0"/>
              <a:buChar char="•"/>
            </a:pPr>
            <a:r>
              <a:rPr lang="fi-FI" dirty="0" smtClean="0">
                <a:solidFill>
                  <a:srgbClr val="0B013F"/>
                </a:solidFill>
              </a:rPr>
              <a:t>If it</a:t>
            </a:r>
            <a:r>
              <a:rPr lang="fi-FI" dirty="0" smtClean="0"/>
              <a:t> is </a:t>
            </a:r>
            <a:r>
              <a:rPr lang="fi-FI" dirty="0" smtClean="0">
                <a:solidFill>
                  <a:srgbClr val="0511F9"/>
                </a:solidFill>
              </a:rPr>
              <a:t>not</a:t>
            </a:r>
            <a:r>
              <a:rPr lang="fi-FI" dirty="0" smtClean="0"/>
              <a:t> </a:t>
            </a:r>
            <a:r>
              <a:rPr lang="fi-FI" dirty="0" smtClean="0">
                <a:solidFill>
                  <a:srgbClr val="0511F9"/>
                </a:solidFill>
              </a:rPr>
              <a:t>diagnosed</a:t>
            </a:r>
            <a:r>
              <a:rPr lang="fi-FI" dirty="0" smtClean="0"/>
              <a:t> and treated, the person will become severely </a:t>
            </a:r>
            <a:r>
              <a:rPr lang="fi-FI" dirty="0" smtClean="0">
                <a:solidFill>
                  <a:srgbClr val="0511F9"/>
                </a:solidFill>
              </a:rPr>
              <a:t>disabled</a:t>
            </a:r>
            <a:endParaRPr lang="fi-FI" dirty="0" smtClean="0"/>
          </a:p>
          <a:p>
            <a:pPr>
              <a:lnSpc>
                <a:spcPct val="120000"/>
              </a:lnSpc>
              <a:buFont typeface="Arial" pitchFamily="34" charset="0"/>
              <a:buChar char="•"/>
            </a:pPr>
            <a:r>
              <a:rPr lang="fi-FI" dirty="0" smtClean="0"/>
              <a:t>If a person is </a:t>
            </a:r>
            <a:r>
              <a:rPr lang="fi-FI" dirty="0" smtClean="0">
                <a:solidFill>
                  <a:srgbClr val="0511F9"/>
                </a:solidFill>
              </a:rPr>
              <a:t>erroneously diagnosed</a:t>
            </a:r>
            <a:r>
              <a:rPr lang="fi-FI" dirty="0" smtClean="0"/>
              <a:t> as having the disease and </a:t>
            </a:r>
            <a:r>
              <a:rPr lang="fi-FI" dirty="0" smtClean="0">
                <a:solidFill>
                  <a:srgbClr val="0511F9"/>
                </a:solidFill>
              </a:rPr>
              <a:t>treated</a:t>
            </a:r>
            <a:r>
              <a:rPr lang="fi-FI" dirty="0" smtClean="0"/>
              <a:t>, </a:t>
            </a:r>
            <a:r>
              <a:rPr lang="fi-FI" dirty="0" smtClean="0">
                <a:solidFill>
                  <a:srgbClr val="0511F9"/>
                </a:solidFill>
              </a:rPr>
              <a:t>no </a:t>
            </a:r>
            <a:r>
              <a:rPr lang="fi-FI" dirty="0" smtClean="0"/>
              <a:t>physical </a:t>
            </a:r>
            <a:r>
              <a:rPr lang="fi-FI" dirty="0" smtClean="0">
                <a:solidFill>
                  <a:srgbClr val="0511F9"/>
                </a:solidFill>
              </a:rPr>
              <a:t>damage</a:t>
            </a:r>
            <a:r>
              <a:rPr lang="fi-FI" dirty="0" smtClean="0"/>
              <a:t> is done</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533400" y="1066800"/>
            <a:ext cx="7772400" cy="1143000"/>
          </a:xfrm>
          <a:prstGeom prst="rect">
            <a:avLst/>
          </a:prstGeom>
          <a:noFill/>
          <a:ln w="9525">
            <a:noFill/>
            <a:miter lim="800000"/>
            <a:headEnd/>
            <a:tailEnd/>
          </a:ln>
        </p:spPr>
        <p:txBody>
          <a:bodyPr anchor="ctr"/>
          <a:lstStyle/>
          <a:p>
            <a:pPr>
              <a:spcBef>
                <a:spcPct val="0"/>
              </a:spcBef>
            </a:pPr>
            <a:r>
              <a:rPr lang="en-US" sz="4000" dirty="0" smtClean="0">
                <a:solidFill>
                  <a:schemeClr val="tx2"/>
                </a:solidFill>
                <a:latin typeface="+mj-lt"/>
                <a:ea typeface="+mj-ea"/>
                <a:cs typeface="+mj-cs"/>
              </a:rPr>
              <a:t>Type I Error &amp; Type II Error </a:t>
            </a:r>
            <a:endParaRPr lang="en-US" sz="4000" dirty="0">
              <a:solidFill>
                <a:schemeClr val="tx2"/>
              </a:solidFill>
              <a:latin typeface="+mj-lt"/>
              <a:ea typeface="+mj-ea"/>
              <a:cs typeface="+mj-cs"/>
            </a:endParaRPr>
          </a:p>
        </p:txBody>
      </p:sp>
      <p:graphicFrame>
        <p:nvGraphicFramePr>
          <p:cNvPr id="4098" name="Object 1024"/>
          <p:cNvGraphicFramePr>
            <a:graphicFrameLocks/>
          </p:cNvGraphicFramePr>
          <p:nvPr/>
        </p:nvGraphicFramePr>
        <p:xfrm>
          <a:off x="760413" y="2435225"/>
          <a:ext cx="7421562" cy="2860675"/>
        </p:xfrm>
        <a:graphic>
          <a:graphicData uri="http://schemas.openxmlformats.org/presentationml/2006/ole">
            <p:oleObj spid="_x0000_s1026" name="Document" r:id="rId3" imgW="7605007" imgH="2877162" progId="Word.Document.8">
              <p:embed/>
            </p:oleObj>
          </a:graphicData>
        </a:graphic>
      </p:graphicFrame>
      <p:sp>
        <p:nvSpPr>
          <p:cNvPr id="449540" name="Text Box 4"/>
          <p:cNvSpPr txBox="1">
            <a:spLocks noChangeArrowheads="1"/>
          </p:cNvSpPr>
          <p:nvPr/>
        </p:nvSpPr>
        <p:spPr bwMode="auto">
          <a:xfrm>
            <a:off x="1066800" y="5029200"/>
            <a:ext cx="2971800" cy="762000"/>
          </a:xfrm>
          <a:prstGeom prst="rect">
            <a:avLst/>
          </a:prstGeom>
          <a:noFill/>
          <a:ln w="9525">
            <a:noFill/>
            <a:miter lim="800000"/>
            <a:headEnd/>
            <a:tailEnd/>
          </a:ln>
        </p:spPr>
        <p:txBody>
          <a:bodyPr>
            <a:spAutoFit/>
          </a:bodyPr>
          <a:lstStyle/>
          <a:p>
            <a:pPr>
              <a:buFontTx/>
              <a:buNone/>
            </a:pPr>
            <a:r>
              <a:rPr lang="fi-FI" dirty="0">
                <a:latin typeface="Times New Roman" charset="0"/>
              </a:rPr>
              <a:t>treated but not harmed 	by the treatment</a:t>
            </a:r>
            <a:endParaRPr lang="en-US" dirty="0">
              <a:latin typeface="Courier New" pitchFamily="49" charset="0"/>
            </a:endParaRPr>
          </a:p>
        </p:txBody>
      </p:sp>
      <p:sp>
        <p:nvSpPr>
          <p:cNvPr id="449541" name="Text Box 5"/>
          <p:cNvSpPr txBox="1">
            <a:spLocks noChangeArrowheads="1"/>
          </p:cNvSpPr>
          <p:nvPr/>
        </p:nvSpPr>
        <p:spPr bwMode="auto">
          <a:xfrm>
            <a:off x="5257800" y="5029200"/>
            <a:ext cx="2514600" cy="762000"/>
          </a:xfrm>
          <a:prstGeom prst="rect">
            <a:avLst/>
          </a:prstGeom>
          <a:noFill/>
          <a:ln w="9525">
            <a:noFill/>
            <a:miter lim="800000"/>
            <a:headEnd/>
            <a:tailEnd/>
          </a:ln>
        </p:spPr>
        <p:txBody>
          <a:bodyPr>
            <a:spAutoFit/>
          </a:bodyPr>
          <a:lstStyle/>
          <a:p>
            <a:pPr>
              <a:buFontTx/>
              <a:buNone/>
            </a:pPr>
            <a:r>
              <a:rPr lang="fi-FI" dirty="0">
                <a:latin typeface="Times New Roman" charset="0"/>
              </a:rPr>
              <a:t>irreparable damage would be done</a:t>
            </a:r>
            <a:endParaRPr lang="en-US" sz="2400" dirty="0">
              <a:latin typeface="Courier New" pitchFamily="49" charset="0"/>
            </a:endParaRPr>
          </a:p>
        </p:txBody>
      </p:sp>
      <p:sp>
        <p:nvSpPr>
          <p:cNvPr id="449544" name="Line 8"/>
          <p:cNvSpPr>
            <a:spLocks noChangeShapeType="1"/>
          </p:cNvSpPr>
          <p:nvPr/>
        </p:nvSpPr>
        <p:spPr bwMode="auto">
          <a:xfrm flipV="1">
            <a:off x="6096000" y="3505200"/>
            <a:ext cx="304800" cy="1524000"/>
          </a:xfrm>
          <a:prstGeom prst="line">
            <a:avLst/>
          </a:prstGeom>
          <a:noFill/>
          <a:ln w="28575">
            <a:solidFill>
              <a:schemeClr val="tx1"/>
            </a:solidFill>
            <a:miter lim="800000"/>
            <a:headEnd/>
            <a:tailEnd type="triangle" w="med" len="med"/>
          </a:ln>
        </p:spPr>
        <p:txBody>
          <a:bodyPr wrap="none" anchor="ctr"/>
          <a:lstStyle/>
          <a:p>
            <a:endParaRPr lang="en-US"/>
          </a:p>
        </p:txBody>
      </p:sp>
      <p:sp>
        <p:nvSpPr>
          <p:cNvPr id="449545" name="Line 9"/>
          <p:cNvSpPr>
            <a:spLocks noChangeShapeType="1"/>
          </p:cNvSpPr>
          <p:nvPr/>
        </p:nvSpPr>
        <p:spPr bwMode="auto">
          <a:xfrm flipV="1">
            <a:off x="2514600" y="4267200"/>
            <a:ext cx="1066800" cy="838200"/>
          </a:xfrm>
          <a:prstGeom prst="line">
            <a:avLst/>
          </a:prstGeom>
          <a:noFill/>
          <a:ln w="28575">
            <a:solidFill>
              <a:schemeClr val="tx1"/>
            </a:solidFill>
            <a:miter lim="800000"/>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49540"/>
                                        </p:tgtEl>
                                        <p:attrNameLst>
                                          <p:attrName>style.visibility</p:attrName>
                                        </p:attrNameLst>
                                      </p:cBhvr>
                                      <p:to>
                                        <p:strVal val="visible"/>
                                      </p:to>
                                    </p:set>
                                    <p:anim calcmode="lin" valueType="num">
                                      <p:cBhvr>
                                        <p:cTn id="7" dur="500" fill="hold"/>
                                        <p:tgtEl>
                                          <p:spTgt spid="449540"/>
                                        </p:tgtEl>
                                        <p:attrNameLst>
                                          <p:attrName>ppt_x</p:attrName>
                                        </p:attrNameLst>
                                      </p:cBhvr>
                                      <p:tavLst>
                                        <p:tav tm="0">
                                          <p:val>
                                            <p:strVal val="#ppt_x-#ppt_w/2"/>
                                          </p:val>
                                        </p:tav>
                                        <p:tav tm="100000">
                                          <p:val>
                                            <p:strVal val="#ppt_x"/>
                                          </p:val>
                                        </p:tav>
                                      </p:tavLst>
                                    </p:anim>
                                    <p:anim calcmode="lin" valueType="num">
                                      <p:cBhvr>
                                        <p:cTn id="8" dur="500" fill="hold"/>
                                        <p:tgtEl>
                                          <p:spTgt spid="449540"/>
                                        </p:tgtEl>
                                        <p:attrNameLst>
                                          <p:attrName>ppt_y</p:attrName>
                                        </p:attrNameLst>
                                      </p:cBhvr>
                                      <p:tavLst>
                                        <p:tav tm="0">
                                          <p:val>
                                            <p:strVal val="#ppt_y"/>
                                          </p:val>
                                        </p:tav>
                                        <p:tav tm="100000">
                                          <p:val>
                                            <p:strVal val="#ppt_y"/>
                                          </p:val>
                                        </p:tav>
                                      </p:tavLst>
                                    </p:anim>
                                    <p:anim calcmode="lin" valueType="num">
                                      <p:cBhvr>
                                        <p:cTn id="9" dur="500" fill="hold"/>
                                        <p:tgtEl>
                                          <p:spTgt spid="449540"/>
                                        </p:tgtEl>
                                        <p:attrNameLst>
                                          <p:attrName>ppt_w</p:attrName>
                                        </p:attrNameLst>
                                      </p:cBhvr>
                                      <p:tavLst>
                                        <p:tav tm="0">
                                          <p:val>
                                            <p:fltVal val="0"/>
                                          </p:val>
                                        </p:tav>
                                        <p:tav tm="100000">
                                          <p:val>
                                            <p:strVal val="#ppt_w"/>
                                          </p:val>
                                        </p:tav>
                                      </p:tavLst>
                                    </p:anim>
                                    <p:anim calcmode="lin" valueType="num">
                                      <p:cBhvr>
                                        <p:cTn id="10" dur="500" fill="hold"/>
                                        <p:tgtEl>
                                          <p:spTgt spid="44954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495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7" presetClass="entr" presetSubtype="2" fill="hold" grpId="0" nodeType="clickEffect">
                                  <p:stCondLst>
                                    <p:cond delay="0"/>
                                  </p:stCondLst>
                                  <p:childTnLst>
                                    <p:set>
                                      <p:cBhvr>
                                        <p:cTn id="17" dur="1" fill="hold">
                                          <p:stCondLst>
                                            <p:cond delay="0"/>
                                          </p:stCondLst>
                                        </p:cTn>
                                        <p:tgtEl>
                                          <p:spTgt spid="449541"/>
                                        </p:tgtEl>
                                        <p:attrNameLst>
                                          <p:attrName>style.visibility</p:attrName>
                                        </p:attrNameLst>
                                      </p:cBhvr>
                                      <p:to>
                                        <p:strVal val="visible"/>
                                      </p:to>
                                    </p:set>
                                    <p:anim calcmode="lin" valueType="num">
                                      <p:cBhvr>
                                        <p:cTn id="18" dur="500" fill="hold"/>
                                        <p:tgtEl>
                                          <p:spTgt spid="449541"/>
                                        </p:tgtEl>
                                        <p:attrNameLst>
                                          <p:attrName>ppt_x</p:attrName>
                                        </p:attrNameLst>
                                      </p:cBhvr>
                                      <p:tavLst>
                                        <p:tav tm="0">
                                          <p:val>
                                            <p:strVal val="#ppt_x+#ppt_w/2"/>
                                          </p:val>
                                        </p:tav>
                                        <p:tav tm="100000">
                                          <p:val>
                                            <p:strVal val="#ppt_x"/>
                                          </p:val>
                                        </p:tav>
                                      </p:tavLst>
                                    </p:anim>
                                    <p:anim calcmode="lin" valueType="num">
                                      <p:cBhvr>
                                        <p:cTn id="19" dur="500" fill="hold"/>
                                        <p:tgtEl>
                                          <p:spTgt spid="449541"/>
                                        </p:tgtEl>
                                        <p:attrNameLst>
                                          <p:attrName>ppt_y</p:attrName>
                                        </p:attrNameLst>
                                      </p:cBhvr>
                                      <p:tavLst>
                                        <p:tav tm="0">
                                          <p:val>
                                            <p:strVal val="#ppt_y"/>
                                          </p:val>
                                        </p:tav>
                                        <p:tav tm="100000">
                                          <p:val>
                                            <p:strVal val="#ppt_y"/>
                                          </p:val>
                                        </p:tav>
                                      </p:tavLst>
                                    </p:anim>
                                    <p:anim calcmode="lin" valueType="num">
                                      <p:cBhvr>
                                        <p:cTn id="20" dur="500" fill="hold"/>
                                        <p:tgtEl>
                                          <p:spTgt spid="449541"/>
                                        </p:tgtEl>
                                        <p:attrNameLst>
                                          <p:attrName>ppt_w</p:attrName>
                                        </p:attrNameLst>
                                      </p:cBhvr>
                                      <p:tavLst>
                                        <p:tav tm="0">
                                          <p:val>
                                            <p:fltVal val="0"/>
                                          </p:val>
                                        </p:tav>
                                        <p:tav tm="100000">
                                          <p:val>
                                            <p:strVal val="#ppt_w"/>
                                          </p:val>
                                        </p:tav>
                                      </p:tavLst>
                                    </p:anim>
                                    <p:anim calcmode="lin" valueType="num">
                                      <p:cBhvr>
                                        <p:cTn id="21" dur="500" fill="hold"/>
                                        <p:tgtEl>
                                          <p:spTgt spid="44954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49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utoUpdateAnimBg="0"/>
      <p:bldP spid="449541" grpId="0" autoUpdateAnimBg="0"/>
      <p:bldP spid="449544" grpId="0" animBg="1"/>
      <p:bldP spid="4495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of Test</a:t>
            </a:r>
            <a:endParaRPr lang="en-US" dirty="0"/>
          </a:p>
        </p:txBody>
      </p:sp>
      <p:sp>
        <p:nvSpPr>
          <p:cNvPr id="3" name="Content Placeholder 2"/>
          <p:cNvSpPr>
            <a:spLocks noGrp="1"/>
          </p:cNvSpPr>
          <p:nvPr>
            <p:ph idx="1"/>
          </p:nvPr>
        </p:nvSpPr>
        <p:spPr/>
        <p:txBody>
          <a:bodyPr>
            <a:normAutofit/>
          </a:bodyPr>
          <a:lstStyle/>
          <a:p>
            <a:pPr algn="just"/>
            <a:r>
              <a:rPr lang="en-US" dirty="0" smtClean="0"/>
              <a:t>The ability of a test to reject a false null hypothesis.</a:t>
            </a:r>
          </a:p>
          <a:p>
            <a:pPr algn="just"/>
            <a:endParaRPr lang="en-US" dirty="0" smtClean="0"/>
          </a:p>
          <a:p>
            <a:pPr algn="just"/>
            <a:r>
              <a:rPr lang="en-US" dirty="0" smtClean="0"/>
              <a:t>The probability of supporting an alternative hypothesis that is true.</a:t>
            </a:r>
          </a:p>
          <a:p>
            <a:pPr algn="just"/>
            <a:endParaRPr lang="en-US" dirty="0" smtClean="0"/>
          </a:p>
          <a:p>
            <a:r>
              <a:rPr lang="en-US" dirty="0" smtClean="0"/>
              <a:t>Power = 1- </a:t>
            </a:r>
            <a:r>
              <a:rPr lang="el-GR" dirty="0" smtClean="0"/>
              <a:t>β</a:t>
            </a:r>
            <a:endParaRPr lang="en-US" dirty="0" smtClean="0">
              <a:solidFill>
                <a:srgbClr val="FF0000"/>
              </a:solidFill>
            </a:endParaRPr>
          </a:p>
          <a:p>
            <a:endParaRPr lang="en-US" dirty="0" smtClean="0">
              <a:solidFill>
                <a:srgbClr val="FF0000"/>
              </a:solidFill>
            </a:endParaRPr>
          </a:p>
          <a:p>
            <a:r>
              <a:rPr lang="en-US" dirty="0" smtClean="0"/>
              <a:t>High value of 1- </a:t>
            </a:r>
            <a:r>
              <a:rPr lang="el-GR" dirty="0" smtClean="0"/>
              <a:t>β</a:t>
            </a:r>
            <a:r>
              <a:rPr lang="en-US" dirty="0" smtClean="0"/>
              <a:t>(near 1) means test is working fine, it is rejecting a null hypothesis when it is false.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sp>
        <p:nvSpPr>
          <p:cNvPr id="3" name="Content Placeholder 2"/>
          <p:cNvSpPr>
            <a:spLocks noGrp="1"/>
          </p:cNvSpPr>
          <p:nvPr>
            <p:ph idx="1"/>
          </p:nvPr>
        </p:nvSpPr>
        <p:spPr/>
        <p:txBody>
          <a:bodyPr>
            <a:normAutofit/>
          </a:bodyPr>
          <a:lstStyle/>
          <a:p>
            <a:endParaRPr lang="en-US" u="sng" dirty="0" smtClean="0"/>
          </a:p>
          <a:p>
            <a:r>
              <a:rPr lang="en-US" u="sng" dirty="0" smtClean="0"/>
              <a:t>Two-Tailed Tests</a:t>
            </a:r>
          </a:p>
          <a:p>
            <a:endParaRPr lang="en-US" sz="1000" u="sng" dirty="0" smtClean="0"/>
          </a:p>
          <a:p>
            <a:pPr algn="just"/>
            <a:r>
              <a:rPr lang="en-US" dirty="0" smtClean="0"/>
              <a:t>If the null hypothesis is rejected for  values of the test statistic falling into either tail of its sampling distribution.</a:t>
            </a:r>
          </a:p>
          <a:p>
            <a:pPr algn="just"/>
            <a:r>
              <a:rPr lang="en-US" dirty="0" smtClean="0"/>
              <a:t>A deviation in either direction would reject the null hypothesis</a:t>
            </a:r>
          </a:p>
          <a:p>
            <a:pPr algn="just"/>
            <a:r>
              <a:rPr lang="en-US" dirty="0" smtClean="0"/>
              <a:t>Normally α is divided into α</a:t>
            </a:r>
            <a:r>
              <a:rPr lang="en-US" i="1" dirty="0" smtClean="0"/>
              <a:t>/2 on one </a:t>
            </a:r>
            <a:r>
              <a:rPr lang="en-US" dirty="0" smtClean="0"/>
              <a:t>side and α/2 on the other.</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2514600"/>
            <a:ext cx="7391400" cy="3886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sp>
        <p:nvSpPr>
          <p:cNvPr id="3" name="Content Placeholder 2"/>
          <p:cNvSpPr>
            <a:spLocks noGrp="1"/>
          </p:cNvSpPr>
          <p:nvPr>
            <p:ph idx="1"/>
          </p:nvPr>
        </p:nvSpPr>
        <p:spPr/>
        <p:txBody>
          <a:bodyPr/>
          <a:lstStyle/>
          <a:p>
            <a:endParaRPr lang="en-US" u="sng" dirty="0" smtClean="0"/>
          </a:p>
          <a:p>
            <a:r>
              <a:rPr lang="en-US" u="sng" dirty="0" smtClean="0"/>
              <a:t>One-Tailed Tests</a:t>
            </a:r>
          </a:p>
          <a:p>
            <a:endParaRPr lang="en-US" sz="1000" u="sng" dirty="0" smtClean="0"/>
          </a:p>
          <a:p>
            <a:r>
              <a:rPr lang="en-US" dirty="0" smtClean="0"/>
              <a:t>Only used when the other tail is nonsensical.</a:t>
            </a:r>
          </a:p>
          <a:p>
            <a:pPr algn="just"/>
            <a:endParaRPr lang="en-US" dirty="0" smtClean="0"/>
          </a:p>
          <a:p>
            <a:pPr algn="just"/>
            <a:r>
              <a:rPr lang="en-US" dirty="0" smtClean="0"/>
              <a:t>If null hypothesis is rejected only for values of the test statistic falling into one specified tail of its sampling distribution.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Hypotheses</a:t>
            </a:r>
            <a:endParaRPr lang="en-US" dirty="0"/>
          </a:p>
        </p:txBody>
      </p:sp>
      <p:sp>
        <p:nvSpPr>
          <p:cNvPr id="3" name="Content Placeholder 2"/>
          <p:cNvSpPr>
            <a:spLocks noGrp="1"/>
          </p:cNvSpPr>
          <p:nvPr>
            <p:ph idx="1"/>
          </p:nvPr>
        </p:nvSpPr>
        <p:spPr/>
        <p:txBody>
          <a:bodyPr>
            <a:normAutofit/>
          </a:bodyPr>
          <a:lstStyle/>
          <a:p>
            <a:pPr algn="just"/>
            <a:r>
              <a:rPr lang="en-US" dirty="0" smtClean="0"/>
              <a:t>Begins with an assumption called Hypothesis.</a:t>
            </a:r>
          </a:p>
          <a:p>
            <a:endParaRPr lang="en-US" dirty="0" smtClean="0"/>
          </a:p>
          <a:p>
            <a:r>
              <a:rPr lang="en-US" u="sng" dirty="0" smtClean="0"/>
              <a:t>Hypothesis</a:t>
            </a:r>
          </a:p>
          <a:p>
            <a:pPr algn="just"/>
            <a:r>
              <a:rPr lang="en-US" dirty="0" smtClean="0"/>
              <a:t>Claim (assumption) about a population parameter.</a:t>
            </a:r>
          </a:p>
          <a:p>
            <a:pPr algn="just"/>
            <a:r>
              <a:rPr lang="en-US" dirty="0" smtClean="0"/>
              <a:t>An unproven proposition or supposition that tentatively explains certain facts or phenomena.</a:t>
            </a:r>
          </a:p>
          <a:p>
            <a:pPr algn="just"/>
            <a:r>
              <a:rPr lang="en-US" dirty="0" smtClean="0"/>
              <a:t>A proposition that is empirically testable.</a:t>
            </a:r>
          </a:p>
          <a:p>
            <a:pPr>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838200" y="2286000"/>
            <a:ext cx="7162800" cy="4191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sp>
        <p:nvSpPr>
          <p:cNvPr id="3" name="Content Placeholder 2"/>
          <p:cNvSpPr>
            <a:spLocks noGrp="1"/>
          </p:cNvSpPr>
          <p:nvPr>
            <p:ph idx="1"/>
          </p:nvPr>
        </p:nvSpPr>
        <p:spPr/>
        <p:txBody>
          <a:bodyPr>
            <a:normAutofit/>
          </a:bodyPr>
          <a:lstStyle/>
          <a:p>
            <a:pPr algn="just"/>
            <a:r>
              <a:rPr lang="en-US" dirty="0" smtClean="0"/>
              <a:t>A manufacturer of a light bulb wants to produce bulbs with a mean life of 1000 hours. If the lifetime is shorter, he will lose customers to the competitors; if the lifetime is longer, he will have a very high production cost because the filaments will be very thick. Determine the type of test.</a:t>
            </a:r>
          </a:p>
          <a:p>
            <a:pPr algn="just"/>
            <a:endParaRPr lang="en-US" sz="900" dirty="0" smtClean="0"/>
          </a:p>
          <a:p>
            <a:pPr algn="just"/>
            <a:r>
              <a:rPr lang="en-US" dirty="0" smtClean="0"/>
              <a:t>The wholesaler buys bulbs in large lots &amp; does not want to accept bulbs unless their mean life is at least 1000 hours. Determine the type of test.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Tailed &amp; Two Tailed Test</a:t>
            </a:r>
            <a:endParaRPr lang="en-US" dirty="0"/>
          </a:p>
        </p:txBody>
      </p:sp>
      <p:sp>
        <p:nvSpPr>
          <p:cNvPr id="3" name="Content Placeholder 2"/>
          <p:cNvSpPr>
            <a:spLocks noGrp="1"/>
          </p:cNvSpPr>
          <p:nvPr>
            <p:ph idx="1"/>
          </p:nvPr>
        </p:nvSpPr>
        <p:spPr/>
        <p:txBody>
          <a:bodyPr>
            <a:normAutofit/>
          </a:bodyPr>
          <a:lstStyle/>
          <a:p>
            <a:pPr algn="just"/>
            <a:r>
              <a:rPr lang="en-US" dirty="0" smtClean="0"/>
              <a:t>A highway safety engineer, decides to test the load bearing capacity of a bridge that is 20 yrs old. Considerable data is available from similar tests on the same type of bridge. Which type of test is appropriate? If the maximum load bearing capacity of this bridge must be 10 tons, what are the null &amp; alternative hypotheses?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Sample &amp; Two Sample Tests</a:t>
            </a:r>
            <a:endParaRPr lang="en-US" dirty="0"/>
          </a:p>
        </p:txBody>
      </p:sp>
      <p:sp>
        <p:nvSpPr>
          <p:cNvPr id="3" name="Content Placeholder 2"/>
          <p:cNvSpPr>
            <a:spLocks noGrp="1"/>
          </p:cNvSpPr>
          <p:nvPr>
            <p:ph idx="1"/>
          </p:nvPr>
        </p:nvSpPr>
        <p:spPr/>
        <p:txBody>
          <a:bodyPr/>
          <a:lstStyle/>
          <a:p>
            <a:endParaRPr lang="en-US" u="sng" dirty="0" smtClean="0"/>
          </a:p>
          <a:p>
            <a:r>
              <a:rPr lang="en-US" u="sng" dirty="0" smtClean="0"/>
              <a:t>One Sample Test</a:t>
            </a:r>
          </a:p>
          <a:p>
            <a:pPr algn="just">
              <a:buNone/>
            </a:pPr>
            <a:r>
              <a:rPr lang="en-US" dirty="0" smtClean="0"/>
              <a:t>	When we want to draw inferences about the population on the basis of given sample.</a:t>
            </a:r>
          </a:p>
          <a:p>
            <a:endParaRPr lang="en-US" dirty="0" smtClean="0"/>
          </a:p>
          <a:p>
            <a:r>
              <a:rPr lang="en-US" u="sng" dirty="0" smtClean="0"/>
              <a:t>Two Sample Test</a:t>
            </a:r>
          </a:p>
          <a:p>
            <a:pPr algn="just">
              <a:buNone/>
            </a:pPr>
            <a:r>
              <a:rPr lang="en-US" dirty="0" smtClean="0"/>
              <a:t>	When we want to compare and draw inferences about 2 populations on the basis of given samples.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&amp; Paired Samples</a:t>
            </a:r>
            <a:endParaRPr lang="en-US" dirty="0"/>
          </a:p>
        </p:txBody>
      </p:sp>
      <p:sp>
        <p:nvSpPr>
          <p:cNvPr id="3" name="Content Placeholder 2"/>
          <p:cNvSpPr>
            <a:spLocks noGrp="1"/>
          </p:cNvSpPr>
          <p:nvPr>
            <p:ph idx="1"/>
          </p:nvPr>
        </p:nvSpPr>
        <p:spPr/>
        <p:txBody>
          <a:bodyPr/>
          <a:lstStyle/>
          <a:p>
            <a:endParaRPr lang="en-US" u="sng" dirty="0" smtClean="0"/>
          </a:p>
          <a:p>
            <a:r>
              <a:rPr lang="en-US" u="sng" dirty="0" smtClean="0"/>
              <a:t>Independent Samples</a:t>
            </a:r>
          </a:p>
          <a:p>
            <a:r>
              <a:rPr lang="en-US" dirty="0" smtClean="0"/>
              <a:t>Drawn randomly from different populations.</a:t>
            </a:r>
          </a:p>
          <a:p>
            <a:endParaRPr lang="en-US" dirty="0" smtClean="0"/>
          </a:p>
          <a:p>
            <a:r>
              <a:rPr lang="en-US" u="sng" dirty="0" smtClean="0"/>
              <a:t>Paired Samples</a:t>
            </a:r>
          </a:p>
          <a:p>
            <a:r>
              <a:rPr lang="en-US" dirty="0" smtClean="0"/>
              <a:t>When the data for the two samples relate to the same group of respondents.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Hypotheses</a:t>
            </a:r>
            <a:endParaRPr lang="en-US" dirty="0"/>
          </a:p>
        </p:txBody>
      </p:sp>
      <p:sp>
        <p:nvSpPr>
          <p:cNvPr id="3" name="Content Placeholder 2"/>
          <p:cNvSpPr>
            <a:spLocks noGrp="1"/>
          </p:cNvSpPr>
          <p:nvPr>
            <p:ph idx="1"/>
          </p:nvPr>
        </p:nvSpPr>
        <p:spPr/>
        <p:txBody>
          <a:bodyPr/>
          <a:lstStyle/>
          <a:p>
            <a:endParaRPr lang="en-US" dirty="0" smtClean="0"/>
          </a:p>
          <a:p>
            <a:r>
              <a:rPr lang="en-US" dirty="0" smtClean="0"/>
              <a:t>Research hypotheses.</a:t>
            </a:r>
          </a:p>
          <a:p>
            <a:endParaRPr lang="en-US" dirty="0" smtClean="0"/>
          </a:p>
          <a:p>
            <a:r>
              <a:rPr lang="en-US" dirty="0" smtClean="0"/>
              <a:t>Logical hypotheses.</a:t>
            </a:r>
          </a:p>
          <a:p>
            <a:pPr lvl="1"/>
            <a:r>
              <a:rPr lang="en-US" dirty="0" smtClean="0"/>
              <a:t>Null hypothesis (Ho).</a:t>
            </a:r>
          </a:p>
          <a:p>
            <a:pPr lvl="1"/>
            <a:r>
              <a:rPr lang="en-US" dirty="0" smtClean="0"/>
              <a:t>Alternative hypothesis (Ha).</a:t>
            </a:r>
          </a:p>
          <a:p>
            <a:endParaRPr lang="en-US" dirty="0" smtClean="0"/>
          </a:p>
          <a:p>
            <a:r>
              <a:rPr lang="en-US" dirty="0" smtClean="0"/>
              <a:t>Statistical hypotheses.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Hypotheses.</a:t>
            </a:r>
          </a:p>
        </p:txBody>
      </p:sp>
      <p:sp>
        <p:nvSpPr>
          <p:cNvPr id="3" name="Content Placeholder 2"/>
          <p:cNvSpPr>
            <a:spLocks noGrp="1"/>
          </p:cNvSpPr>
          <p:nvPr>
            <p:ph idx="1"/>
          </p:nvPr>
        </p:nvSpPr>
        <p:spPr/>
        <p:txBody>
          <a:bodyPr/>
          <a:lstStyle/>
          <a:p>
            <a:pPr algn="just"/>
            <a:endParaRPr lang="en-US" dirty="0" smtClean="0"/>
          </a:p>
          <a:p>
            <a:pPr algn="just"/>
            <a:r>
              <a:rPr lang="en-US" dirty="0" smtClean="0"/>
              <a:t>Statement in words as to what the investigator expects to find.</a:t>
            </a:r>
          </a:p>
          <a:p>
            <a:endParaRPr lang="en-US" dirty="0" smtClean="0"/>
          </a:p>
          <a:p>
            <a:r>
              <a:rPr lang="en-US" dirty="0" smtClean="0"/>
              <a:t>Example.</a:t>
            </a:r>
          </a:p>
          <a:p>
            <a:pPr algn="just">
              <a:buNone/>
            </a:pPr>
            <a:r>
              <a:rPr lang="en-US" dirty="0" smtClean="0"/>
              <a:t>	Students who drink caffeine will be able to memorise information faster than students who do not drink caffeine.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Hypotheses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Stated in terms of null &amp; alternate hypotheses.</a:t>
            </a:r>
          </a:p>
          <a:p>
            <a:endParaRPr lang="en-US" sz="900" dirty="0" smtClean="0"/>
          </a:p>
          <a:p>
            <a:r>
              <a:rPr lang="en-US" u="sng" dirty="0" smtClean="0"/>
              <a:t>Null Hypothesis (Ho).</a:t>
            </a:r>
          </a:p>
          <a:p>
            <a:pPr algn="just">
              <a:buNone/>
            </a:pPr>
            <a:r>
              <a:rPr lang="en-US" dirty="0" smtClean="0"/>
              <a:t>	Students who drink caffeine will be not be able to memorise information faster than students who do not drink caffeine.</a:t>
            </a:r>
          </a:p>
          <a:p>
            <a:pPr algn="just"/>
            <a:endParaRPr lang="en-US" sz="900" dirty="0" smtClean="0"/>
          </a:p>
          <a:p>
            <a:pPr algn="just"/>
            <a:r>
              <a:rPr lang="en-US" u="sng" dirty="0" smtClean="0"/>
              <a:t>Alternative Hypothesis (Ha).</a:t>
            </a:r>
          </a:p>
          <a:p>
            <a:pPr algn="just">
              <a:buNone/>
            </a:pPr>
            <a:r>
              <a:rPr lang="en-US" dirty="0" smtClean="0"/>
              <a:t>	Students who drink caffeine will be able to memorise information faster than students who do not drink caffeine.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Statistical Hypotheses</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Statement in statistical terms as to what would be found if the research hypothesis is true.</a:t>
            </a:r>
          </a:p>
          <a:p>
            <a:endParaRPr lang="en-US" sz="1050" dirty="0" smtClean="0"/>
          </a:p>
          <a:p>
            <a:pPr algn="just"/>
            <a:endParaRPr lang="en-US" dirty="0" smtClean="0"/>
          </a:p>
          <a:p>
            <a:pPr algn="just"/>
            <a:r>
              <a:rPr lang="en-US" dirty="0" smtClean="0"/>
              <a:t>A sales manager has asked her salespeople to observe a limit on travelling expenses. The manager hope to keep expenses to an average of $ 100 per salesman per day. What will be </a:t>
            </a:r>
            <a:r>
              <a:rPr lang="en-US" dirty="0" err="1" smtClean="0"/>
              <a:t>H0</a:t>
            </a:r>
            <a:r>
              <a:rPr lang="en-US" dirty="0" smtClean="0"/>
              <a:t> and Ha?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in Hypotheses Testing</a:t>
            </a:r>
            <a:endParaRPr lang="en-US" dirty="0"/>
          </a:p>
        </p:txBody>
      </p:sp>
      <p:sp>
        <p:nvSpPr>
          <p:cNvPr id="3" name="Content Placeholder 2"/>
          <p:cNvSpPr>
            <a:spLocks noGrp="1"/>
          </p:cNvSpPr>
          <p:nvPr>
            <p:ph idx="1"/>
          </p:nvPr>
        </p:nvSpPr>
        <p:spPr/>
        <p:txBody>
          <a:bodyPr>
            <a:normAutofit/>
          </a:bodyPr>
          <a:lstStyle/>
          <a:p>
            <a:pPr algn="just">
              <a:buNone/>
            </a:pPr>
            <a:endParaRPr lang="en-US" dirty="0" smtClean="0"/>
          </a:p>
          <a:p>
            <a:pPr marL="624078" indent="-514350" algn="just">
              <a:buFont typeface="+mj-lt"/>
              <a:buAutoNum type="arabicPeriod"/>
            </a:pPr>
            <a:r>
              <a:rPr lang="en-US" dirty="0" smtClean="0"/>
              <a:t>Formulation of the null and alternate hypothesis</a:t>
            </a:r>
          </a:p>
          <a:p>
            <a:pPr marL="624078" indent="-514350" algn="just">
              <a:buFont typeface="+mj-lt"/>
              <a:buAutoNum type="arabicPeriod"/>
            </a:pPr>
            <a:r>
              <a:rPr lang="en-US" dirty="0" smtClean="0"/>
              <a:t>Definition of a test statistic</a:t>
            </a:r>
          </a:p>
          <a:p>
            <a:pPr marL="624078" indent="-514350" algn="just">
              <a:buFont typeface="+mj-lt"/>
              <a:buAutoNum type="arabicPeriod"/>
            </a:pPr>
            <a:r>
              <a:rPr lang="en-US" dirty="0" smtClean="0"/>
              <a:t>Determination of the distribution of the test statistic</a:t>
            </a:r>
          </a:p>
          <a:p>
            <a:pPr marL="624078" indent="-514350" algn="just">
              <a:buFont typeface="+mj-lt"/>
              <a:buAutoNum type="arabicPeriod"/>
            </a:pPr>
            <a:r>
              <a:rPr lang="en-US" dirty="0" smtClean="0"/>
              <a:t>Definition of critical region of the test statistic</a:t>
            </a:r>
          </a:p>
          <a:p>
            <a:pPr marL="624078" indent="-514350" algn="just">
              <a:buFont typeface="+mj-lt"/>
              <a:buAutoNum type="arabicPeriod"/>
            </a:pPr>
            <a:r>
              <a:rPr lang="en-US" dirty="0" smtClean="0"/>
              <a:t>Testing whether the calculated value of the test statistic falls within the acceptance region.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Hypothesis testing</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A set of logical and statistical guidelines used to make decisions from sample statistics to population characteristics.</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Formulation of H</a:t>
            </a:r>
            <a:r>
              <a:rPr lang="en-US" baseline="-25000" dirty="0" smtClean="0"/>
              <a:t>0</a:t>
            </a:r>
            <a:endParaRPr lang="en-US" baseline="-25000" dirty="0"/>
          </a:p>
        </p:txBody>
      </p:sp>
      <p:sp>
        <p:nvSpPr>
          <p:cNvPr id="3" name="Content Placeholder 2"/>
          <p:cNvSpPr>
            <a:spLocks noGrp="1"/>
          </p:cNvSpPr>
          <p:nvPr>
            <p:ph idx="1"/>
          </p:nvPr>
        </p:nvSpPr>
        <p:spPr/>
        <p:txBody>
          <a:bodyPr>
            <a:normAutofit/>
          </a:bodyPr>
          <a:lstStyle/>
          <a:p>
            <a:pPr algn="just"/>
            <a:r>
              <a:rPr lang="en-US" dirty="0" smtClean="0"/>
              <a:t>The Null hypothesis assumes a certain specific value for the unknown population parameter.</a:t>
            </a:r>
          </a:p>
          <a:p>
            <a:pPr algn="just"/>
            <a:r>
              <a:rPr lang="en-US" dirty="0" smtClean="0"/>
              <a:t>Defined as an inequality – greater than or less than.</a:t>
            </a:r>
          </a:p>
          <a:p>
            <a:pPr algn="just"/>
            <a:r>
              <a:rPr lang="en-US" dirty="0" smtClean="0"/>
              <a:t>For example, if the mean of a population is considered, then</a:t>
            </a:r>
          </a:p>
          <a:p>
            <a:pPr algn="ctr"/>
            <a:r>
              <a:rPr lang="en-US" dirty="0" smtClean="0"/>
              <a:t>H0: </a:t>
            </a:r>
            <a:r>
              <a:rPr lang="el-GR" dirty="0" smtClean="0"/>
              <a:t>μ ≤ μ</a:t>
            </a:r>
            <a:r>
              <a:rPr lang="el-GR" baseline="-25000" dirty="0" smtClean="0"/>
              <a:t>0</a:t>
            </a:r>
            <a:endParaRPr lang="en-US" baseline="-25000" dirty="0" smtClean="0"/>
          </a:p>
          <a:p>
            <a:pPr algn="ctr"/>
            <a:r>
              <a:rPr lang="pt-BR" dirty="0" smtClean="0"/>
              <a:t>H0: μ = </a:t>
            </a:r>
            <a:r>
              <a:rPr lang="el-GR" dirty="0" smtClean="0"/>
              <a:t>μ</a:t>
            </a:r>
            <a:r>
              <a:rPr lang="el-GR" baseline="-25000" dirty="0" smtClean="0"/>
              <a:t>0</a:t>
            </a:r>
            <a:endParaRPr lang="pt-BR" dirty="0" smtClean="0"/>
          </a:p>
          <a:p>
            <a:pPr algn="ctr"/>
            <a:r>
              <a:rPr lang="en-US" dirty="0" smtClean="0"/>
              <a:t>H0: </a:t>
            </a:r>
            <a:r>
              <a:rPr lang="el-GR" dirty="0" smtClean="0"/>
              <a:t>μ ≥ μ</a:t>
            </a:r>
            <a:r>
              <a:rPr lang="el-GR" baseline="-25000" dirty="0" smtClean="0"/>
              <a:t>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Formulation of H</a:t>
            </a:r>
            <a:r>
              <a:rPr lang="en-US" baseline="-25000" dirty="0" smtClean="0"/>
              <a:t>a</a:t>
            </a:r>
            <a:endParaRPr lang="en-US" baseline="-25000" dirty="0"/>
          </a:p>
        </p:txBody>
      </p:sp>
      <p:sp>
        <p:nvSpPr>
          <p:cNvPr id="3" name="Content Placeholder 2"/>
          <p:cNvSpPr>
            <a:spLocks noGrp="1"/>
          </p:cNvSpPr>
          <p:nvPr>
            <p:ph idx="1"/>
          </p:nvPr>
        </p:nvSpPr>
        <p:spPr/>
        <p:txBody>
          <a:bodyPr>
            <a:normAutofit/>
          </a:bodyPr>
          <a:lstStyle/>
          <a:p>
            <a:pPr algn="just"/>
            <a:r>
              <a:rPr lang="en-US" dirty="0" smtClean="0"/>
              <a:t>The alternate hypothesis assigns the values to the population parameter that is not contained in the null hypothesis.</a:t>
            </a:r>
          </a:p>
          <a:p>
            <a:r>
              <a:rPr lang="en-US" dirty="0" smtClean="0"/>
              <a:t>For example,</a:t>
            </a:r>
          </a:p>
          <a:p>
            <a:pPr algn="ctr"/>
            <a:r>
              <a:rPr lang="en-US" dirty="0" smtClean="0"/>
              <a:t>Ha: μ &gt; </a:t>
            </a:r>
            <a:r>
              <a:rPr lang="el-GR" dirty="0" smtClean="0"/>
              <a:t>μ</a:t>
            </a:r>
            <a:r>
              <a:rPr lang="el-GR" baseline="-25000" dirty="0" smtClean="0"/>
              <a:t>0</a:t>
            </a:r>
            <a:endParaRPr lang="en-US" dirty="0" smtClean="0"/>
          </a:p>
          <a:p>
            <a:pPr algn="ctr"/>
            <a:r>
              <a:rPr lang="en-US" dirty="0" smtClean="0"/>
              <a:t>Ha: μ ≠ </a:t>
            </a:r>
            <a:r>
              <a:rPr lang="el-GR" dirty="0" smtClean="0"/>
              <a:t>μ</a:t>
            </a:r>
            <a:r>
              <a:rPr lang="el-GR" baseline="-25000" dirty="0" smtClean="0"/>
              <a:t>0</a:t>
            </a:r>
            <a:endParaRPr lang="en-US" dirty="0" smtClean="0"/>
          </a:p>
          <a:p>
            <a:pPr algn="ctr"/>
            <a:r>
              <a:rPr lang="en-US" dirty="0" smtClean="0"/>
              <a:t>Ha: μ &lt; </a:t>
            </a:r>
            <a:r>
              <a:rPr lang="el-GR" dirty="0" smtClean="0"/>
              <a:t>μ</a:t>
            </a:r>
            <a:r>
              <a:rPr lang="el-GR" baseline="-25000" dirty="0" smtClean="0"/>
              <a:t>0</a:t>
            </a:r>
            <a:endParaRPr lang="en-US" dirty="0" smtClean="0"/>
          </a:p>
          <a:p>
            <a:pPr algn="just"/>
            <a:r>
              <a:rPr lang="en-US" dirty="0" smtClean="0"/>
              <a:t>The null hypothesis is accepted or rejected on the basis of the information provided by the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Definition of a Test Statistic</a:t>
            </a:r>
            <a:endParaRPr lang="en-US" dirty="0"/>
          </a:p>
        </p:txBody>
      </p:sp>
      <p:sp>
        <p:nvSpPr>
          <p:cNvPr id="3" name="Content Placeholder 2"/>
          <p:cNvSpPr>
            <a:spLocks noGrp="1"/>
          </p:cNvSpPr>
          <p:nvPr>
            <p:ph idx="1"/>
          </p:nvPr>
        </p:nvSpPr>
        <p:spPr/>
        <p:txBody>
          <a:bodyPr>
            <a:normAutofit/>
          </a:bodyPr>
          <a:lstStyle/>
          <a:p>
            <a:pPr algn="just"/>
            <a:r>
              <a:rPr lang="en-US" dirty="0" smtClean="0"/>
              <a:t>A test statistic must be defined to test the validity of the hypothesis.</a:t>
            </a:r>
          </a:p>
          <a:p>
            <a:pPr algn="just"/>
            <a:endParaRPr lang="en-US" sz="800" dirty="0" smtClean="0"/>
          </a:p>
          <a:p>
            <a:pPr algn="just"/>
            <a:r>
              <a:rPr lang="en-US" dirty="0" smtClean="0"/>
              <a:t>The test statistic is computed from sample information.</a:t>
            </a:r>
          </a:p>
          <a:p>
            <a:pPr algn="just"/>
            <a:endParaRPr lang="en-US" sz="800" dirty="0" smtClean="0"/>
          </a:p>
          <a:p>
            <a:pPr algn="just"/>
            <a:r>
              <a:rPr lang="en-US" dirty="0" smtClean="0"/>
              <a:t>A number calculated to represent the match between a set of data and the expectation under the null hypothesis</a:t>
            </a:r>
          </a:p>
          <a:p>
            <a:pPr algn="just">
              <a:buNone/>
            </a:pPr>
            <a:endParaRPr lang="en-US" sz="800" dirty="0" smtClean="0"/>
          </a:p>
          <a:p>
            <a:pPr algn="just">
              <a:buNone/>
            </a:pPr>
            <a:r>
              <a:rPr lang="en-US" i="1" dirty="0" smtClean="0"/>
              <a:t>A test that uses the z-score as a test </a:t>
            </a:r>
            <a:r>
              <a:rPr lang="en-US" dirty="0" smtClean="0"/>
              <a:t>statistic is called a </a:t>
            </a:r>
            <a:r>
              <a:rPr lang="en-US" i="1" dirty="0" smtClean="0"/>
              <a:t>z-test.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Determination of the distribution of the test statistic</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The probability distribution of the test statistic depends on the null hypothesis assumed, the parameter to be tested, and the sample size. Commonly used ones are the Normal, Student’s “t”, Chi-square and F-distributions.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Definition of the critical region for the test statistic</a:t>
            </a:r>
            <a:endParaRPr lang="en-US" dirty="0"/>
          </a:p>
        </p:txBody>
      </p:sp>
      <p:sp>
        <p:nvSpPr>
          <p:cNvPr id="3" name="Content Placeholder 2"/>
          <p:cNvSpPr>
            <a:spLocks noGrp="1"/>
          </p:cNvSpPr>
          <p:nvPr>
            <p:ph idx="1"/>
          </p:nvPr>
        </p:nvSpPr>
        <p:spPr/>
        <p:txBody>
          <a:bodyPr>
            <a:normAutofit/>
          </a:bodyPr>
          <a:lstStyle/>
          <a:p>
            <a:pPr algn="just"/>
            <a:r>
              <a:rPr lang="en-US" sz="2600" dirty="0" smtClean="0"/>
              <a:t>The set of values of the test statistic that leads to the rejection of H</a:t>
            </a:r>
            <a:r>
              <a:rPr lang="en-US" sz="2600" baseline="-25000" dirty="0" smtClean="0"/>
              <a:t>0</a:t>
            </a:r>
            <a:r>
              <a:rPr lang="en-US" sz="2600" dirty="0" smtClean="0"/>
              <a:t> in favour of H</a:t>
            </a:r>
            <a:r>
              <a:rPr lang="en-US" sz="2600" baseline="-25000" dirty="0" smtClean="0"/>
              <a:t>a</a:t>
            </a:r>
            <a:r>
              <a:rPr lang="en-US" sz="2600" dirty="0" smtClean="0"/>
              <a:t> is called the rejection region or critical region. </a:t>
            </a:r>
          </a:p>
          <a:p>
            <a:pPr algn="just"/>
            <a:r>
              <a:rPr lang="en-US" sz="2600" dirty="0" smtClean="0"/>
              <a:t>Depends upon whether the testing is one-sided or two-sided. </a:t>
            </a:r>
          </a:p>
          <a:p>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6: Decision rule</a:t>
            </a:r>
            <a:endParaRPr lang="en-US" dirty="0"/>
          </a:p>
        </p:txBody>
      </p:sp>
      <p:sp>
        <p:nvSpPr>
          <p:cNvPr id="3" name="Content Placeholder 2"/>
          <p:cNvSpPr>
            <a:spLocks noGrp="1"/>
          </p:cNvSpPr>
          <p:nvPr>
            <p:ph idx="1"/>
          </p:nvPr>
        </p:nvSpPr>
        <p:spPr>
          <a:xfrm>
            <a:off x="457200" y="1905000"/>
            <a:ext cx="8229600" cy="4669536"/>
          </a:xfrm>
        </p:spPr>
        <p:txBody>
          <a:bodyPr>
            <a:noAutofit/>
          </a:bodyPr>
          <a:lstStyle/>
          <a:p>
            <a:pPr algn="just">
              <a:defRPr/>
            </a:pPr>
            <a:r>
              <a:rPr lang="en-US" sz="2000" dirty="0" smtClean="0"/>
              <a:t>A decision rule is used to accept or reject the null hypothesis.</a:t>
            </a:r>
          </a:p>
          <a:p>
            <a:pPr algn="just">
              <a:defRPr/>
            </a:pPr>
            <a:endParaRPr lang="en-US" sz="1000" dirty="0" smtClean="0"/>
          </a:p>
          <a:p>
            <a:pPr>
              <a:defRPr/>
            </a:pPr>
            <a:r>
              <a:rPr lang="en-US" sz="2400" u="sng" dirty="0" smtClean="0"/>
              <a:t>P- value</a:t>
            </a:r>
          </a:p>
          <a:p>
            <a:pPr>
              <a:buFont typeface="Georgia" pitchFamily="18" charset="0"/>
              <a:buNone/>
              <a:defRPr/>
            </a:pPr>
            <a:r>
              <a:rPr lang="en-US" sz="2400" i="1" dirty="0" smtClean="0"/>
              <a:t>	P &lt; </a:t>
            </a:r>
            <a:r>
              <a:rPr lang="el-GR" sz="2400" i="1" dirty="0" smtClean="0"/>
              <a:t>α</a:t>
            </a:r>
          </a:p>
          <a:p>
            <a:pPr>
              <a:buFont typeface="Georgia" pitchFamily="18" charset="0"/>
              <a:buNone/>
              <a:defRPr/>
            </a:pPr>
            <a:r>
              <a:rPr lang="en-US" sz="2400" dirty="0" smtClean="0">
                <a:solidFill>
                  <a:srgbClr val="0070C0"/>
                </a:solidFill>
              </a:rPr>
              <a:t>	Reject</a:t>
            </a:r>
            <a:r>
              <a:rPr lang="en-US" sz="2400" dirty="0" smtClean="0"/>
              <a:t> the null hypothesis</a:t>
            </a:r>
          </a:p>
          <a:p>
            <a:pPr>
              <a:buFont typeface="Georgia" pitchFamily="18" charset="0"/>
              <a:buNone/>
              <a:defRPr/>
            </a:pPr>
            <a:r>
              <a:rPr lang="en-US" sz="2400" dirty="0" smtClean="0"/>
              <a:t>	Statistically significant</a:t>
            </a:r>
          </a:p>
          <a:p>
            <a:pPr>
              <a:defRPr/>
            </a:pPr>
            <a:endParaRPr lang="en-US" sz="2400" dirty="0" smtClean="0"/>
          </a:p>
          <a:p>
            <a:pPr>
              <a:defRPr/>
            </a:pPr>
            <a:r>
              <a:rPr lang="en-US" sz="2400" u="sng" dirty="0" smtClean="0"/>
              <a:t>Test statistic</a:t>
            </a:r>
          </a:p>
          <a:p>
            <a:pPr>
              <a:buFont typeface="Georgia" pitchFamily="18" charset="0"/>
              <a:buNone/>
              <a:defRPr/>
            </a:pPr>
            <a:r>
              <a:rPr lang="en-US" sz="2400" dirty="0" smtClean="0"/>
              <a:t>	Test statistic (calculated value)</a:t>
            </a:r>
            <a:r>
              <a:rPr lang="en-US" sz="2400" i="1" dirty="0" smtClean="0"/>
              <a:t> &lt;</a:t>
            </a:r>
            <a:r>
              <a:rPr lang="en-US" sz="2400" dirty="0" smtClean="0"/>
              <a:t> Table value of </a:t>
            </a:r>
            <a:r>
              <a:rPr lang="el-GR" sz="2400" i="1" dirty="0" smtClean="0"/>
              <a:t>α</a:t>
            </a:r>
            <a:endParaRPr lang="en-US" sz="2400" i="1" dirty="0" smtClean="0"/>
          </a:p>
          <a:p>
            <a:pPr>
              <a:buFont typeface="Georgia" pitchFamily="18" charset="0"/>
              <a:buNone/>
              <a:defRPr/>
            </a:pPr>
            <a:r>
              <a:rPr lang="en-US" sz="2400" dirty="0" smtClean="0">
                <a:solidFill>
                  <a:srgbClr val="0070C0"/>
                </a:solidFill>
              </a:rPr>
              <a:t>	Accept </a:t>
            </a:r>
            <a:r>
              <a:rPr lang="en-US" sz="2400" dirty="0" err="1" smtClean="0">
                <a:solidFill>
                  <a:srgbClr val="0070C0"/>
                </a:solidFill>
              </a:rPr>
              <a:t>H</a:t>
            </a:r>
            <a:r>
              <a:rPr lang="en-US" sz="2400" baseline="-25000" dirty="0" err="1" smtClean="0">
                <a:solidFill>
                  <a:srgbClr val="0070C0"/>
                </a:solidFill>
              </a:rPr>
              <a:t>0</a:t>
            </a:r>
            <a:endParaRPr lang="en-US" sz="2400" baseline="-25000" dirty="0" smtClean="0">
              <a:solidFill>
                <a:srgbClr val="0070C0"/>
              </a:solidFill>
            </a:endParaRPr>
          </a:p>
          <a:p>
            <a:pPr>
              <a:buFont typeface="Georgia" pitchFamily="18" charset="0"/>
              <a:buNone/>
              <a:defRPr/>
            </a:pPr>
            <a:r>
              <a:rPr lang="en-US" sz="2400" dirty="0" smtClean="0"/>
              <a:t>	Statistically insignificant</a:t>
            </a:r>
          </a:p>
          <a:p>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Outcome</a:t>
            </a:r>
            <a:endParaRPr lang="en-US" dirty="0"/>
          </a:p>
        </p:txBody>
      </p:sp>
      <p:sp>
        <p:nvSpPr>
          <p:cNvPr id="3" name="Content Placeholder 2"/>
          <p:cNvSpPr>
            <a:spLocks noGrp="1"/>
          </p:cNvSpPr>
          <p:nvPr>
            <p:ph idx="1"/>
          </p:nvPr>
        </p:nvSpPr>
        <p:spPr/>
        <p:txBody>
          <a:bodyPr/>
          <a:lstStyle/>
          <a:p>
            <a:pPr algn="just"/>
            <a:r>
              <a:rPr lang="en-US" dirty="0" smtClean="0"/>
              <a:t>The acceptance or rejection of the hypothesis will lead to the following possible outcomes:</a:t>
            </a:r>
          </a:p>
          <a:p>
            <a:endParaRPr lang="en-US" dirty="0" smtClean="0"/>
          </a:p>
          <a:p>
            <a:r>
              <a:rPr lang="en-US" dirty="0" smtClean="0"/>
              <a:t>To accept H</a:t>
            </a:r>
            <a:r>
              <a:rPr lang="en-US" baseline="-25000" dirty="0" smtClean="0"/>
              <a:t>0</a:t>
            </a:r>
            <a:r>
              <a:rPr lang="en-US" dirty="0" smtClean="0"/>
              <a:t> when H</a:t>
            </a:r>
            <a:r>
              <a:rPr lang="en-US" baseline="-25000" dirty="0" smtClean="0"/>
              <a:t>0</a:t>
            </a:r>
            <a:r>
              <a:rPr lang="en-US" dirty="0" smtClean="0"/>
              <a:t> is true- </a:t>
            </a:r>
            <a:r>
              <a:rPr lang="en-US" dirty="0" smtClean="0">
                <a:solidFill>
                  <a:srgbClr val="0070C0"/>
                </a:solidFill>
              </a:rPr>
              <a:t>Correct decision</a:t>
            </a:r>
          </a:p>
          <a:p>
            <a:r>
              <a:rPr lang="en-US" dirty="0" smtClean="0"/>
              <a:t>To reject H</a:t>
            </a:r>
            <a:r>
              <a:rPr lang="en-US" baseline="-25000" dirty="0" smtClean="0"/>
              <a:t>0</a:t>
            </a:r>
            <a:r>
              <a:rPr lang="en-US" dirty="0" smtClean="0"/>
              <a:t> when H</a:t>
            </a:r>
            <a:r>
              <a:rPr lang="en-US" baseline="-25000" dirty="0" smtClean="0"/>
              <a:t>0</a:t>
            </a:r>
            <a:r>
              <a:rPr lang="en-US" dirty="0" smtClean="0"/>
              <a:t> is false- </a:t>
            </a:r>
            <a:r>
              <a:rPr lang="en-US" dirty="0" smtClean="0">
                <a:solidFill>
                  <a:srgbClr val="0070C0"/>
                </a:solidFill>
              </a:rPr>
              <a:t>Correct decision</a:t>
            </a:r>
          </a:p>
          <a:p>
            <a:r>
              <a:rPr lang="en-US" dirty="0" smtClean="0"/>
              <a:t>To reject H</a:t>
            </a:r>
            <a:r>
              <a:rPr lang="en-US" baseline="-25000" dirty="0" smtClean="0"/>
              <a:t>0</a:t>
            </a:r>
            <a:r>
              <a:rPr lang="en-US" dirty="0" smtClean="0"/>
              <a:t> when H</a:t>
            </a:r>
            <a:r>
              <a:rPr lang="en-US" baseline="-25000" dirty="0" smtClean="0"/>
              <a:t>0</a:t>
            </a:r>
            <a:r>
              <a:rPr lang="en-US" dirty="0" smtClean="0"/>
              <a:t> is true- </a:t>
            </a:r>
            <a:r>
              <a:rPr lang="en-US" dirty="0" smtClean="0">
                <a:solidFill>
                  <a:srgbClr val="0070C0"/>
                </a:solidFill>
              </a:rPr>
              <a:t>Type I error</a:t>
            </a:r>
          </a:p>
          <a:p>
            <a:r>
              <a:rPr lang="en-US" dirty="0" smtClean="0"/>
              <a:t>To accept H</a:t>
            </a:r>
            <a:r>
              <a:rPr lang="en-US" baseline="-25000" dirty="0" smtClean="0"/>
              <a:t>0</a:t>
            </a:r>
            <a:r>
              <a:rPr lang="en-US" dirty="0" smtClean="0"/>
              <a:t> when H</a:t>
            </a:r>
            <a:r>
              <a:rPr lang="en-US" baseline="-25000" dirty="0" smtClean="0"/>
              <a:t>0</a:t>
            </a:r>
            <a:r>
              <a:rPr lang="en-US" dirty="0" smtClean="0"/>
              <a:t> is false- </a:t>
            </a:r>
            <a:r>
              <a:rPr lang="en-US" dirty="0" smtClean="0">
                <a:solidFill>
                  <a:srgbClr val="0070C0"/>
                </a:solidFill>
              </a:rPr>
              <a:t>Type II error</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Error probabilities</a:t>
            </a:r>
            <a:endParaRPr lang="en-US" dirty="0"/>
          </a:p>
        </p:txBody>
      </p:sp>
      <p:sp>
        <p:nvSpPr>
          <p:cNvPr id="3" name="Content Placeholder 2"/>
          <p:cNvSpPr>
            <a:spLocks noGrp="1"/>
          </p:cNvSpPr>
          <p:nvPr>
            <p:ph idx="1"/>
          </p:nvPr>
        </p:nvSpPr>
        <p:spPr/>
        <p:txBody>
          <a:bodyPr>
            <a:normAutofit/>
          </a:bodyPr>
          <a:lstStyle/>
          <a:p>
            <a:pPr algn="just"/>
            <a:r>
              <a:rPr lang="en-US" dirty="0" smtClean="0"/>
              <a:t>The inferences made on the basis of the sample information would always have some degree of error. </a:t>
            </a:r>
          </a:p>
          <a:p>
            <a:pPr algn="just"/>
            <a:endParaRPr lang="en-US" sz="900" dirty="0" smtClean="0"/>
          </a:p>
          <a:p>
            <a:pPr>
              <a:buNone/>
            </a:pPr>
            <a:r>
              <a:rPr lang="en-US" dirty="0" smtClean="0"/>
              <a:t>	α = Type I error = Rejecting H</a:t>
            </a:r>
            <a:r>
              <a:rPr lang="en-US" baseline="-25000" dirty="0" smtClean="0"/>
              <a:t>0</a:t>
            </a:r>
            <a:r>
              <a:rPr lang="en-US" dirty="0" smtClean="0"/>
              <a:t> when H</a:t>
            </a:r>
            <a:r>
              <a:rPr lang="en-US" baseline="-25000" dirty="0" smtClean="0"/>
              <a:t>0</a:t>
            </a:r>
            <a:r>
              <a:rPr lang="en-US" dirty="0" smtClean="0"/>
              <a:t> is true</a:t>
            </a:r>
          </a:p>
          <a:p>
            <a:pPr>
              <a:buNone/>
            </a:pPr>
            <a:r>
              <a:rPr lang="en-US" dirty="0" smtClean="0"/>
              <a:t>	β = Type II error = Accepting H</a:t>
            </a:r>
            <a:r>
              <a:rPr lang="en-US" baseline="-25000" dirty="0" smtClean="0"/>
              <a:t>0</a:t>
            </a:r>
            <a:r>
              <a:rPr lang="en-US" dirty="0" smtClean="0"/>
              <a:t> when H</a:t>
            </a:r>
            <a:r>
              <a:rPr lang="en-US" baseline="-25000" dirty="0" smtClean="0"/>
              <a:t>0</a:t>
            </a:r>
            <a:r>
              <a:rPr lang="en-US" dirty="0" smtClean="0"/>
              <a:t> is false</a:t>
            </a:r>
          </a:p>
          <a:p>
            <a:pPr>
              <a:buNone/>
            </a:pPr>
            <a:endParaRPr lang="en-US" sz="900" dirty="0" smtClean="0"/>
          </a:p>
          <a:p>
            <a:pPr algn="just"/>
            <a:r>
              <a:rPr lang="en-US" dirty="0" smtClean="0"/>
              <a:t>Rejecting a null hypothesis (Type I error) is more serious than accepting it when it is false. Therefore, the error probability α is referred to as the significance level.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Parametric &amp; Non Parametric Tests</a:t>
            </a:r>
            <a:endParaRPr lang="en-US" dirty="0"/>
          </a:p>
        </p:txBody>
      </p:sp>
      <p:sp>
        <p:nvSpPr>
          <p:cNvPr id="3" name="Content Placeholder 2"/>
          <p:cNvSpPr>
            <a:spLocks noGrp="1"/>
          </p:cNvSpPr>
          <p:nvPr>
            <p:ph idx="1"/>
          </p:nvPr>
        </p:nvSpPr>
        <p:spPr/>
        <p:txBody>
          <a:bodyPr/>
          <a:lstStyle/>
          <a:p>
            <a:r>
              <a:rPr lang="en-US" u="sng" dirty="0" smtClean="0"/>
              <a:t>Parametric Test</a:t>
            </a:r>
          </a:p>
          <a:p>
            <a:pPr algn="just"/>
            <a:r>
              <a:rPr lang="en-US" dirty="0" smtClean="0"/>
              <a:t>Statistical procedures that use interval or ratio scaled data and assume populations or sampling distributions with normal distributions.</a:t>
            </a:r>
          </a:p>
          <a:p>
            <a:pPr algn="just"/>
            <a:endParaRPr lang="en-US" dirty="0" smtClean="0"/>
          </a:p>
          <a:p>
            <a:pPr algn="just"/>
            <a:r>
              <a:rPr lang="en-US" u="sng" dirty="0" smtClean="0"/>
              <a:t>Non Parametric Test</a:t>
            </a:r>
          </a:p>
          <a:p>
            <a:pPr algn="just"/>
            <a:r>
              <a:rPr lang="en-US" dirty="0" smtClean="0"/>
              <a:t>Statistical procedures that use nominal or ordinal scaled data and make no assumptions about the distribution of the population.</a:t>
            </a:r>
          </a:p>
          <a:p>
            <a:pPr algn="just"/>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Parametric Tests</a:t>
            </a:r>
            <a:endParaRPr lang="en-US" dirty="0"/>
          </a:p>
        </p:txBody>
      </p:sp>
      <p:sp>
        <p:nvSpPr>
          <p:cNvPr id="3" name="Content Placeholder 2"/>
          <p:cNvSpPr>
            <a:spLocks noGrp="1"/>
          </p:cNvSpPr>
          <p:nvPr>
            <p:ph idx="1"/>
          </p:nvPr>
        </p:nvSpPr>
        <p:spPr/>
        <p:txBody>
          <a:bodyPr/>
          <a:lstStyle/>
          <a:p>
            <a:r>
              <a:rPr lang="en-US" dirty="0" smtClean="0"/>
              <a:t>z-test</a:t>
            </a:r>
          </a:p>
          <a:p>
            <a:r>
              <a:rPr lang="en-US" dirty="0" smtClean="0"/>
              <a:t>t-test</a:t>
            </a:r>
          </a:p>
          <a:p>
            <a:r>
              <a:rPr lang="en-US" dirty="0" smtClean="0"/>
              <a:t>F-test</a:t>
            </a:r>
          </a:p>
          <a:p>
            <a:r>
              <a:rPr lang="en-US" dirty="0" smtClean="0"/>
              <a:t>Chi square test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Testing</a:t>
            </a:r>
            <a:endParaRPr lang="en-US" dirty="0"/>
          </a:p>
        </p:txBody>
      </p:sp>
      <p:sp>
        <p:nvSpPr>
          <p:cNvPr id="3" name="Content Placeholder 2"/>
          <p:cNvSpPr>
            <a:spLocks noGrp="1"/>
          </p:cNvSpPr>
          <p:nvPr>
            <p:ph idx="1"/>
          </p:nvPr>
        </p:nvSpPr>
        <p:spPr/>
        <p:txBody>
          <a:bodyPr>
            <a:normAutofit/>
          </a:bodyPr>
          <a:lstStyle/>
          <a:p>
            <a:pPr marL="342900" indent="-342900" algn="just">
              <a:spcBef>
                <a:spcPct val="20000"/>
              </a:spcBef>
              <a:buFont typeface="Wingdings" pitchFamily="2" charset="2"/>
              <a:buChar char="v"/>
            </a:pPr>
            <a:r>
              <a:rPr lang="en-US" dirty="0" smtClean="0">
                <a:latin typeface="Georgia" pitchFamily="18" charset="0"/>
              </a:rPr>
              <a:t>The intent of hypothesis testing is to formally examine two opposing conjectures (hypotheses),  H</a:t>
            </a:r>
            <a:r>
              <a:rPr lang="en-US" baseline="-25000" dirty="0" smtClean="0">
                <a:latin typeface="Georgia" pitchFamily="18" charset="0"/>
              </a:rPr>
              <a:t>0</a:t>
            </a:r>
            <a:r>
              <a:rPr lang="en-US" dirty="0" smtClean="0">
                <a:latin typeface="Georgia" pitchFamily="18" charset="0"/>
              </a:rPr>
              <a:t>  and H</a:t>
            </a:r>
            <a:r>
              <a:rPr lang="en-US" baseline="-25000" dirty="0" smtClean="0">
                <a:latin typeface="Georgia" pitchFamily="18" charset="0"/>
              </a:rPr>
              <a:t>A</a:t>
            </a:r>
            <a:r>
              <a:rPr lang="en-US" dirty="0" smtClean="0">
                <a:latin typeface="Georgia" pitchFamily="18" charset="0"/>
              </a:rPr>
              <a:t>.</a:t>
            </a:r>
          </a:p>
          <a:p>
            <a:pPr marL="342900" indent="-342900" algn="just">
              <a:spcBef>
                <a:spcPct val="20000"/>
              </a:spcBef>
              <a:buFont typeface="Wingdings" pitchFamily="2" charset="2"/>
              <a:buChar char="v"/>
            </a:pPr>
            <a:r>
              <a:rPr lang="en-US" dirty="0" smtClean="0">
                <a:latin typeface="Georgia" pitchFamily="18" charset="0"/>
              </a:rPr>
              <a:t>These two hypotheses are mutually exclusive and exhaustive.</a:t>
            </a:r>
            <a:r>
              <a:rPr lang="en-US" dirty="0" smtClean="0">
                <a:solidFill>
                  <a:srgbClr val="FF0000"/>
                </a:solidFill>
                <a:latin typeface="Georgia" pitchFamily="18" charset="0"/>
              </a:rPr>
              <a:t> </a:t>
            </a:r>
          </a:p>
          <a:p>
            <a:pPr marL="342900" indent="-342900" algn="just">
              <a:spcBef>
                <a:spcPct val="20000"/>
              </a:spcBef>
              <a:buFont typeface="Wingdings" pitchFamily="2" charset="2"/>
              <a:buChar char="v"/>
            </a:pPr>
            <a:r>
              <a:rPr lang="en-US" dirty="0" smtClean="0">
                <a:latin typeface="Georgia" pitchFamily="18" charset="0"/>
              </a:rPr>
              <a:t>Sample information is collected and analysed.</a:t>
            </a:r>
            <a:r>
              <a:rPr lang="en-US" dirty="0" smtClean="0">
                <a:solidFill>
                  <a:srgbClr val="FF0000"/>
                </a:solidFill>
                <a:latin typeface="Georgia" pitchFamily="18" charset="0"/>
              </a:rPr>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for using Tests</a:t>
            </a:r>
            <a:endParaRPr lang="en-US" dirty="0"/>
          </a:p>
        </p:txBody>
      </p:sp>
      <p:graphicFrame>
        <p:nvGraphicFramePr>
          <p:cNvPr id="4" name="Content Placeholder 3"/>
          <p:cNvGraphicFramePr>
            <a:graphicFrameLocks noGrp="1"/>
          </p:cNvGraphicFramePr>
          <p:nvPr>
            <p:ph idx="1"/>
          </p:nvPr>
        </p:nvGraphicFramePr>
        <p:xfrm>
          <a:off x="457200" y="2286000"/>
          <a:ext cx="8382000" cy="3131615"/>
        </p:xfrm>
        <a:graphic>
          <a:graphicData uri="http://schemas.openxmlformats.org/drawingml/2006/table">
            <a:tbl>
              <a:tblPr firstRow="1" bandRow="1">
                <a:tableStyleId>{5C22544A-7EE6-4342-B048-85BDC9FD1C3A}</a:tableStyleId>
              </a:tblPr>
              <a:tblGrid>
                <a:gridCol w="2794000"/>
                <a:gridCol w="2794000"/>
                <a:gridCol w="2794000"/>
              </a:tblGrid>
              <a:tr h="1600200">
                <a:tc>
                  <a:txBody>
                    <a:bodyPr/>
                    <a:lstStyle/>
                    <a:p>
                      <a:endParaRPr lang="en-US" dirty="0"/>
                    </a:p>
                  </a:txBody>
                  <a:tcPr/>
                </a:tc>
                <a:tc>
                  <a:txBody>
                    <a:bodyPr/>
                    <a:lstStyle/>
                    <a:p>
                      <a:r>
                        <a:rPr lang="en-US" sz="2400" dirty="0" smtClean="0"/>
                        <a:t>Population standard</a:t>
                      </a:r>
                      <a:r>
                        <a:rPr lang="en-US" sz="2400" baseline="0" dirty="0" smtClean="0"/>
                        <a:t> deviation </a:t>
                      </a:r>
                      <a:r>
                        <a:rPr lang="en-US" sz="2400" baseline="0" dirty="0" smtClean="0">
                          <a:solidFill>
                            <a:schemeClr val="tx1"/>
                          </a:solidFill>
                        </a:rPr>
                        <a:t>known</a:t>
                      </a:r>
                      <a:endParaRPr 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Population standard</a:t>
                      </a:r>
                      <a:r>
                        <a:rPr lang="en-US" sz="2400" baseline="0" dirty="0" smtClean="0"/>
                        <a:t> deviation </a:t>
                      </a:r>
                      <a:r>
                        <a:rPr lang="en-US" sz="2400" baseline="0" dirty="0" smtClean="0">
                          <a:solidFill>
                            <a:schemeClr val="tx1"/>
                          </a:solidFill>
                        </a:rPr>
                        <a:t>unknown</a:t>
                      </a:r>
                      <a:endParaRPr lang="en-US" sz="2400" dirty="0" smtClean="0">
                        <a:solidFill>
                          <a:schemeClr val="tx1"/>
                        </a:solidFill>
                      </a:endParaRPr>
                    </a:p>
                  </a:txBody>
                  <a:tcPr/>
                </a:tc>
              </a:tr>
              <a:tr h="664577">
                <a:tc>
                  <a:txBody>
                    <a:bodyPr/>
                    <a:lstStyle/>
                    <a:p>
                      <a:r>
                        <a:rPr lang="en-US" sz="2400" dirty="0" smtClean="0"/>
                        <a:t>N larger</a:t>
                      </a:r>
                      <a:r>
                        <a:rPr lang="en-US" sz="2400" baseline="0" dirty="0" smtClean="0"/>
                        <a:t> than 30</a:t>
                      </a:r>
                      <a:r>
                        <a:rPr lang="en-US" sz="2400" dirty="0" smtClean="0"/>
                        <a:t> </a:t>
                      </a:r>
                      <a:endParaRPr lang="en-US" sz="2400" dirty="0"/>
                    </a:p>
                  </a:txBody>
                  <a:tcPr/>
                </a:tc>
                <a:tc>
                  <a:txBody>
                    <a:bodyPr/>
                    <a:lstStyle/>
                    <a:p>
                      <a:r>
                        <a:rPr lang="en-US" sz="2800" b="1" dirty="0" smtClean="0">
                          <a:solidFill>
                            <a:schemeClr val="accent5">
                              <a:lumMod val="50000"/>
                            </a:schemeClr>
                          </a:solidFill>
                        </a:rPr>
                        <a:t>z- Test</a:t>
                      </a:r>
                      <a:endParaRPr lang="en-US" sz="2800" b="1" dirty="0">
                        <a:solidFill>
                          <a:schemeClr val="accent5">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accent5">
                              <a:lumMod val="50000"/>
                            </a:schemeClr>
                          </a:solidFill>
                        </a:rPr>
                        <a:t>z- Test</a:t>
                      </a:r>
                    </a:p>
                  </a:txBody>
                  <a:tcPr/>
                </a:tc>
              </a:tr>
              <a:tr h="866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 smaller </a:t>
                      </a:r>
                      <a:r>
                        <a:rPr lang="en-US" sz="2400" baseline="0" dirty="0" smtClean="0"/>
                        <a:t>than 30</a:t>
                      </a:r>
                      <a:r>
                        <a:rPr lang="en-US" sz="2400"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accent5">
                              <a:lumMod val="50000"/>
                            </a:schemeClr>
                          </a:solidFill>
                        </a:rPr>
                        <a:t>z- Test</a:t>
                      </a:r>
                    </a:p>
                  </a:txBody>
                  <a:tcPr/>
                </a:tc>
                <a:tc>
                  <a:txBody>
                    <a:bodyPr/>
                    <a:lstStyle/>
                    <a:p>
                      <a:r>
                        <a:rPr lang="en-US" sz="2800" b="1" dirty="0" smtClean="0">
                          <a:solidFill>
                            <a:schemeClr val="accent5">
                              <a:lumMod val="50000"/>
                            </a:schemeClr>
                          </a:solidFill>
                        </a:rPr>
                        <a:t>t-Test</a:t>
                      </a:r>
                      <a:endParaRPr lang="en-US" sz="2800" b="1" dirty="0">
                        <a:solidFill>
                          <a:schemeClr val="accent5">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r>
              <a:rPr lang="en-US" dirty="0" smtClean="0"/>
              <a:t>Used when sample size is ≤ 30.</a:t>
            </a:r>
          </a:p>
          <a:p>
            <a:r>
              <a:rPr lang="en-US" dirty="0" smtClean="0"/>
              <a:t>Given by </a:t>
            </a:r>
            <a:r>
              <a:rPr lang="en-US" dirty="0" err="1" smtClean="0"/>
              <a:t>W.S.</a:t>
            </a:r>
            <a:r>
              <a:rPr lang="en-US" dirty="0" smtClean="0"/>
              <a:t> </a:t>
            </a:r>
            <a:r>
              <a:rPr lang="en-US" dirty="0" err="1" smtClean="0"/>
              <a:t>Gosset</a:t>
            </a:r>
            <a:r>
              <a:rPr lang="en-US" dirty="0" smtClean="0"/>
              <a:t> (pen name </a:t>
            </a:r>
            <a:r>
              <a:rPr lang="en-US" i="1" dirty="0" smtClean="0"/>
              <a:t>Student</a:t>
            </a:r>
            <a:r>
              <a:rPr lang="en-US" dirty="0" smtClean="0"/>
              <a:t>)</a:t>
            </a:r>
          </a:p>
          <a:p>
            <a:r>
              <a:rPr lang="en-US" dirty="0" smtClean="0"/>
              <a:t>Also called Student’s </a:t>
            </a:r>
            <a:r>
              <a:rPr lang="en-US" i="1" dirty="0" smtClean="0"/>
              <a:t>t</a:t>
            </a:r>
            <a:r>
              <a:rPr lang="en-US" dirty="0" smtClean="0"/>
              <a:t> distribution.</a:t>
            </a:r>
          </a:p>
          <a:p>
            <a:pPr algn="just"/>
            <a:r>
              <a:rPr lang="en-US" dirty="0" smtClean="0"/>
              <a:t>Based on t distribution.</a:t>
            </a:r>
          </a:p>
          <a:p>
            <a:pPr algn="just"/>
            <a:r>
              <a:rPr lang="en-US" dirty="0" smtClean="0"/>
              <a:t>The relevant test statistic is t.</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r>
              <a:rPr lang="en-US" u="sng" dirty="0" smtClean="0"/>
              <a:t>Conditions</a:t>
            </a:r>
          </a:p>
          <a:p>
            <a:r>
              <a:rPr lang="en-US" dirty="0" smtClean="0"/>
              <a:t>Sample should be small.</a:t>
            </a:r>
          </a:p>
          <a:p>
            <a:r>
              <a:rPr lang="en-US" dirty="0" smtClean="0"/>
              <a:t>Population standard deviation must be unknown.</a:t>
            </a:r>
          </a:p>
          <a:p>
            <a:endParaRPr lang="en-US" dirty="0" smtClean="0"/>
          </a:p>
          <a:p>
            <a:r>
              <a:rPr lang="en-US" u="sng" dirty="0" smtClean="0"/>
              <a:t>Assumption</a:t>
            </a:r>
          </a:p>
          <a:p>
            <a:r>
              <a:rPr lang="en-US" dirty="0" smtClean="0"/>
              <a:t>Normal or approximately normal population.</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Distribution</a:t>
            </a:r>
            <a:endParaRPr lang="en-US" dirty="0"/>
          </a:p>
        </p:txBody>
      </p:sp>
      <p:sp>
        <p:nvSpPr>
          <p:cNvPr id="3" name="Content Placeholder 2"/>
          <p:cNvSpPr>
            <a:spLocks noGrp="1"/>
          </p:cNvSpPr>
          <p:nvPr>
            <p:ph idx="1"/>
          </p:nvPr>
        </p:nvSpPr>
        <p:spPr/>
        <p:txBody>
          <a:bodyPr>
            <a:normAutofit lnSpcReduction="10000"/>
          </a:bodyPr>
          <a:lstStyle/>
          <a:p>
            <a:r>
              <a:rPr lang="en-US" u="sng" dirty="0" smtClean="0"/>
              <a:t>Characteristics</a:t>
            </a:r>
          </a:p>
          <a:p>
            <a:endParaRPr lang="en-US" sz="700" dirty="0" smtClean="0"/>
          </a:p>
          <a:p>
            <a:r>
              <a:rPr lang="en-US" dirty="0" smtClean="0"/>
              <a:t>Flatter than normal distribution.</a:t>
            </a:r>
          </a:p>
          <a:p>
            <a:pPr algn="just"/>
            <a:r>
              <a:rPr lang="en-US" dirty="0" smtClean="0"/>
              <a:t>Lower at mean, higher at tails than normal distribution.</a:t>
            </a:r>
          </a:p>
          <a:p>
            <a:pPr algn="just"/>
            <a:r>
              <a:rPr lang="en-US" dirty="0" smtClean="0"/>
              <a:t>As degrees of freedom increase, t-distribution approaches the standard normal distribution </a:t>
            </a:r>
            <a:r>
              <a:rPr lang="en-US" sz="2000" dirty="0" smtClean="0"/>
              <a:t>(</a:t>
            </a:r>
            <a:r>
              <a:rPr lang="en-US" sz="2000" dirty="0" err="1" smtClean="0"/>
              <a:t>df</a:t>
            </a:r>
            <a:r>
              <a:rPr lang="en-US" sz="2000" dirty="0" smtClean="0"/>
              <a:t>=8 or more)</a:t>
            </a:r>
          </a:p>
          <a:p>
            <a:pPr algn="just"/>
            <a:r>
              <a:rPr lang="en-US" dirty="0" smtClean="0"/>
              <a:t>Degrees of Freedom: No. of observations minus the no. of constraints or assumptions needed to calculate a statistical term.</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pPr lvl="0"/>
            <a:endParaRPr lang="en-US" dirty="0" smtClean="0"/>
          </a:p>
          <a:p>
            <a:pPr lvl="0"/>
            <a:r>
              <a:rPr lang="en-US" dirty="0" smtClean="0"/>
              <a:t>Confidence Interval</a:t>
            </a:r>
          </a:p>
          <a:p>
            <a:endParaRPr lang="en-US" dirty="0"/>
          </a:p>
        </p:txBody>
      </p:sp>
      <p:graphicFrame>
        <p:nvGraphicFramePr>
          <p:cNvPr id="109570" name="Object 2"/>
          <p:cNvGraphicFramePr>
            <a:graphicFrameLocks noChangeAspect="1"/>
          </p:cNvGraphicFramePr>
          <p:nvPr/>
        </p:nvGraphicFramePr>
        <p:xfrm>
          <a:off x="3810000" y="2209800"/>
          <a:ext cx="2514600" cy="914400"/>
        </p:xfrm>
        <a:graphic>
          <a:graphicData uri="http://schemas.openxmlformats.org/presentationml/2006/ole">
            <p:oleObj spid="_x0000_s2050" name="Equation" r:id="rId3" imgW="698400" imgH="304560" progId="Equation.3">
              <p:embed/>
            </p:oleObj>
          </a:graphicData>
        </a:graphic>
      </p:graphicFrame>
      <p:sp>
        <p:nvSpPr>
          <p:cNvPr id="6" name="Rectangle 5"/>
          <p:cNvSpPr/>
          <p:nvPr/>
        </p:nvSpPr>
        <p:spPr>
          <a:xfrm>
            <a:off x="1066800" y="5867400"/>
            <a:ext cx="5334000" cy="584775"/>
          </a:xfrm>
          <a:prstGeom prst="rect">
            <a:avLst/>
          </a:prstGeom>
        </p:spPr>
        <p:txBody>
          <a:bodyPr wrap="square">
            <a:spAutoFit/>
          </a:bodyPr>
          <a:lstStyle/>
          <a:p>
            <a:r>
              <a:rPr lang="en-US" sz="3200" dirty="0" smtClean="0"/>
              <a:t>Degrees of Freedom: </a:t>
            </a:r>
            <a:r>
              <a:rPr lang="en-US" sz="3200" b="1" i="1" dirty="0" smtClean="0"/>
              <a:t>n-1</a:t>
            </a:r>
          </a:p>
        </p:txBody>
      </p:sp>
      <p:graphicFrame>
        <p:nvGraphicFramePr>
          <p:cNvPr id="109571" name="Object 2"/>
          <p:cNvGraphicFramePr>
            <a:graphicFrameLocks noChangeAspect="1"/>
          </p:cNvGraphicFramePr>
          <p:nvPr/>
        </p:nvGraphicFramePr>
        <p:xfrm>
          <a:off x="990600" y="2895600"/>
          <a:ext cx="2819400" cy="1524000"/>
        </p:xfrm>
        <a:graphic>
          <a:graphicData uri="http://schemas.openxmlformats.org/presentationml/2006/ole">
            <p:oleObj spid="_x0000_s2051" name="Equation" r:id="rId4" imgW="965160" imgH="609480" progId="Equation.3">
              <p:embed/>
            </p:oleObj>
          </a:graphicData>
        </a:graphic>
      </p:graphicFrame>
      <p:graphicFrame>
        <p:nvGraphicFramePr>
          <p:cNvPr id="2052" name="Object 4"/>
          <p:cNvGraphicFramePr>
            <a:graphicFrameLocks noChangeAspect="1"/>
          </p:cNvGraphicFramePr>
          <p:nvPr/>
        </p:nvGraphicFramePr>
        <p:xfrm>
          <a:off x="4267200" y="3810000"/>
          <a:ext cx="1828800" cy="1447800"/>
        </p:xfrm>
        <a:graphic>
          <a:graphicData uri="http://schemas.openxmlformats.org/presentationml/2006/ole">
            <p:oleObj spid="_x0000_s2052" name="Equation" r:id="rId5" imgW="825480" imgH="609480" progId="Equation.3">
              <p:embed/>
            </p:oleObj>
          </a:graphicData>
        </a:graphic>
      </p:graphicFrame>
      <p:graphicFrame>
        <p:nvGraphicFramePr>
          <p:cNvPr id="2053" name="Object 5"/>
          <p:cNvGraphicFramePr>
            <a:graphicFrameLocks noChangeAspect="1"/>
          </p:cNvGraphicFramePr>
          <p:nvPr/>
        </p:nvGraphicFramePr>
        <p:xfrm>
          <a:off x="6858000" y="3886200"/>
          <a:ext cx="1676400" cy="1447800"/>
        </p:xfrm>
        <a:graphic>
          <a:graphicData uri="http://schemas.openxmlformats.org/presentationml/2006/ole">
            <p:oleObj spid="_x0000_s2053" name="Equation" r:id="rId6" imgW="977760" imgH="81252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dirty="0" smtClean="0"/>
              <a:t>t-Test</a:t>
            </a:r>
          </a:p>
        </p:txBody>
      </p:sp>
      <p:sp>
        <p:nvSpPr>
          <p:cNvPr id="6148" name="Content Placeholder 2"/>
          <p:cNvSpPr>
            <a:spLocks noGrp="1"/>
          </p:cNvSpPr>
          <p:nvPr>
            <p:ph idx="1"/>
          </p:nvPr>
        </p:nvSpPr>
        <p:spPr/>
        <p:txBody>
          <a:bodyPr/>
          <a:lstStyle/>
          <a:p>
            <a:pPr algn="just" eaLnBrk="1" hangingPunct="1"/>
            <a:r>
              <a:rPr lang="en-US" dirty="0" smtClean="0"/>
              <a:t>The specimen of copper wires drawn from a large lot to have the following breaking strength (in Kg weight)</a:t>
            </a:r>
            <a:endParaRPr lang="en-US" dirty="0" smtClean="0">
              <a:solidFill>
                <a:srgbClr val="FF0000"/>
              </a:solidFill>
            </a:endParaRPr>
          </a:p>
          <a:p>
            <a:pPr algn="just" eaLnBrk="1" hangingPunct="1">
              <a:buFont typeface="Georgia" pitchFamily="18" charset="0"/>
              <a:buNone/>
            </a:pPr>
            <a:r>
              <a:rPr lang="en-US" dirty="0" smtClean="0"/>
              <a:t>	578, 572, 570, 568, 572, 578, 570, 572, 596, 544</a:t>
            </a:r>
          </a:p>
          <a:p>
            <a:pPr algn="just" eaLnBrk="1" hangingPunct="1"/>
            <a:r>
              <a:rPr lang="en-US" dirty="0" smtClean="0"/>
              <a:t>Test whether the mean breaking strength of the lot may be taken to be 578 kg, at 5% significance level.</a:t>
            </a:r>
          </a:p>
        </p:txBody>
      </p:sp>
      <p:graphicFrame>
        <p:nvGraphicFramePr>
          <p:cNvPr id="24580" name="Object 4"/>
          <p:cNvGraphicFramePr>
            <a:graphicFrameLocks noChangeAspect="1"/>
          </p:cNvGraphicFramePr>
          <p:nvPr/>
        </p:nvGraphicFramePr>
        <p:xfrm>
          <a:off x="2819400" y="5257800"/>
          <a:ext cx="3124200" cy="1262063"/>
        </p:xfrm>
        <a:graphic>
          <a:graphicData uri="http://schemas.openxmlformats.org/presentationml/2006/ole">
            <p:oleObj spid="_x0000_s3074" name="Equation" r:id="rId3" imgW="1295280" imgH="5713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0"/>
                                        </p:tgtEl>
                                        <p:attrNameLst>
                                          <p:attrName>style.visibility</p:attrName>
                                        </p:attrNameLst>
                                      </p:cBhvr>
                                      <p:to>
                                        <p:strVal val="visible"/>
                                      </p:to>
                                    </p:set>
                                  </p:childTnLst>
                                  <p:subTnLst>
                                    <p:animClr>
                                      <p:cBhvr override="childStyle">
                                        <p:cTn dur="1" fill="hold" display="0" masterRel="nextClick" afterEffect="1"/>
                                        <p:tgtEl>
                                          <p:spTgt spid="24580"/>
                                        </p:tgtEl>
                                        <p:attrNameLst>
                                          <p:attrName>ppt_c</p:attrName>
                                        </p:attrNameLst>
                                      </p:cBhvr>
                                      <p:to>
                                        <a:srgbClr val="000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pPr algn="just"/>
            <a:r>
              <a:rPr lang="en-US" dirty="0" smtClean="0"/>
              <a:t>Given a sample mean of </a:t>
            </a:r>
            <a:r>
              <a:rPr lang="en-US" b="1" dirty="0" smtClean="0"/>
              <a:t>83</a:t>
            </a:r>
            <a:r>
              <a:rPr lang="en-US" dirty="0" smtClean="0"/>
              <a:t>, a sample standard deviation of </a:t>
            </a:r>
            <a:r>
              <a:rPr lang="en-US" b="1" dirty="0" smtClean="0"/>
              <a:t>12.5</a:t>
            </a:r>
            <a:r>
              <a:rPr lang="en-US" dirty="0" smtClean="0"/>
              <a:t>, &amp; a sample size of </a:t>
            </a:r>
            <a:r>
              <a:rPr lang="en-US" b="1" dirty="0" smtClean="0"/>
              <a:t>22</a:t>
            </a:r>
            <a:r>
              <a:rPr lang="en-US" dirty="0" smtClean="0"/>
              <a:t>, test the hypothesis that the value of population mean is </a:t>
            </a:r>
            <a:r>
              <a:rPr lang="en-US" b="1" dirty="0" smtClean="0"/>
              <a:t>70</a:t>
            </a:r>
            <a:r>
              <a:rPr lang="en-US" dirty="0" smtClean="0"/>
              <a:t> against the alternative that is more than 70. Use </a:t>
            </a:r>
            <a:r>
              <a:rPr lang="en-US" b="1" dirty="0" smtClean="0"/>
              <a:t>0.025 </a:t>
            </a:r>
            <a:r>
              <a:rPr lang="en-US" dirty="0" smtClean="0"/>
              <a:t>significance level.</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z -Test</a:t>
            </a:r>
            <a:endParaRPr lang="en-US" dirty="0"/>
          </a:p>
        </p:txBody>
      </p:sp>
      <p:sp>
        <p:nvSpPr>
          <p:cNvPr id="3" name="Content Placeholder 2"/>
          <p:cNvSpPr>
            <a:spLocks noGrp="1"/>
          </p:cNvSpPr>
          <p:nvPr>
            <p:ph idx="1"/>
          </p:nvPr>
        </p:nvSpPr>
        <p:spPr/>
        <p:txBody>
          <a:bodyPr/>
          <a:lstStyle/>
          <a:p>
            <a:pPr algn="just"/>
            <a:r>
              <a:rPr lang="en-US" dirty="0" smtClean="0"/>
              <a:t>Based on the normal distribution.</a:t>
            </a:r>
          </a:p>
          <a:p>
            <a:pPr algn="just"/>
            <a:r>
              <a:rPr lang="en-US" dirty="0" smtClean="0"/>
              <a:t>Mostly used for judging the significance level of mean.</a:t>
            </a:r>
          </a:p>
          <a:p>
            <a:pPr algn="just"/>
            <a:r>
              <a:rPr lang="en-US" dirty="0" smtClean="0"/>
              <a:t>The relevant test statistic is z. </a:t>
            </a:r>
          </a:p>
          <a:p>
            <a:pPr algn="just"/>
            <a:r>
              <a:rPr lang="en-US" dirty="0" smtClean="0"/>
              <a:t>The value of z is calculated &amp; compared with its probable value.</a:t>
            </a:r>
          </a:p>
          <a:p>
            <a:pPr algn="just"/>
            <a:endParaRPr lang="en-US" dirty="0" smtClean="0"/>
          </a:p>
          <a:p>
            <a:pPr algn="just"/>
            <a:r>
              <a:rPr lang="en-US" dirty="0" smtClean="0"/>
              <a:t>If calculated value is less than table value- </a:t>
            </a:r>
            <a:r>
              <a:rPr lang="en-US" dirty="0" smtClean="0">
                <a:solidFill>
                  <a:srgbClr val="0070C0"/>
                </a:solidFill>
              </a:rPr>
              <a:t>accept </a:t>
            </a:r>
            <a:r>
              <a:rPr lang="en-US" dirty="0" err="1" smtClean="0">
                <a:solidFill>
                  <a:srgbClr val="0070C0"/>
                </a:solidFill>
              </a:rPr>
              <a:t>H</a:t>
            </a:r>
            <a:r>
              <a:rPr lang="en-US" baseline="-25000" dirty="0" err="1" smtClean="0">
                <a:solidFill>
                  <a:srgbClr val="0070C0"/>
                </a:solidFill>
              </a:rPr>
              <a:t>0</a:t>
            </a:r>
            <a:endParaRPr lang="en-US" dirty="0" smtClean="0">
              <a:solidFill>
                <a:srgbClr val="0070C0"/>
              </a:solidFill>
            </a:endParaRPr>
          </a:p>
          <a:p>
            <a:endParaRPr lang="en-US" dirty="0"/>
          </a:p>
        </p:txBody>
      </p:sp>
      <p:graphicFrame>
        <p:nvGraphicFramePr>
          <p:cNvPr id="5122" name="Object 2"/>
          <p:cNvGraphicFramePr>
            <a:graphicFrameLocks noChangeAspect="1"/>
          </p:cNvGraphicFramePr>
          <p:nvPr/>
        </p:nvGraphicFramePr>
        <p:xfrm>
          <a:off x="1600200" y="5334000"/>
          <a:ext cx="2743200" cy="1219200"/>
        </p:xfrm>
        <a:graphic>
          <a:graphicData uri="http://schemas.openxmlformats.org/presentationml/2006/ole">
            <p:oleObj spid="_x0000_s5122" name="Equation" r:id="rId3" imgW="1002960" imgH="609480" progId="Equation.3">
              <p:embed/>
            </p:oleObj>
          </a:graphicData>
        </a:graphic>
      </p:graphicFrame>
      <p:graphicFrame>
        <p:nvGraphicFramePr>
          <p:cNvPr id="5123" name="Object 3"/>
          <p:cNvGraphicFramePr>
            <a:graphicFrameLocks noChangeAspect="1"/>
          </p:cNvGraphicFramePr>
          <p:nvPr/>
        </p:nvGraphicFramePr>
        <p:xfrm>
          <a:off x="5562600" y="5410200"/>
          <a:ext cx="1600200" cy="914400"/>
        </p:xfrm>
        <a:graphic>
          <a:graphicData uri="http://schemas.openxmlformats.org/presentationml/2006/ole">
            <p:oleObj spid="_x0000_s5123" name="Equation" r:id="rId4" imgW="825480" imgH="60948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-Test</a:t>
            </a:r>
            <a:endParaRPr lang="en-US" dirty="0"/>
          </a:p>
        </p:txBody>
      </p:sp>
      <p:sp>
        <p:nvSpPr>
          <p:cNvPr id="3" name="Content Placeholder 2"/>
          <p:cNvSpPr>
            <a:spLocks noGrp="1"/>
          </p:cNvSpPr>
          <p:nvPr>
            <p:ph idx="1"/>
          </p:nvPr>
        </p:nvSpPr>
        <p:spPr/>
        <p:txBody>
          <a:bodyPr/>
          <a:lstStyle/>
          <a:p>
            <a:pPr marL="365760" indent="-256032" algn="just">
              <a:buFont typeface="Georgia"/>
              <a:buChar char="•"/>
              <a:defRPr/>
            </a:pPr>
            <a:r>
              <a:rPr lang="en-US" dirty="0" smtClean="0"/>
              <a:t>The mean of a certain production process is known to be </a:t>
            </a:r>
            <a:r>
              <a:rPr lang="en-US" b="1" dirty="0" smtClean="0"/>
              <a:t>50</a:t>
            </a:r>
            <a:r>
              <a:rPr lang="en-US" dirty="0" smtClean="0"/>
              <a:t> with a standard deviation of </a:t>
            </a:r>
            <a:r>
              <a:rPr lang="en-US" b="1" dirty="0" smtClean="0"/>
              <a:t>2.5</a:t>
            </a:r>
            <a:r>
              <a:rPr lang="en-US" dirty="0" smtClean="0"/>
              <a:t>. The production manager may welcome any change in mean value towards higher side but would like to safeguard against decreasing values of mean. He takes a sample of </a:t>
            </a:r>
            <a:r>
              <a:rPr lang="en-US" b="1" dirty="0" smtClean="0"/>
              <a:t>12</a:t>
            </a:r>
            <a:r>
              <a:rPr lang="en-US" dirty="0" smtClean="0"/>
              <a:t> items that gives a mean value of </a:t>
            </a:r>
            <a:r>
              <a:rPr lang="en-US" b="1" dirty="0" smtClean="0"/>
              <a:t>48.5</a:t>
            </a:r>
            <a:r>
              <a:rPr lang="en-US" dirty="0" smtClean="0"/>
              <a:t>. What inference should the manager take for the production process on the basis of sample results? Use </a:t>
            </a:r>
            <a:r>
              <a:rPr lang="en-US" b="1" dirty="0" smtClean="0"/>
              <a:t>5%</a:t>
            </a:r>
            <a:r>
              <a:rPr lang="en-US" dirty="0" smtClean="0"/>
              <a:t> significance value.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-Test</a:t>
            </a:r>
            <a:endParaRPr lang="en-US" dirty="0"/>
          </a:p>
        </p:txBody>
      </p:sp>
      <p:sp>
        <p:nvSpPr>
          <p:cNvPr id="3" name="Content Placeholder 2"/>
          <p:cNvSpPr>
            <a:spLocks noGrp="1"/>
          </p:cNvSpPr>
          <p:nvPr>
            <p:ph idx="1"/>
          </p:nvPr>
        </p:nvSpPr>
        <p:spPr/>
        <p:txBody>
          <a:bodyPr/>
          <a:lstStyle/>
          <a:p>
            <a:pPr algn="just"/>
            <a:r>
              <a:rPr lang="en-US" dirty="0" smtClean="0"/>
              <a:t>A sample of </a:t>
            </a:r>
            <a:r>
              <a:rPr lang="en-US" b="1" dirty="0" smtClean="0"/>
              <a:t>400</a:t>
            </a:r>
            <a:r>
              <a:rPr lang="en-US" dirty="0" smtClean="0"/>
              <a:t> male students is found to have a mean height </a:t>
            </a:r>
            <a:r>
              <a:rPr lang="en-US" b="1" dirty="0" smtClean="0"/>
              <a:t>67.47</a:t>
            </a:r>
            <a:r>
              <a:rPr lang="en-US" dirty="0" smtClean="0"/>
              <a:t> inches. Can it be reasonably regarded as a sample from a large population with mean height </a:t>
            </a:r>
            <a:r>
              <a:rPr lang="en-US" b="1" dirty="0" smtClean="0"/>
              <a:t>67.39</a:t>
            </a:r>
            <a:r>
              <a:rPr lang="en-US" dirty="0" smtClean="0"/>
              <a:t> inches &amp; standard deviation </a:t>
            </a:r>
            <a:r>
              <a:rPr lang="en-US" b="1" dirty="0" smtClean="0"/>
              <a:t>1.30</a:t>
            </a:r>
            <a:r>
              <a:rPr lang="en-US" dirty="0" smtClean="0"/>
              <a:t> inches? Test at </a:t>
            </a:r>
            <a:r>
              <a:rPr lang="en-US" b="1" dirty="0" smtClean="0"/>
              <a:t>5%</a:t>
            </a:r>
            <a:r>
              <a:rPr lang="en-US" dirty="0" smtClean="0"/>
              <a:t> level of significance.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609600"/>
          </a:xfrm>
          <a:solidFill>
            <a:schemeClr val="tx1"/>
          </a:solidFill>
        </p:spPr>
        <p:txBody>
          <a:bodyPr>
            <a:noAutofit/>
          </a:bodyPr>
          <a:lstStyle/>
          <a:p>
            <a:r>
              <a:rPr lang="en-US" sz="4000" dirty="0" smtClean="0">
                <a:solidFill>
                  <a:schemeClr val="bg2">
                    <a:lumMod val="50000"/>
                  </a:schemeClr>
                </a:solidFill>
              </a:rPr>
              <a:t>Basic Concepts in Hypotheses Testing </a:t>
            </a:r>
            <a:endParaRPr lang="en-US" sz="4000" dirty="0">
              <a:solidFill>
                <a:schemeClr val="bg2">
                  <a:lumMod val="50000"/>
                </a:schemeClr>
              </a:solidFill>
            </a:endParaRPr>
          </a:p>
        </p:txBody>
      </p:sp>
      <p:sp>
        <p:nvSpPr>
          <p:cNvPr id="3" name="Content Placeholder 2"/>
          <p:cNvSpPr>
            <a:spLocks noGrp="1"/>
          </p:cNvSpPr>
          <p:nvPr>
            <p:ph idx="1"/>
          </p:nvPr>
        </p:nvSpPr>
        <p:spPr/>
        <p:txBody>
          <a:bodyPr/>
          <a:lstStyle/>
          <a:p>
            <a:r>
              <a:rPr lang="en-US" dirty="0" smtClean="0"/>
              <a:t>Null Hypotheses &amp;Alternate Hypotheses</a:t>
            </a:r>
          </a:p>
          <a:p>
            <a:r>
              <a:rPr lang="en-US" dirty="0" smtClean="0"/>
              <a:t>Level of Significance</a:t>
            </a:r>
          </a:p>
          <a:p>
            <a:r>
              <a:rPr lang="en-US" dirty="0" smtClean="0"/>
              <a:t>Critical Region</a:t>
            </a:r>
          </a:p>
          <a:p>
            <a:r>
              <a:rPr lang="en-US" dirty="0" smtClean="0"/>
              <a:t>Decision Rule(Test of Hypothesis)</a:t>
            </a:r>
          </a:p>
          <a:p>
            <a:r>
              <a:rPr lang="en-US" dirty="0" smtClean="0"/>
              <a:t>Type I &amp; Type II Errors</a:t>
            </a:r>
          </a:p>
          <a:p>
            <a:r>
              <a:rPr lang="en-US" dirty="0" smtClean="0"/>
              <a:t>Power of Test</a:t>
            </a:r>
          </a:p>
          <a:p>
            <a:r>
              <a:rPr lang="en-US" dirty="0" smtClean="0"/>
              <a:t>Two Tailed &amp; One Tailed Tests</a:t>
            </a:r>
          </a:p>
          <a:p>
            <a:r>
              <a:rPr lang="en-US" dirty="0" smtClean="0"/>
              <a:t>One Sample &amp; Two Sample Tests</a:t>
            </a:r>
          </a:p>
          <a:p>
            <a:r>
              <a:rPr lang="en-US" dirty="0" smtClean="0"/>
              <a:t>Parametric &amp; Non Parametric Tests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-Test</a:t>
            </a:r>
            <a:endParaRPr lang="en-US" dirty="0"/>
          </a:p>
        </p:txBody>
      </p:sp>
      <p:sp>
        <p:nvSpPr>
          <p:cNvPr id="3" name="Content Placeholder 2"/>
          <p:cNvSpPr>
            <a:spLocks noGrp="1"/>
          </p:cNvSpPr>
          <p:nvPr>
            <p:ph idx="1"/>
          </p:nvPr>
        </p:nvSpPr>
        <p:spPr/>
        <p:txBody>
          <a:bodyPr/>
          <a:lstStyle/>
          <a:p>
            <a:pPr algn="just"/>
            <a:r>
              <a:rPr lang="en-US" dirty="0" smtClean="0"/>
              <a:t>Hinton press hypothesizes that the average life of its largest web press is </a:t>
            </a:r>
            <a:r>
              <a:rPr lang="en-US" b="1" dirty="0" smtClean="0"/>
              <a:t>14,500</a:t>
            </a:r>
            <a:r>
              <a:rPr lang="en-US" dirty="0" smtClean="0"/>
              <a:t> hours. They know that the standard deviation of press life is </a:t>
            </a:r>
            <a:r>
              <a:rPr lang="en-US" b="1" dirty="0" smtClean="0"/>
              <a:t>2100</a:t>
            </a:r>
            <a:r>
              <a:rPr lang="en-US" dirty="0" smtClean="0"/>
              <a:t> hours. From a sample of </a:t>
            </a:r>
            <a:r>
              <a:rPr lang="en-US" b="1" dirty="0" smtClean="0"/>
              <a:t>36 </a:t>
            </a:r>
            <a:r>
              <a:rPr lang="en-US" dirty="0" smtClean="0"/>
              <a:t>presses , the company finds a sample mean of </a:t>
            </a:r>
            <a:r>
              <a:rPr lang="en-US" b="1" dirty="0" smtClean="0"/>
              <a:t>13,000</a:t>
            </a:r>
            <a:r>
              <a:rPr lang="en-US" dirty="0" smtClean="0"/>
              <a:t> hours. At a </a:t>
            </a:r>
            <a:r>
              <a:rPr lang="en-US" b="1" dirty="0" smtClean="0"/>
              <a:t>0.01</a:t>
            </a:r>
            <a:r>
              <a:rPr lang="en-US" dirty="0" smtClean="0"/>
              <a:t> significance level, should the company conclude that the average life of the presses is less than the hypothesized </a:t>
            </a:r>
            <a:r>
              <a:rPr lang="en-US" b="1" dirty="0" smtClean="0"/>
              <a:t>14,500</a:t>
            </a:r>
            <a:r>
              <a:rPr lang="en-US" dirty="0" smtClean="0"/>
              <a:t> hours?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F-Test</a:t>
            </a:r>
            <a:endParaRPr lang="en-US" dirty="0"/>
          </a:p>
        </p:txBody>
      </p:sp>
      <p:sp>
        <p:nvSpPr>
          <p:cNvPr id="3" name="Content Placeholder 2"/>
          <p:cNvSpPr>
            <a:spLocks noGrp="1"/>
          </p:cNvSpPr>
          <p:nvPr>
            <p:ph idx="1"/>
          </p:nvPr>
        </p:nvSpPr>
        <p:spPr/>
        <p:txBody>
          <a:bodyPr>
            <a:normAutofit/>
          </a:bodyPr>
          <a:lstStyle/>
          <a:p>
            <a:r>
              <a:rPr lang="en-US" dirty="0" smtClean="0"/>
              <a:t>Based on F-Distribution</a:t>
            </a:r>
          </a:p>
          <a:p>
            <a:r>
              <a:rPr lang="en-US" dirty="0" smtClean="0"/>
              <a:t>Used to compare variance of 2 independent samples.</a:t>
            </a:r>
          </a:p>
          <a:p>
            <a:r>
              <a:rPr lang="en-US" dirty="0" smtClean="0"/>
              <a:t>Relevant Test statistic is F.</a:t>
            </a:r>
          </a:p>
          <a:p>
            <a:pPr algn="just"/>
            <a:r>
              <a:rPr lang="en-US" dirty="0" smtClean="0"/>
              <a:t>Larger the F value, greater the possibility of  having statistically significant results.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F-Test</a:t>
            </a:r>
            <a:endParaRPr lang="en-US" dirty="0"/>
          </a:p>
        </p:txBody>
      </p:sp>
      <p:sp>
        <p:nvSpPr>
          <p:cNvPr id="3" name="Content Placeholder 2"/>
          <p:cNvSpPr>
            <a:spLocks noGrp="1"/>
          </p:cNvSpPr>
          <p:nvPr>
            <p:ph idx="1"/>
          </p:nvPr>
        </p:nvSpPr>
        <p:spPr>
          <a:xfrm>
            <a:off x="457200" y="1935480"/>
            <a:ext cx="8229600" cy="2179320"/>
          </a:xfrm>
        </p:spPr>
        <p:txBody>
          <a:bodyPr/>
          <a:lstStyle/>
          <a:p>
            <a:r>
              <a:rPr lang="en-US" u="sng" dirty="0" smtClean="0"/>
              <a:t>Characteristics</a:t>
            </a:r>
          </a:p>
          <a:p>
            <a:endParaRPr lang="en-US" u="sng" dirty="0" smtClean="0"/>
          </a:p>
          <a:p>
            <a:r>
              <a:rPr lang="en-US" dirty="0" smtClean="0"/>
              <a:t>Family of distributions .</a:t>
            </a:r>
          </a:p>
          <a:p>
            <a:r>
              <a:rPr lang="en-US" dirty="0" smtClean="0"/>
              <a:t>Has 2 degrees of freedom.</a:t>
            </a:r>
            <a:endParaRPr lang="en-US" dirty="0"/>
          </a:p>
        </p:txBody>
      </p:sp>
      <p:graphicFrame>
        <p:nvGraphicFramePr>
          <p:cNvPr id="24580" name="Object 4"/>
          <p:cNvGraphicFramePr>
            <a:graphicFrameLocks noChangeAspect="1"/>
          </p:cNvGraphicFramePr>
          <p:nvPr/>
        </p:nvGraphicFramePr>
        <p:xfrm>
          <a:off x="6553200" y="4038600"/>
          <a:ext cx="1858962" cy="1219200"/>
        </p:xfrm>
        <a:graphic>
          <a:graphicData uri="http://schemas.openxmlformats.org/presentationml/2006/ole">
            <p:oleObj spid="_x0000_s6146" name="Equation" r:id="rId3" imgW="1257120" imgH="533160" progId="Equation.3">
              <p:embed/>
            </p:oleObj>
          </a:graphicData>
        </a:graphic>
      </p:graphicFrame>
      <p:graphicFrame>
        <p:nvGraphicFramePr>
          <p:cNvPr id="4" name="Object 4"/>
          <p:cNvGraphicFramePr>
            <a:graphicFrameLocks noChangeAspect="1"/>
          </p:cNvGraphicFramePr>
          <p:nvPr/>
        </p:nvGraphicFramePr>
        <p:xfrm>
          <a:off x="1066800" y="3962400"/>
          <a:ext cx="1828800" cy="1524000"/>
        </p:xfrm>
        <a:graphic>
          <a:graphicData uri="http://schemas.openxmlformats.org/presentationml/2006/ole">
            <p:oleObj spid="_x0000_s6147" name="Equation" r:id="rId4" imgW="54576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0"/>
                                        </p:tgtEl>
                                        <p:attrNameLst>
                                          <p:attrName>style.visibility</p:attrName>
                                        </p:attrNameLst>
                                      </p:cBhvr>
                                      <p:to>
                                        <p:strVal val="visible"/>
                                      </p:to>
                                    </p:set>
                                  </p:childTnLst>
                                  <p:subTnLst>
                                    <p:animClr>
                                      <p:cBhvr override="childStyle">
                                        <p:cTn dur="1" fill="hold" display="0" masterRel="nextClick" afterEffect="1"/>
                                        <p:tgtEl>
                                          <p:spTgt spid="24580"/>
                                        </p:tgtEl>
                                        <p:attrNameLst>
                                          <p:attrName>ppt_c</p:attrName>
                                        </p:attrNameLst>
                                      </p:cBhvr>
                                      <p:to>
                                        <a:srgbClr val="000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animClr>
                                      <p:cBhvr override="childStyle">
                                        <p:cTn dur="1" fill="hold" display="0" masterRel="nextClick" afterEffect="1"/>
                                        <p:tgtEl>
                                          <p:spTgt spid="4"/>
                                        </p:tgtEl>
                                        <p:attrNameLst>
                                          <p:attrName>ppt_c</p:attrName>
                                        </p:attrNameLst>
                                      </p:cBhvr>
                                      <p:to>
                                        <a:srgbClr val="000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F-Test</a:t>
            </a:r>
            <a:endParaRPr lang="en-US" dirty="0"/>
          </a:p>
        </p:txBody>
      </p:sp>
      <p:sp>
        <p:nvSpPr>
          <p:cNvPr id="3" name="Content Placeholder 2"/>
          <p:cNvSpPr>
            <a:spLocks noGrp="1"/>
          </p:cNvSpPr>
          <p:nvPr>
            <p:ph idx="1"/>
          </p:nvPr>
        </p:nvSpPr>
        <p:spPr/>
        <p:txBody>
          <a:bodyPr/>
          <a:lstStyle/>
          <a:p>
            <a:pPr algn="just"/>
            <a:r>
              <a:rPr lang="en-US" dirty="0" smtClean="0"/>
              <a:t>Two random samples drawn from two normal populations are</a:t>
            </a:r>
          </a:p>
          <a:p>
            <a:pPr algn="just"/>
            <a:endParaRPr lang="en-US" dirty="0" smtClean="0"/>
          </a:p>
          <a:p>
            <a:pPr algn="just"/>
            <a:endParaRPr lang="en-US" dirty="0" smtClean="0"/>
          </a:p>
          <a:p>
            <a:pPr algn="just"/>
            <a:endParaRPr lang="en-US" dirty="0" smtClean="0"/>
          </a:p>
          <a:p>
            <a:pPr algn="just"/>
            <a:r>
              <a:rPr lang="en-US" dirty="0" smtClean="0"/>
              <a:t>Test using variance ratio of 5% and 1% level of significance whether the two populations have the same variance.</a:t>
            </a:r>
          </a:p>
          <a:p>
            <a:pPr algn="just"/>
            <a:endParaRPr lang="en-US" dirty="0"/>
          </a:p>
        </p:txBody>
      </p:sp>
      <p:graphicFrame>
        <p:nvGraphicFramePr>
          <p:cNvPr id="4" name="Table 3"/>
          <p:cNvGraphicFramePr>
            <a:graphicFrameLocks noGrp="1"/>
          </p:cNvGraphicFramePr>
          <p:nvPr/>
        </p:nvGraphicFramePr>
        <p:xfrm>
          <a:off x="838199" y="3124200"/>
          <a:ext cx="7631429" cy="741680"/>
        </p:xfrm>
        <a:graphic>
          <a:graphicData uri="http://schemas.openxmlformats.org/drawingml/2006/table">
            <a:tbl>
              <a:tblPr firstRow="1" bandRow="1">
                <a:tableStyleId>{5C22544A-7EE6-4342-B048-85BDC9FD1C3A}</a:tableStyleId>
              </a:tblPr>
              <a:tblGrid>
                <a:gridCol w="1130535"/>
                <a:gridCol w="698266"/>
                <a:gridCol w="533400"/>
                <a:gridCol w="457200"/>
                <a:gridCol w="457200"/>
                <a:gridCol w="457200"/>
                <a:gridCol w="609600"/>
                <a:gridCol w="533400"/>
                <a:gridCol w="609600"/>
                <a:gridCol w="609600"/>
                <a:gridCol w="533400"/>
                <a:gridCol w="457200"/>
                <a:gridCol w="544828"/>
              </a:tblGrid>
              <a:tr h="370840">
                <a:tc>
                  <a:txBody>
                    <a:bodyPr/>
                    <a:lstStyle/>
                    <a:p>
                      <a:r>
                        <a:rPr lang="en-US" dirty="0" smtClean="0"/>
                        <a:t>Sample 1</a:t>
                      </a:r>
                      <a:endParaRPr lang="en-US" dirty="0"/>
                    </a:p>
                  </a:txBody>
                  <a:tcPr/>
                </a:tc>
                <a:tc>
                  <a:txBody>
                    <a:bodyPr/>
                    <a:lstStyle/>
                    <a:p>
                      <a:r>
                        <a:rPr lang="en-US" dirty="0" smtClean="0"/>
                        <a:t>20</a:t>
                      </a:r>
                      <a:endParaRPr lang="en-US" dirty="0"/>
                    </a:p>
                  </a:txBody>
                  <a:tcPr/>
                </a:tc>
                <a:tc>
                  <a:txBody>
                    <a:bodyPr/>
                    <a:lstStyle/>
                    <a:p>
                      <a:r>
                        <a:rPr lang="en-US" dirty="0" smtClean="0"/>
                        <a:t>16</a:t>
                      </a:r>
                      <a:endParaRPr lang="en-US" dirty="0"/>
                    </a:p>
                  </a:txBody>
                  <a:tcPr/>
                </a:tc>
                <a:tc>
                  <a:txBody>
                    <a:bodyPr/>
                    <a:lstStyle/>
                    <a:p>
                      <a:r>
                        <a:rPr lang="en-US" dirty="0" smtClean="0"/>
                        <a:t>26</a:t>
                      </a:r>
                      <a:endParaRPr lang="en-US" dirty="0"/>
                    </a:p>
                  </a:txBody>
                  <a:tcPr/>
                </a:tc>
                <a:tc>
                  <a:txBody>
                    <a:bodyPr/>
                    <a:lstStyle/>
                    <a:p>
                      <a:r>
                        <a:rPr lang="en-US" dirty="0" smtClean="0"/>
                        <a:t>27</a:t>
                      </a:r>
                      <a:endParaRPr lang="en-US" dirty="0"/>
                    </a:p>
                  </a:txBody>
                  <a:tcPr/>
                </a:tc>
                <a:tc>
                  <a:txBody>
                    <a:bodyPr/>
                    <a:lstStyle/>
                    <a:p>
                      <a:r>
                        <a:rPr lang="en-US" dirty="0" smtClean="0"/>
                        <a:t>23</a:t>
                      </a:r>
                      <a:endParaRPr lang="en-US" dirty="0"/>
                    </a:p>
                  </a:txBody>
                  <a:tcPr/>
                </a:tc>
                <a:tc>
                  <a:txBody>
                    <a:bodyPr/>
                    <a:lstStyle/>
                    <a:p>
                      <a:r>
                        <a:rPr lang="en-US" dirty="0" smtClean="0"/>
                        <a:t>22</a:t>
                      </a:r>
                      <a:endParaRPr lang="en-US" dirty="0"/>
                    </a:p>
                  </a:txBody>
                  <a:tcPr/>
                </a:tc>
                <a:tc>
                  <a:txBody>
                    <a:bodyPr/>
                    <a:lstStyle/>
                    <a:p>
                      <a:r>
                        <a:rPr lang="en-US" dirty="0" smtClean="0"/>
                        <a:t>18</a:t>
                      </a:r>
                      <a:endParaRPr lang="en-US" dirty="0"/>
                    </a:p>
                  </a:txBody>
                  <a:tcPr/>
                </a:tc>
                <a:tc>
                  <a:txBody>
                    <a:bodyPr/>
                    <a:lstStyle/>
                    <a:p>
                      <a:r>
                        <a:rPr lang="en-US" dirty="0" smtClean="0"/>
                        <a:t>24</a:t>
                      </a:r>
                      <a:endParaRPr lang="en-US" dirty="0"/>
                    </a:p>
                  </a:txBody>
                  <a:tcPr/>
                </a:tc>
                <a:tc>
                  <a:txBody>
                    <a:bodyPr/>
                    <a:lstStyle/>
                    <a:p>
                      <a:r>
                        <a:rPr lang="en-US" dirty="0" smtClean="0"/>
                        <a:t>25</a:t>
                      </a:r>
                      <a:endParaRPr lang="en-US" dirty="0"/>
                    </a:p>
                  </a:txBody>
                  <a:tcPr/>
                </a:tc>
                <a:tc>
                  <a:txBody>
                    <a:bodyPr/>
                    <a:lstStyle/>
                    <a:p>
                      <a:r>
                        <a:rPr lang="en-US" dirty="0" smtClean="0"/>
                        <a:t>19</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Sample 2</a:t>
                      </a:r>
                      <a:endParaRPr lang="en-US" dirty="0"/>
                    </a:p>
                  </a:txBody>
                  <a:tcPr/>
                </a:tc>
                <a:tc>
                  <a:txBody>
                    <a:bodyPr/>
                    <a:lstStyle/>
                    <a:p>
                      <a:r>
                        <a:rPr lang="en-US" dirty="0" smtClean="0"/>
                        <a:t>27</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t>35</a:t>
                      </a:r>
                      <a:endParaRPr lang="en-US" dirty="0"/>
                    </a:p>
                  </a:txBody>
                  <a:tcPr/>
                </a:tc>
                <a:tc>
                  <a:txBody>
                    <a:bodyPr/>
                    <a:lstStyle/>
                    <a:p>
                      <a:r>
                        <a:rPr lang="en-US" dirty="0" smtClean="0"/>
                        <a:t>32</a:t>
                      </a:r>
                      <a:endParaRPr lang="en-US" dirty="0"/>
                    </a:p>
                  </a:txBody>
                  <a:tcPr/>
                </a:tc>
                <a:tc>
                  <a:txBody>
                    <a:bodyPr/>
                    <a:lstStyle/>
                    <a:p>
                      <a:r>
                        <a:rPr lang="en-US" dirty="0" smtClean="0"/>
                        <a:t>34</a:t>
                      </a:r>
                      <a:endParaRPr lang="en-US" dirty="0"/>
                    </a:p>
                  </a:txBody>
                  <a:tcPr/>
                </a:tc>
                <a:tc>
                  <a:txBody>
                    <a:bodyPr/>
                    <a:lstStyle/>
                    <a:p>
                      <a:r>
                        <a:rPr lang="en-US" dirty="0" smtClean="0"/>
                        <a:t>38</a:t>
                      </a:r>
                      <a:endParaRPr lang="en-US" dirty="0"/>
                    </a:p>
                  </a:txBody>
                  <a:tcPr/>
                </a:tc>
                <a:tc>
                  <a:txBody>
                    <a:bodyPr/>
                    <a:lstStyle/>
                    <a:p>
                      <a:r>
                        <a:rPr lang="en-US" dirty="0" smtClean="0"/>
                        <a:t>28</a:t>
                      </a:r>
                      <a:endParaRPr lang="en-US" dirty="0"/>
                    </a:p>
                  </a:txBody>
                  <a:tcPr/>
                </a:tc>
                <a:tc>
                  <a:txBody>
                    <a:bodyPr/>
                    <a:lstStyle/>
                    <a:p>
                      <a:r>
                        <a:rPr lang="en-US" dirty="0" smtClean="0"/>
                        <a:t>41</a:t>
                      </a:r>
                      <a:endParaRPr lang="en-US" dirty="0"/>
                    </a:p>
                  </a:txBody>
                  <a:tcPr/>
                </a:tc>
                <a:tc>
                  <a:txBody>
                    <a:bodyPr/>
                    <a:lstStyle/>
                    <a:p>
                      <a:r>
                        <a:rPr lang="en-US" dirty="0" smtClean="0"/>
                        <a:t>43</a:t>
                      </a:r>
                      <a:endParaRPr lang="en-US" dirty="0"/>
                    </a:p>
                  </a:txBody>
                  <a:tcPr/>
                </a:tc>
                <a:tc>
                  <a:txBody>
                    <a:bodyPr/>
                    <a:lstStyle/>
                    <a:p>
                      <a:r>
                        <a:rPr lang="en-US" dirty="0" smtClean="0"/>
                        <a:t>30</a:t>
                      </a:r>
                      <a:endParaRPr lang="en-US" dirty="0"/>
                    </a:p>
                  </a:txBody>
                  <a:tcPr/>
                </a:tc>
                <a:tc>
                  <a:txBody>
                    <a:bodyPr/>
                    <a:lstStyle/>
                    <a:p>
                      <a:r>
                        <a:rPr lang="en-US" dirty="0" smtClean="0"/>
                        <a:t>37</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Hypothesis</a:t>
            </a:r>
            <a:endParaRPr lang="en-US" dirty="0"/>
          </a:p>
        </p:txBody>
      </p:sp>
      <p:sp>
        <p:nvSpPr>
          <p:cNvPr id="3" name="Content Placeholder 2"/>
          <p:cNvSpPr>
            <a:spLocks noGrp="1"/>
          </p:cNvSpPr>
          <p:nvPr>
            <p:ph idx="1"/>
          </p:nvPr>
        </p:nvSpPr>
        <p:spPr/>
        <p:txBody>
          <a:bodyPr/>
          <a:lstStyle/>
          <a:p>
            <a:pPr algn="just"/>
            <a:r>
              <a:rPr lang="en-US" dirty="0" smtClean="0"/>
              <a:t>Specific statement about a population parameter made for the purposes of argument.</a:t>
            </a:r>
          </a:p>
          <a:p>
            <a:pPr algn="just"/>
            <a:endParaRPr lang="en-US" dirty="0" smtClean="0"/>
          </a:p>
          <a:p>
            <a:pPr algn="just"/>
            <a:r>
              <a:rPr lang="en-US" dirty="0" smtClean="0"/>
              <a:t>States the assumption to be tested, is a status quo.</a:t>
            </a:r>
          </a:p>
          <a:p>
            <a:pPr algn="just"/>
            <a:endParaRPr lang="en-US" dirty="0" smtClean="0"/>
          </a:p>
          <a:p>
            <a:pPr algn="just"/>
            <a:r>
              <a:rPr lang="en-US" dirty="0" smtClean="0"/>
              <a:t>Is always about a population parameter, not about a sample statistic.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Hypothesis</a:t>
            </a:r>
            <a:endParaRPr lang="en-US" dirty="0"/>
          </a:p>
        </p:txBody>
      </p:sp>
      <p:sp>
        <p:nvSpPr>
          <p:cNvPr id="3" name="Content Placeholder 2"/>
          <p:cNvSpPr>
            <a:spLocks noGrp="1"/>
          </p:cNvSpPr>
          <p:nvPr>
            <p:ph idx="1"/>
          </p:nvPr>
        </p:nvSpPr>
        <p:spPr/>
        <p:txBody>
          <a:bodyPr/>
          <a:lstStyle/>
          <a:p>
            <a:r>
              <a:rPr lang="en-US" dirty="0" smtClean="0"/>
              <a:t>Represents all other possible parameter values except that stated in the null hypothesis.</a:t>
            </a:r>
          </a:p>
          <a:p>
            <a:endParaRPr lang="en-US" dirty="0" smtClean="0"/>
          </a:p>
          <a:p>
            <a:r>
              <a:rPr lang="en-US" dirty="0" smtClean="0"/>
              <a:t>Challenges the status quo.</a:t>
            </a:r>
          </a:p>
          <a:p>
            <a:endParaRPr lang="en-US" dirty="0" smtClean="0"/>
          </a:p>
          <a:p>
            <a:pPr algn="just"/>
            <a:r>
              <a:rPr lang="en-US" dirty="0" smtClean="0"/>
              <a:t>Hypothesis that is believed (or needs to be supported) by the researcher –a research hypothesis.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 of Significance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critical probability in choosing between the null &amp; alternative hypotheses.</a:t>
            </a:r>
          </a:p>
          <a:p>
            <a:pPr algn="just"/>
            <a:r>
              <a:rPr lang="en-US" dirty="0" smtClean="0"/>
              <a:t>The probability of making a Type I error.</a:t>
            </a:r>
          </a:p>
          <a:p>
            <a:pPr algn="just"/>
            <a:r>
              <a:rPr lang="en-US" dirty="0" smtClean="0"/>
              <a:t>The higher the significance level, the higher the probability of rejecting a null hypothesis when its true.</a:t>
            </a:r>
          </a:p>
          <a:p>
            <a:pPr algn="just"/>
            <a:r>
              <a:rPr lang="en-US" dirty="0" smtClean="0"/>
              <a:t>Risk that a researcher is willing to take of rejecting the null hypotheses when it happens to be true.</a:t>
            </a:r>
          </a:p>
          <a:p>
            <a:pPr algn="just"/>
            <a:endParaRPr lang="en-US" sz="1100" dirty="0" smtClean="0"/>
          </a:p>
          <a:p>
            <a:pPr algn="just"/>
            <a:r>
              <a:rPr lang="en-US" u="sng" dirty="0" smtClean="0">
                <a:solidFill>
                  <a:srgbClr val="0070C0"/>
                </a:solidFill>
              </a:rPr>
              <a:t>Confidence level:</a:t>
            </a:r>
          </a:p>
          <a:p>
            <a:pPr algn="just">
              <a:buNone/>
            </a:pPr>
            <a:r>
              <a:rPr lang="en-US" dirty="0" smtClean="0">
                <a:solidFill>
                  <a:srgbClr val="0070C0"/>
                </a:solidFill>
              </a:rPr>
              <a:t>	A percentage or decimal value that tells how confident a researcher can be about being correct.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Region</a:t>
            </a:r>
            <a:endParaRPr lang="en-US" dirty="0"/>
          </a:p>
        </p:txBody>
      </p:sp>
      <p:sp>
        <p:nvSpPr>
          <p:cNvPr id="3" name="Content Placeholder 2"/>
          <p:cNvSpPr>
            <a:spLocks noGrp="1"/>
          </p:cNvSpPr>
          <p:nvPr>
            <p:ph idx="1"/>
          </p:nvPr>
        </p:nvSpPr>
        <p:spPr/>
        <p:txBody>
          <a:bodyPr/>
          <a:lstStyle/>
          <a:p>
            <a:pPr algn="just"/>
            <a:r>
              <a:rPr lang="en-US" dirty="0" smtClean="0"/>
              <a:t>The rejection region.</a:t>
            </a:r>
          </a:p>
          <a:p>
            <a:pPr algn="just"/>
            <a:endParaRPr lang="en-US" dirty="0" smtClean="0"/>
          </a:p>
          <a:p>
            <a:pPr algn="just"/>
            <a:r>
              <a:rPr lang="en-US" dirty="0" smtClean="0"/>
              <a:t>If the value of mean falls within this region, the null hypothesis is rejected.</a:t>
            </a:r>
          </a:p>
          <a:p>
            <a:endParaRPr lang="en-US" dirty="0" smtClean="0"/>
          </a:p>
          <a:p>
            <a:r>
              <a:rPr lang="en-US" u="sng" dirty="0" smtClean="0"/>
              <a:t>Critical value</a:t>
            </a:r>
          </a:p>
          <a:p>
            <a:pPr algn="just">
              <a:buNone/>
            </a:pPr>
            <a:r>
              <a:rPr lang="en-US" dirty="0" smtClean="0"/>
              <a:t>	The value of a test statistic beyond which the null hypothesis can be rejected.</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TotalTime>
  <Words>2049</Words>
  <Application>Microsoft Office PowerPoint</Application>
  <PresentationFormat>On-screen Show (4:3)</PresentationFormat>
  <Paragraphs>332</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Flow</vt:lpstr>
      <vt:lpstr>Document</vt:lpstr>
      <vt:lpstr>Equation</vt:lpstr>
      <vt:lpstr>Formulating Hypotheses Parametric Tests</vt:lpstr>
      <vt:lpstr>Formulating Hypotheses</vt:lpstr>
      <vt:lpstr>What is Hypothesis testing</vt:lpstr>
      <vt:lpstr>Hypotheses Testing</vt:lpstr>
      <vt:lpstr>Basic Concepts in Hypotheses Testing </vt:lpstr>
      <vt:lpstr>Null Hypothesis</vt:lpstr>
      <vt:lpstr>Alternate Hypothesis</vt:lpstr>
      <vt:lpstr>Level of Significance</vt:lpstr>
      <vt:lpstr>Critical Region</vt:lpstr>
      <vt:lpstr>Decision Rule(Test of Hypothesis)</vt:lpstr>
      <vt:lpstr>Type I Error &amp; Type II Error </vt:lpstr>
      <vt:lpstr>Type I Error &amp; Type II Error </vt:lpstr>
      <vt:lpstr>Type I Error &amp; Type II Error </vt:lpstr>
      <vt:lpstr>Type I Error &amp; Type II Error </vt:lpstr>
      <vt:lpstr>Slide 15</vt:lpstr>
      <vt:lpstr>Power of Test</vt:lpstr>
      <vt:lpstr>One Tailed &amp; Two Tailed Test</vt:lpstr>
      <vt:lpstr>One Tailed &amp; Two Tailed Test</vt:lpstr>
      <vt:lpstr>One Tailed &amp; Two Tailed Test</vt:lpstr>
      <vt:lpstr>One Tailed &amp; Two Tailed Test</vt:lpstr>
      <vt:lpstr>One Tailed &amp; Two Tailed Test</vt:lpstr>
      <vt:lpstr>One Tailed &amp; Two Tailed Test</vt:lpstr>
      <vt:lpstr>One Sample &amp; Two Sample Tests</vt:lpstr>
      <vt:lpstr>Independent &amp; Paired Samples</vt:lpstr>
      <vt:lpstr>Types of Hypotheses</vt:lpstr>
      <vt:lpstr>Research Hypotheses.</vt:lpstr>
      <vt:lpstr>Logical Hypotheses</vt:lpstr>
      <vt:lpstr>Statistical Hypotheses</vt:lpstr>
      <vt:lpstr>Steps in Hypotheses Testing</vt:lpstr>
      <vt:lpstr>1: Formulation of H0</vt:lpstr>
      <vt:lpstr>2: Formulation of Ha</vt:lpstr>
      <vt:lpstr>3: Definition of a Test Statistic</vt:lpstr>
      <vt:lpstr>4: Determination of the distribution of the test statistic</vt:lpstr>
      <vt:lpstr>5: Definition of the critical region for the test statistic</vt:lpstr>
      <vt:lpstr>6: Decision rule</vt:lpstr>
      <vt:lpstr>7: Outcome</vt:lpstr>
      <vt:lpstr>8: Error probabilities</vt:lpstr>
      <vt:lpstr>Parametric &amp; Non Parametric Tests</vt:lpstr>
      <vt:lpstr>Parametric Tests</vt:lpstr>
      <vt:lpstr>Conditions for using Tests</vt:lpstr>
      <vt:lpstr>t-Test</vt:lpstr>
      <vt:lpstr>t-Test</vt:lpstr>
      <vt:lpstr>t Distribution</vt:lpstr>
      <vt:lpstr>t-Test</vt:lpstr>
      <vt:lpstr>t-Test</vt:lpstr>
      <vt:lpstr>t-Test</vt:lpstr>
      <vt:lpstr>z -Test</vt:lpstr>
      <vt:lpstr>z -Test</vt:lpstr>
      <vt:lpstr>z -Test</vt:lpstr>
      <vt:lpstr>z -Test</vt:lpstr>
      <vt:lpstr>F-Test</vt:lpstr>
      <vt:lpstr>F-Test</vt:lpstr>
      <vt:lpstr>F-Test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Formulating Hypotheses Parametric Tests</dc:title>
  <dc:creator>Bill Gates</dc:creator>
  <cp:lastModifiedBy>l</cp:lastModifiedBy>
  <cp:revision>59</cp:revision>
  <dcterms:created xsi:type="dcterms:W3CDTF">2011-03-22T07:03:47Z</dcterms:created>
  <dcterms:modified xsi:type="dcterms:W3CDTF">2016-10-07T13:42:46Z</dcterms:modified>
</cp:coreProperties>
</file>