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257" r:id="rId4"/>
    <p:sldId id="258" r:id="rId5"/>
    <p:sldId id="259" r:id="rId6"/>
    <p:sldId id="261" r:id="rId7"/>
    <p:sldId id="260" r:id="rId8"/>
    <p:sldId id="271" r:id="rId9"/>
    <p:sldId id="269" r:id="rId10"/>
    <p:sldId id="264" r:id="rId11"/>
    <p:sldId id="265" r:id="rId12"/>
    <p:sldId id="266"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8" name="Oval 7"/>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4" name="Freeform 3"/>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5" name="Freeform 4"/>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nvGrpSpPr>
          <p:cNvPr id="9" name="Group 8"/>
          <p:cNvGrpSpPr/>
          <p:nvPr userDrawn="1"/>
        </p:nvGrpSpPr>
        <p:grpSpPr>
          <a:xfrm rot="16200000">
            <a:off x="8286528" y="2207195"/>
            <a:ext cx="3032351" cy="2443610"/>
            <a:chOff x="9857014" y="13834"/>
            <a:chExt cx="2334986" cy="1881641"/>
          </a:xfrm>
        </p:grpSpPr>
        <p:sp>
          <p:nvSpPr>
            <p:cNvPr id="10" name="Freeform 9"/>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4" name="Freeform 13"/>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9"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grpSp>
        <p:nvGrpSpPr>
          <p:cNvPr id="20" name="Group 19"/>
          <p:cNvGrpSpPr/>
          <p:nvPr userDrawn="1"/>
        </p:nvGrpSpPr>
        <p:grpSpPr>
          <a:xfrm>
            <a:off x="8264427" y="3685939"/>
            <a:ext cx="3927573" cy="3178856"/>
            <a:chOff x="9857014" y="13834"/>
            <a:chExt cx="2334986" cy="1881641"/>
          </a:xfrm>
        </p:grpSpPr>
        <p:sp>
          <p:nvSpPr>
            <p:cNvPr id="21" name="Freeform 20"/>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4" name="Freeform 23"/>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sp>
        <p:nvSpPr>
          <p:cNvPr id="25" name="Freeform 24"/>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26" name="Freeform 25"/>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62DF68-3089-814D-8A14-C651FE91885E}" type="datetime1">
              <a:rPr lang="en-US" smtClean="0"/>
            </a:fld>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F02DCD1-2C6B-F948-9F72-3BB0CF3D512E}" type="datetime1">
              <a:rPr lang="en-US" smtClean="0"/>
            </a:fld>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294A09A9-5501-47C1-A89A-A340965A2BE2}" type="slidenum">
              <a:rPr lang="en-US" smtClean="0"/>
            </a:fld>
            <a:endParaRPr lang="en-US" dirty="0"/>
          </a:p>
        </p:txBody>
      </p:sp>
      <p:sp>
        <p:nvSpPr>
          <p:cNvPr id="7" name="Freeform 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8" name="Freeform 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latin typeface="+mn-lt"/>
            </a:endParaRPr>
          </a:p>
        </p:txBody>
      </p:sp>
      <p:sp>
        <p:nvSpPr>
          <p:cNvPr id="9" name="Freeform 8"/>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nvGrpSpPr>
          <p:cNvPr id="10" name="Group 9"/>
          <p:cNvGrpSpPr/>
          <p:nvPr userDrawn="1"/>
        </p:nvGrpSpPr>
        <p:grpSpPr>
          <a:xfrm>
            <a:off x="8082092" y="5590903"/>
            <a:ext cx="1572380" cy="1267097"/>
            <a:chOff x="7413403" y="4976359"/>
            <a:chExt cx="2334986" cy="1881641"/>
          </a:xfrm>
        </p:grpSpPr>
        <p:sp>
          <p:nvSpPr>
            <p:cNvPr id="11" name="Freeform 10"/>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latin typeface="+mn-lt"/>
              </a:endParaRPr>
            </a:p>
          </p:txBody>
        </p:sp>
        <p:sp>
          <p:nvSpPr>
            <p:cNvPr id="12" name="Freeform 11"/>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latin typeface="+mn-lt"/>
              </a:endParaRPr>
            </a:p>
          </p:txBody>
        </p:sp>
      </p:grpSp>
      <p:sp>
        <p:nvSpPr>
          <p:cNvPr id="13" name="Freeform 12"/>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4" name="Freeform 13"/>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nvGrpSpPr>
          <p:cNvPr id="15" name="Group 14"/>
          <p:cNvGrpSpPr/>
          <p:nvPr userDrawn="1"/>
        </p:nvGrpSpPr>
        <p:grpSpPr>
          <a:xfrm rot="16200000">
            <a:off x="10772262" y="152641"/>
            <a:ext cx="1572380" cy="1267097"/>
            <a:chOff x="7413403" y="4976359"/>
            <a:chExt cx="2334986" cy="1881641"/>
          </a:xfrm>
        </p:grpSpPr>
        <p:sp>
          <p:nvSpPr>
            <p:cNvPr id="16" name="Freeform 15"/>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7" name="Freeform 16"/>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grpSp>
      <p:sp>
        <p:nvSpPr>
          <p:cNvPr id="18" name="Freeform 17"/>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9" name="Freeform 18"/>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5592931-05C6-8543-8B6E-A8BD29BD5C2B}" type="datetime1">
              <a:rPr lang="en-US" smtClean="0"/>
            </a:fld>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294A09A9-5501-47C1-A89A-A340965A2BE2}" type="slidenum">
              <a:rPr lang="en-US" smtClean="0"/>
            </a:fld>
            <a:endParaRPr lang="en-US" dirty="0"/>
          </a:p>
        </p:txBody>
      </p:sp>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562DF68-3089-814D-8A14-C651FE91885E}" type="datetime1">
              <a:rPr lang="en-US" smtClean="0"/>
            </a:fld>
            <a:endParaRPr lang="en-US" dirty="0"/>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dirty="0"/>
              <a:t>PRESENTATION TITLE</a:t>
            </a:r>
            <a:endParaRPr lang="en-US" dirty="0"/>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94A09A9-5501-47C1-A89A-A340965A2BE2}" type="slidenum">
              <a:rPr lang="en-US" smtClean="0"/>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Cancellation status of Hotel Booking by using ML Algorithms</a:t>
            </a:r>
            <a:endParaRPr lang="en-US" dirty="0">
              <a:solidFill>
                <a:srgbClr val="FF0000"/>
              </a:solidFill>
            </a:endParaRPr>
          </a:p>
        </p:txBody>
      </p:sp>
      <p:sp>
        <p:nvSpPr>
          <p:cNvPr id="3" name="Subtitle 2"/>
          <p:cNvSpPr>
            <a:spLocks noGrp="1"/>
          </p:cNvSpPr>
          <p:nvPr>
            <p:ph type="subTitle" idx="4294967295"/>
          </p:nvPr>
        </p:nvSpPr>
        <p:spPr>
          <a:xfrm>
            <a:off x="0" y="4019550"/>
            <a:ext cx="10831830" cy="1763395"/>
          </a:xfrm>
        </p:spPr>
        <p:txBody>
          <a:bodyPr/>
          <a:lstStyle/>
          <a:p>
            <a:pPr marL="0" indent="0" algn="r">
              <a:buNone/>
            </a:pPr>
            <a:endParaRPr lang="en-US" dirty="0"/>
          </a:p>
          <a:p>
            <a:pPr algn="r"/>
            <a:r>
              <a:rPr lang="en-US" dirty="0"/>
              <a:t>LakshmiarasimhaReddy </a:t>
            </a:r>
            <a:endParaRPr lang="en-US" dirty="0"/>
          </a:p>
          <a:p>
            <a:pPr algn="r"/>
            <a:r>
              <a:rPr lang="en-US" dirty="0"/>
              <a:t>119me0011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Chosen Model: </a:t>
            </a:r>
            <a:r>
              <a:rPr lang="en-US" dirty="0">
                <a:gradFill>
                  <a:gsLst>
                    <a:gs pos="0">
                      <a:srgbClr val="FE4444"/>
                    </a:gs>
                    <a:gs pos="100000">
                      <a:srgbClr val="832B2B"/>
                    </a:gs>
                  </a:gsLst>
                  <a:lin scaled="0"/>
                </a:gradFill>
              </a:rPr>
              <a:t>Decision Tree</a:t>
            </a:r>
            <a:endParaRPr lang="en-US" dirty="0">
              <a:gradFill>
                <a:gsLst>
                  <a:gs pos="0">
                    <a:srgbClr val="FE4444"/>
                  </a:gs>
                  <a:gs pos="100000">
                    <a:srgbClr val="832B2B"/>
                  </a:gs>
                </a:gsLst>
                <a:lin scaled="0"/>
              </a:gradFill>
            </a:endParaRPr>
          </a:p>
        </p:txBody>
      </p:sp>
      <p:sp>
        <p:nvSpPr>
          <p:cNvPr id="3" name="Text Placeholder 2"/>
          <p:cNvSpPr>
            <a:spLocks noGrp="1"/>
          </p:cNvSpPr>
          <p:nvPr>
            <p:ph idx="11"/>
          </p:nvPr>
        </p:nvSpPr>
        <p:spPr>
          <a:xfrm>
            <a:off x="1393643" y="2395185"/>
            <a:ext cx="4663440" cy="522514"/>
          </a:xfrm>
        </p:spPr>
        <p:txBody>
          <a:bodyPr/>
          <a:lstStyle/>
          <a:p>
            <a:r>
              <a:rPr lang="en-US" sz="3200" dirty="0"/>
              <a:t>Why?</a:t>
            </a:r>
            <a:endParaRPr lang="en-US" sz="3200"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10" name="TextBox 9"/>
          <p:cNvSpPr txBox="1"/>
          <p:nvPr/>
        </p:nvSpPr>
        <p:spPr>
          <a:xfrm flipH="1">
            <a:off x="1502267" y="3175403"/>
            <a:ext cx="8432236" cy="119888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lumMod val="10000"/>
                  </a:schemeClr>
                </a:solidFill>
              </a:rPr>
              <a:t>Here, I tested three machine learning algorithms, including decision trees, K-Nearest Neighbors, and logistic regression..</a:t>
            </a:r>
            <a:endParaRPr lang="en-US" b="1" dirty="0">
              <a:solidFill>
                <a:schemeClr val="accent6">
                  <a:lumMod val="10000"/>
                </a:schemeClr>
              </a:solidFill>
            </a:endParaRPr>
          </a:p>
          <a:p>
            <a:pPr marL="285750" indent="-285750">
              <a:buFont typeface="Arial" panose="020B0604020202020204" pitchFamily="34" charset="0"/>
              <a:buChar char="•"/>
            </a:pPr>
            <a:r>
              <a:rPr lang="en-US" b="1" dirty="0">
                <a:solidFill>
                  <a:schemeClr val="accent6">
                    <a:lumMod val="10000"/>
                  </a:schemeClr>
                </a:solidFill>
              </a:rPr>
              <a:t>I evaluated decision trees, K-Nearest Neighbors, and logistic regression as three machine learning methods here</a:t>
            </a:r>
            <a:r>
              <a:rPr lang="en-US" b="1" dirty="0">
                <a:solidFill>
                  <a:srgbClr val="FF0000"/>
                </a:solidFill>
              </a:rPr>
              <a:t>.</a:t>
            </a:r>
            <a:r>
              <a:rPr lang="en-US" b="1" dirty="0">
                <a:solidFill>
                  <a:srgbClr val="002060"/>
                </a:solidFill>
              </a:rPr>
              <a:t> </a:t>
            </a:r>
            <a:endParaRPr lang="en-US" b="1"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Confusion Matrices of Algorithms:</a:t>
            </a:r>
            <a:endParaRPr lang="en-US" dirty="0"/>
          </a:p>
        </p:txBody>
      </p:sp>
      <p:sp>
        <p:nvSpPr>
          <p:cNvPr id="9" name="Content Placeholder 8"/>
          <p:cNvSpPr>
            <a:spLocks noGrp="1"/>
          </p:cNvSpPr>
          <p:nvPr>
            <p:ph idx="11"/>
          </p:nvPr>
        </p:nvSpPr>
        <p:spPr>
          <a:xfrm>
            <a:off x="1167493" y="2003804"/>
            <a:ext cx="3173278" cy="522514"/>
          </a:xfrm>
        </p:spPr>
        <p:txBody>
          <a:bodyPr/>
          <a:lstStyle/>
          <a:p>
            <a:r>
              <a:rPr lang="en-US" dirty="0"/>
              <a:t>Logistic Regression</a:t>
            </a:r>
            <a:endParaRPr lang="en-US" dirty="0"/>
          </a:p>
        </p:txBody>
      </p:sp>
      <p:sp>
        <p:nvSpPr>
          <p:cNvPr id="4" name="Content Placeholder 3"/>
          <p:cNvSpPr>
            <a:spLocks noGrp="1"/>
          </p:cNvSpPr>
          <p:nvPr>
            <p:ph idx="1"/>
          </p:nvPr>
        </p:nvSpPr>
        <p:spPr>
          <a:xfrm>
            <a:off x="0" y="2887327"/>
            <a:ext cx="3218688" cy="2828613"/>
          </a:xfrm>
        </p:spPr>
        <p:txBody>
          <a:bodyPr vert="horz" lIns="91440" tIns="45720" rIns="91440" bIns="45720" rtlCol="0" anchor="t">
            <a:noAutofit/>
          </a:bodyPr>
          <a:lstStyle/>
          <a:p>
            <a:endParaRPr lang="en-US" dirty="0"/>
          </a:p>
          <a:p>
            <a:endParaRPr lang="en-US" dirty="0"/>
          </a:p>
        </p:txBody>
      </p:sp>
      <p:sp>
        <p:nvSpPr>
          <p:cNvPr id="10" name="Content Placeholder 9"/>
          <p:cNvSpPr>
            <a:spLocks noGrp="1"/>
          </p:cNvSpPr>
          <p:nvPr>
            <p:ph idx="12"/>
          </p:nvPr>
        </p:nvSpPr>
        <p:spPr>
          <a:xfrm>
            <a:off x="4683788" y="2003804"/>
            <a:ext cx="3173278" cy="522514"/>
          </a:xfrm>
        </p:spPr>
        <p:txBody>
          <a:bodyPr/>
          <a:lstStyle/>
          <a:p>
            <a:r>
              <a:rPr lang="en-US" dirty="0"/>
              <a:t>K-Nearest Neighbors</a:t>
            </a:r>
            <a:endParaRPr lang="en-US" dirty="0"/>
          </a:p>
        </p:txBody>
      </p:sp>
      <p:sp>
        <p:nvSpPr>
          <p:cNvPr id="5" name="Content Placeholder 4"/>
          <p:cNvSpPr>
            <a:spLocks noGrp="1"/>
          </p:cNvSpPr>
          <p:nvPr>
            <p:ph idx="10"/>
          </p:nvPr>
        </p:nvSpPr>
        <p:spPr>
          <a:xfrm>
            <a:off x="5112765" y="3009211"/>
            <a:ext cx="3173279" cy="2828613"/>
          </a:xfrm>
        </p:spPr>
        <p:txBody>
          <a:bodyPr vert="horz" lIns="91440" tIns="45720" rIns="91440" bIns="45720" rtlCol="0" anchor="t">
            <a:normAutofit/>
          </a:bodyPr>
          <a:lstStyle/>
          <a:p>
            <a:endParaRPr lang="en-US" dirty="0"/>
          </a:p>
          <a:p>
            <a:endParaRPr lang="en-US" dirty="0"/>
          </a:p>
        </p:txBody>
      </p:sp>
      <p:sp>
        <p:nvSpPr>
          <p:cNvPr id="13" name="Content Placeholder 12"/>
          <p:cNvSpPr>
            <a:spLocks noGrp="1"/>
          </p:cNvSpPr>
          <p:nvPr>
            <p:ph idx="14"/>
          </p:nvPr>
        </p:nvSpPr>
        <p:spPr>
          <a:xfrm>
            <a:off x="8200083" y="2003804"/>
            <a:ext cx="3173278" cy="522514"/>
          </a:xfrm>
        </p:spPr>
        <p:txBody>
          <a:bodyPr/>
          <a:lstStyle/>
          <a:p>
            <a:r>
              <a:rPr lang="en-US" dirty="0"/>
              <a:t>Decision Tree</a:t>
            </a:r>
            <a:endParaRPr lang="en-US" dirty="0"/>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533" y="2468855"/>
            <a:ext cx="39528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989" y="2468854"/>
            <a:ext cx="39528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199949" y="2526319"/>
            <a:ext cx="3173412" cy="2828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Conclusion: </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a:p>
            <a:endParaRPr lang="en-US" dirty="0"/>
          </a:p>
        </p:txBody>
      </p:sp>
      <p:sp>
        <p:nvSpPr>
          <p:cNvPr id="5" name="Footer Placeholder 4"/>
          <p:cNvSpPr>
            <a:spLocks noGrp="1"/>
          </p:cNvSpPr>
          <p:nvPr>
            <p:ph type="ftr" sz="quarter" idx="11"/>
          </p:nvPr>
        </p:nvSpPr>
        <p:spPr/>
        <p:txBody>
          <a:bodyPr/>
          <a:lstStyle/>
          <a:p>
            <a:r>
              <a:rPr lang="en-US" dirty="0"/>
              <a:t>1</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
        <p:nvSpPr>
          <p:cNvPr id="8" name="TextBox 7"/>
          <p:cNvSpPr txBox="1"/>
          <p:nvPr/>
        </p:nvSpPr>
        <p:spPr>
          <a:xfrm>
            <a:off x="1167765" y="2288540"/>
            <a:ext cx="8604250" cy="4784725"/>
          </a:xfrm>
          <a:prstGeom prst="rect">
            <a:avLst/>
          </a:prstGeom>
          <a:noFill/>
        </p:spPr>
        <p:txBody>
          <a:bodyPr wrap="square" rtlCol="0">
            <a:spAutoFit/>
          </a:bodyPr>
          <a:lstStyle/>
          <a:p>
            <a:pPr marL="285750" indent="-285750">
              <a:buFont typeface="Arial" panose="020B0604020202020204" pitchFamily="34" charset="0"/>
              <a:buChar char="•"/>
            </a:pPr>
            <a:r>
              <a:rPr lang="en-US" dirty="0"/>
              <a:t>Three machine learning classification techniques were employed in this study to determine the status of hotel room cancellations using the provided data set.</a:t>
            </a:r>
            <a:endParaRPr lang="en-US" dirty="0"/>
          </a:p>
          <a:p>
            <a:pPr marL="285750" indent="-285750">
              <a:buFont typeface="Arial" panose="020B0604020202020204" pitchFamily="34" charset="0"/>
              <a:buChar char="•"/>
            </a:pPr>
            <a:r>
              <a:rPr lang="en-US" dirty="0"/>
              <a:t>After the visualization of features in the data set by using training data and testing data we come to know among the three algorithms the accuracy rate &amp; precision is different they are – </a:t>
            </a:r>
            <a:endParaRPr lang="en-US" dirty="0"/>
          </a:p>
          <a:p>
            <a:pPr marL="342900" indent="-342900">
              <a:buFont typeface="+mj-lt"/>
              <a:buAutoNum type="arabicPeriod"/>
            </a:pPr>
            <a:r>
              <a:rPr lang="en-US" dirty="0"/>
              <a:t>Logistic regression: </a:t>
            </a:r>
            <a:endParaRPr lang="en-US" dirty="0"/>
          </a:p>
          <a:p>
            <a:r>
              <a:rPr lang="en-US" dirty="0"/>
              <a:t>       </a:t>
            </a:r>
            <a:r>
              <a:rPr lang="en-US" dirty="0">
                <a:latin typeface="Arial" panose="020B0604020202020204" pitchFamily="34" charset="0"/>
                <a:cs typeface="Arial" panose="020B0604020202020204" pitchFamily="34" charset="0"/>
              </a:rPr>
              <a:t>Training Data: </a:t>
            </a:r>
            <a:r>
              <a:rPr lang="en-IN" b="0" i="0" dirty="0">
                <a:solidFill>
                  <a:srgbClr val="212121"/>
                </a:solidFill>
                <a:effectLst/>
                <a:latin typeface="Arial" panose="020B0604020202020204" pitchFamily="34" charset="0"/>
                <a:cs typeface="Arial" panose="020B0604020202020204" pitchFamily="34" charset="0"/>
              </a:rPr>
              <a:t>0.9899823546492149 </a:t>
            </a:r>
            <a:endParaRPr lang="en-IN" b="0" i="0" dirty="0">
              <a:solidFill>
                <a:srgbClr val="212121"/>
              </a:solidFill>
              <a:effectLst/>
              <a:latin typeface="Arial" panose="020B0604020202020204" pitchFamily="34" charset="0"/>
              <a:cs typeface="Arial" panose="020B0604020202020204" pitchFamily="34" charset="0"/>
            </a:endParaRPr>
          </a:p>
          <a:p>
            <a:r>
              <a:rPr lang="en-IN" dirty="0">
                <a:solidFill>
                  <a:srgbClr val="212121"/>
                </a:solidFill>
                <a:latin typeface="Arial" panose="020B0604020202020204" pitchFamily="34" charset="0"/>
                <a:cs typeface="Arial" panose="020B0604020202020204" pitchFamily="34" charset="0"/>
              </a:rPr>
              <a:t>       Testing data:</a:t>
            </a:r>
            <a:r>
              <a:rPr lang="en-IN" b="0" i="0" dirty="0">
                <a:solidFill>
                  <a:srgbClr val="212121"/>
                </a:solidFill>
                <a:effectLst/>
                <a:latin typeface="Arial" panose="020B0604020202020204" pitchFamily="34" charset="0"/>
                <a:cs typeface="Arial" panose="020B0604020202020204" pitchFamily="34" charset="0"/>
              </a:rPr>
              <a:t>0.9890444920932726</a:t>
            </a:r>
            <a:endParaRPr lang="en-IN" b="0" i="0" dirty="0">
              <a:solidFill>
                <a:srgbClr val="212121"/>
              </a:solidFill>
              <a:effectLst/>
              <a:latin typeface="Arial" panose="020B0604020202020204" pitchFamily="34" charset="0"/>
              <a:cs typeface="Arial" panose="020B0604020202020204" pitchFamily="34" charset="0"/>
            </a:endParaRPr>
          </a:p>
          <a:p>
            <a:pPr marL="342900" indent="-342900">
              <a:buAutoNum type="arabicPeriod" startAt="2"/>
            </a:pPr>
            <a:r>
              <a:rPr lang="en-US" sz="1700" dirty="0">
                <a:latin typeface="Arial" panose="020B0604020202020204" pitchFamily="34" charset="0"/>
                <a:cs typeface="Arial" panose="020B0604020202020204" pitchFamily="34" charset="0"/>
              </a:rPr>
              <a:t>KNN:</a:t>
            </a:r>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Training Data:</a:t>
            </a:r>
            <a:r>
              <a:rPr lang="en-IN" b="0" i="0" dirty="0">
                <a:solidFill>
                  <a:srgbClr val="212121"/>
                </a:solidFill>
                <a:effectLst/>
                <a:latin typeface="Arial" panose="020B0604020202020204" pitchFamily="34" charset="0"/>
                <a:cs typeface="Arial" panose="020B0604020202020204" pitchFamily="34" charset="0"/>
              </a:rPr>
              <a:t>0.9209979674342766</a:t>
            </a:r>
            <a:endParaRPr lang="en-IN" b="0" i="0" dirty="0">
              <a:solidFill>
                <a:srgbClr val="212121"/>
              </a:solidFill>
              <a:effectLst/>
              <a:latin typeface="Arial" panose="020B0604020202020204" pitchFamily="34" charset="0"/>
              <a:cs typeface="Arial" panose="020B0604020202020204" pitchFamily="34" charset="0"/>
            </a:endParaRPr>
          </a:p>
          <a:p>
            <a:r>
              <a:rPr lang="en-IN" sz="1600" dirty="0">
                <a:solidFill>
                  <a:srgbClr val="212121"/>
                </a:solidFill>
                <a:latin typeface="Arial" panose="020B0604020202020204" pitchFamily="34" charset="0"/>
                <a:cs typeface="Arial" panose="020B0604020202020204" pitchFamily="34" charset="0"/>
              </a:rPr>
              <a:t>        Testing data:</a:t>
            </a:r>
            <a:r>
              <a:rPr lang="en-IN" b="0" i="0" dirty="0">
                <a:solidFill>
                  <a:srgbClr val="212121"/>
                </a:solidFill>
                <a:effectLst/>
                <a:latin typeface="Arial" panose="020B0604020202020204" pitchFamily="34" charset="0"/>
                <a:cs typeface="Arial" panose="020B0604020202020204" pitchFamily="34" charset="0"/>
              </a:rPr>
              <a:t>0.881935138032699</a:t>
            </a:r>
            <a:endParaRPr lang="en-US" dirty="0">
              <a:latin typeface="Arial" panose="020B0604020202020204" pitchFamily="34" charset="0"/>
              <a:cs typeface="Arial" panose="020B0604020202020204" pitchFamily="34" charset="0"/>
            </a:endParaRPr>
          </a:p>
          <a:p>
            <a:pPr marL="342900" indent="-342900">
              <a:buAutoNum type="arabicPeriod" startAt="2"/>
            </a:pPr>
            <a:r>
              <a:rPr lang="en-US" altLang="en-IN" dirty="0"/>
              <a:t>  </a:t>
            </a:r>
            <a:r>
              <a:rPr lang="en-US" dirty="0">
                <a:latin typeface="Arial" panose="020B0604020202020204" pitchFamily="34" charset="0"/>
                <a:cs typeface="Arial" panose="020B0604020202020204" pitchFamily="34" charset="0"/>
                <a:sym typeface="+mn-ea"/>
              </a:rPr>
              <a:t> Decision Tree:</a:t>
            </a:r>
            <a:endParaRPr lang="en-US" dirty="0">
              <a:latin typeface="Arial" panose="020B0604020202020204" pitchFamily="34" charset="0"/>
              <a:cs typeface="Arial" panose="020B0604020202020204" pitchFamily="34" charset="0"/>
            </a:endParaRPr>
          </a:p>
          <a:p>
            <a:pPr indent="0">
              <a:buNone/>
            </a:pPr>
            <a:r>
              <a:rPr lang="en-US" dirty="0">
                <a:latin typeface="Arial" panose="020B0604020202020204" pitchFamily="34" charset="0"/>
                <a:cs typeface="Arial" panose="020B0604020202020204" pitchFamily="34" charset="0"/>
                <a:sym typeface="+mn-ea"/>
              </a:rPr>
              <a:t>        Training Data: 1.0</a:t>
            </a:r>
            <a:endParaRPr lang="en-US" dirty="0">
              <a:latin typeface="Arial" panose="020B0604020202020204" pitchFamily="34" charset="0"/>
              <a:cs typeface="Arial" panose="020B0604020202020204" pitchFamily="34" charset="0"/>
            </a:endParaRPr>
          </a:p>
          <a:p>
            <a:pPr indent="0">
              <a:buNone/>
            </a:pPr>
            <a:r>
              <a:rPr lang="en-US" dirty="0">
                <a:latin typeface="Arial" panose="020B0604020202020204" pitchFamily="34" charset="0"/>
                <a:cs typeface="Arial" panose="020B0604020202020204" pitchFamily="34" charset="0"/>
                <a:sym typeface="+mn-ea"/>
              </a:rPr>
              <a:t>        Testing Data: 1.0</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sym typeface="+mn-ea"/>
              </a:rPr>
              <a:t>So, we come to know that Decision Tree model classifier is working more accurate in booking of services from Hotel.</a:t>
            </a:r>
            <a:endParaRPr lang="en-IN" dirty="0"/>
          </a:p>
          <a:p>
            <a:pPr indent="0">
              <a:buNone/>
            </a:pPr>
            <a:endParaRPr lang="en-US" alt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lstStyle/>
          <a:p>
            <a:br>
              <a:rPr lang="en-US" dirty="0"/>
            </a:br>
            <a:br>
              <a:rPr lang="en-US" dirty="0"/>
            </a:br>
            <a:br>
              <a:rPr lang="en-US" dirty="0"/>
            </a:br>
            <a:r>
              <a:rPr lang="en-US" dirty="0">
                <a:gradFill>
                  <a:gsLst>
                    <a:gs pos="0">
                      <a:srgbClr val="FE4444"/>
                    </a:gs>
                    <a:gs pos="100000">
                      <a:srgbClr val="832B2B"/>
                    </a:gs>
                  </a:gsLst>
                  <a:lin scaled="0"/>
                </a:gradFill>
              </a:rPr>
              <a:t>Thank you</a:t>
            </a:r>
            <a:endParaRPr lang="en-US" dirty="0">
              <a:gradFill>
                <a:gsLst>
                  <a:gs pos="0">
                    <a:srgbClr val="FE4444"/>
                  </a:gs>
                  <a:gs pos="100000">
                    <a:srgbClr val="832B2B"/>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Agenda</a:t>
            </a:r>
            <a:endParaRPr lang="en-US" dirty="0"/>
          </a:p>
        </p:txBody>
      </p:sp>
      <p:sp>
        <p:nvSpPr>
          <p:cNvPr id="3" name="Content Placeholder 2"/>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Problem statement</a:t>
            </a:r>
            <a:endParaRPr lang="en-US" dirty="0"/>
          </a:p>
          <a:p>
            <a:pPr marL="457200" indent="-457200">
              <a:buFont typeface="Arial" panose="020B0604020202020204" pitchFamily="34" charset="0"/>
              <a:buChar char="•"/>
            </a:pPr>
            <a:r>
              <a:rPr lang="en-US" dirty="0"/>
              <a:t>Given data</a:t>
            </a:r>
            <a:endParaRPr lang="en-US" dirty="0"/>
          </a:p>
          <a:p>
            <a:pPr marL="457200" indent="-457200">
              <a:buFont typeface="Arial" panose="020B0604020202020204" pitchFamily="34" charset="0"/>
              <a:buChar char="•"/>
            </a:pPr>
            <a:r>
              <a:rPr lang="en-US" dirty="0"/>
              <a:t>Visualization</a:t>
            </a:r>
            <a:endParaRPr lang="en-US" dirty="0"/>
          </a:p>
          <a:p>
            <a:pPr marL="457200" indent="-457200">
              <a:buFont typeface="Arial" panose="020B0604020202020204" pitchFamily="34" charset="0"/>
              <a:buChar char="•"/>
            </a:pPr>
            <a:r>
              <a:rPr lang="en-US" dirty="0"/>
              <a:t>Steps we have done</a:t>
            </a:r>
            <a:endParaRPr lang="en-US" dirty="0"/>
          </a:p>
          <a:p>
            <a:pPr marL="457200" indent="-457200">
              <a:buFont typeface="Arial" panose="020B0604020202020204" pitchFamily="34" charset="0"/>
              <a:buChar char="•"/>
            </a:pPr>
            <a:r>
              <a:rPr lang="en-US" dirty="0"/>
              <a:t>Chosen Model </a:t>
            </a:r>
            <a:endParaRPr lang="en-US" dirty="0"/>
          </a:p>
          <a:p>
            <a:pPr marL="457200" indent="-457200">
              <a:buFont typeface="Arial" panose="020B0604020202020204" pitchFamily="34" charset="0"/>
              <a:buChar char="•"/>
            </a:pPr>
            <a:r>
              <a:rPr lang="en-US" dirty="0"/>
              <a:t>Conclusion</a:t>
            </a:r>
            <a:endParaRPr lang="en-US" dirty="0"/>
          </a:p>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Problem statement:</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r>
              <a:rPr lang="en-US" b="1" u="sng" dirty="0">
                <a:solidFill>
                  <a:schemeClr val="tx2"/>
                </a:solidFill>
                <a:latin typeface="Arial" panose="020B0604020202020204" pitchFamily="34" charset="0"/>
                <a:cs typeface="Arial" panose="020B0604020202020204" pitchFamily="34" charset="0"/>
              </a:rPr>
              <a:t>Hotel Booking </a:t>
            </a:r>
            <a:r>
              <a:rPr lang="en-IN" b="1" u="sng" dirty="0">
                <a:solidFill>
                  <a:schemeClr val="tx2"/>
                </a:solidFill>
                <a:latin typeface="Arial" panose="020B0604020202020204" pitchFamily="34" charset="0"/>
                <a:cs typeface="Arial" panose="020B0604020202020204" pitchFamily="34" charset="0"/>
              </a:rPr>
              <a:t>Cancelation p</a:t>
            </a:r>
            <a:r>
              <a:rPr lang="en-IN" b="1" i="0" u="sng" dirty="0">
                <a:solidFill>
                  <a:schemeClr val="tx2"/>
                </a:solidFill>
                <a:effectLst/>
                <a:latin typeface="Arial" panose="020B0604020202020204" pitchFamily="34" charset="0"/>
                <a:cs typeface="Arial" panose="020B0604020202020204" pitchFamily="34" charset="0"/>
              </a:rPr>
              <a:t>rediction Problem</a:t>
            </a:r>
            <a:endParaRPr lang="en-IN" b="1" i="0" u="sng" dirty="0">
              <a:solidFill>
                <a:schemeClr val="tx2"/>
              </a:solidFill>
              <a:effectLst/>
              <a:latin typeface="Arial" panose="020B0604020202020204" pitchFamily="34" charset="0"/>
              <a:cs typeface="Arial" panose="020B0604020202020204" pitchFamily="34" charset="0"/>
            </a:endParaRPr>
          </a:p>
          <a:p>
            <a:pPr algn="just"/>
            <a:r>
              <a:rPr lang="en-US" b="1" i="0" dirty="0">
                <a:solidFill>
                  <a:srgbClr val="FF0000"/>
                </a:solidFill>
                <a:effectLst/>
                <a:latin typeface="Roboto" panose="02000000000000000000" pitchFamily="2" charset="0"/>
              </a:rPr>
              <a:t>Binary Classification is the kind. In order to construct the best classification model, data analysis techniques must be learned and applied to the basic problem of hotel reservation cancellation prediction. Given with a dataset that includes information about those who have applied to book a hotel room as well as the approval or denial status. The most precise foundation for a binary classification model needs to be developed.</a:t>
            </a:r>
            <a:endParaRPr lang="en-US" b="1" i="0" dirty="0">
              <a:solidFill>
                <a:srgbClr val="FF0000"/>
              </a:solidFill>
              <a:effectLst/>
              <a:latin typeface="Roboto" panose="02000000000000000000" pitchFamily="2" charset="0"/>
            </a:endParaRPr>
          </a:p>
          <a:p>
            <a:endParaRPr lang="en-US" b="1" i="0" dirty="0">
              <a:solidFill>
                <a:srgbClr val="FF0000"/>
              </a:solidFill>
              <a:effectLst/>
              <a:latin typeface="Roboto" panose="02000000000000000000" pitchFamily="2" charset="0"/>
            </a:endParaRPr>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059400"/>
            <a:ext cx="6245912" cy="2387600"/>
          </a:xfrm>
        </p:spPr>
        <p:txBody>
          <a:bodyPr/>
          <a:lstStyle/>
          <a:p>
            <a:r>
              <a:rPr lang="en-US" dirty="0"/>
              <a:t>Data Given:</a:t>
            </a:r>
            <a:endParaRPr lang="en-US" dirty="0"/>
          </a:p>
        </p:txBody>
      </p:sp>
      <p:sp>
        <p:nvSpPr>
          <p:cNvPr id="4" name="Text Placeholder 3"/>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sz="2000" b="1" dirty="0"/>
              <a:t>Number of hotels booking Cancelled (Data Set) and Data types</a:t>
            </a:r>
            <a:r>
              <a:rPr lang="en-US" dirty="0"/>
              <a:t>.</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Table:</a:t>
            </a:r>
            <a:endParaRPr lang="en-US" dirty="0"/>
          </a:p>
        </p:txBody>
      </p:sp>
      <p:sp>
        <p:nvSpPr>
          <p:cNvPr id="3" name="Date Placeholder 2"/>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pic>
        <p:nvPicPr>
          <p:cNvPr id="14" name="Content Placeholder 13"/>
          <p:cNvPicPr>
            <a:picLocks noGrp="1" noChangeAspect="1"/>
          </p:cNvPicPr>
          <p:nvPr>
            <p:ph idx="1"/>
          </p:nvPr>
        </p:nvPicPr>
        <p:blipFill rotWithShape="1">
          <a:blip r:embed="rId1"/>
          <a:srcRect b="33590"/>
          <a:stretch>
            <a:fillRect/>
          </a:stretch>
        </p:blipFill>
        <p:spPr>
          <a:xfrm>
            <a:off x="0" y="1864043"/>
            <a:ext cx="6127608" cy="3197782"/>
          </a:xfrm>
        </p:spPr>
      </p:pic>
      <p:pic>
        <p:nvPicPr>
          <p:cNvPr id="16" name="Picture 15"/>
          <p:cNvPicPr>
            <a:picLocks noChangeAspect="1"/>
          </p:cNvPicPr>
          <p:nvPr/>
        </p:nvPicPr>
        <p:blipFill rotWithShape="1">
          <a:blip r:embed="rId2"/>
          <a:srcRect l="-86560" t="-28166" r="-19655" b="48491"/>
          <a:stretch>
            <a:fillRect/>
          </a:stretch>
        </p:blipFill>
        <p:spPr>
          <a:xfrm>
            <a:off x="1464168" y="453508"/>
            <a:ext cx="11245992" cy="3957320"/>
          </a:xfrm>
          <a:prstGeom prst="rect">
            <a:avLst/>
          </a:prstGeom>
        </p:spPr>
      </p:pic>
      <p:sp>
        <p:nvSpPr>
          <p:cNvPr id="17" name="TextBox 16"/>
          <p:cNvSpPr txBox="1"/>
          <p:nvPr/>
        </p:nvSpPr>
        <p:spPr>
          <a:xfrm flipH="1">
            <a:off x="1928421" y="5481162"/>
            <a:ext cx="8851338" cy="923330"/>
          </a:xfrm>
          <a:prstGeom prst="rect">
            <a:avLst/>
          </a:prstGeom>
          <a:noFill/>
        </p:spPr>
        <p:txBody>
          <a:bodyPr wrap="square" rtlCol="0">
            <a:spAutoFit/>
          </a:bodyPr>
          <a:lstStyle/>
          <a:p>
            <a:r>
              <a:rPr lang="en-US" dirty="0"/>
              <a:t>Link : </a:t>
            </a:r>
            <a:r>
              <a:rPr lang="en-IN" b="0" dirty="0">
                <a:solidFill>
                  <a:srgbClr val="A31515"/>
                </a:solidFill>
                <a:effectLst/>
                <a:latin typeface="Courier New" panose="02070309020205020404" pitchFamily="49" charset="0"/>
              </a:rPr>
              <a:t>"https://raw.githubusercontent.com/</a:t>
            </a:r>
            <a:r>
              <a:rPr lang="en-IN" b="0" dirty="0" err="1">
                <a:solidFill>
                  <a:srgbClr val="A31515"/>
                </a:solidFill>
                <a:effectLst/>
                <a:latin typeface="Courier New" panose="02070309020205020404" pitchFamily="49" charset="0"/>
              </a:rPr>
              <a:t>Premalatha</a:t>
            </a:r>
            <a:r>
              <a:rPr lang="en-IN" b="0" dirty="0">
                <a:solidFill>
                  <a:srgbClr val="A31515"/>
                </a:solidFill>
                <a:effectLst/>
                <a:latin typeface="Courier New" panose="02070309020205020404" pitchFamily="49" charset="0"/>
              </a:rPr>
              <a:t>-success/Datasets/main/hotel_bookings.csv"</a:t>
            </a:r>
            <a:endParaRPr lang="en-IN" b="0" dirty="0">
              <a:solidFill>
                <a:srgbClr val="000000"/>
              </a:solidFill>
              <a:effectLst/>
              <a:latin typeface="Courier New" panose="02070309020205020404" pitchFamily="49"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endParaRPr lang="en-US" dirty="0"/>
          </a:p>
        </p:txBody>
      </p:sp>
      <p:sp>
        <p:nvSpPr>
          <p:cNvPr id="3" name="Date Placeholder 2"/>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pic>
        <p:nvPicPr>
          <p:cNvPr id="10" name="Content Placeholder 9"/>
          <p:cNvPicPr>
            <a:picLocks noGrp="1" noChangeAspect="1"/>
          </p:cNvPicPr>
          <p:nvPr>
            <p:ph idx="1"/>
          </p:nvPr>
        </p:nvPicPr>
        <p:blipFill rotWithShape="1">
          <a:blip r:embed="rId1"/>
          <a:srcRect l="3294" t="18868" r="66833" b="9618"/>
          <a:stretch>
            <a:fillRect/>
          </a:stretch>
        </p:blipFill>
        <p:spPr>
          <a:xfrm>
            <a:off x="3261360" y="1838960"/>
            <a:ext cx="5953760" cy="451739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0" y="381000"/>
            <a:ext cx="8401624" cy="1325563"/>
          </a:xfrm>
        </p:spPr>
        <p:txBody>
          <a:bodyPr/>
          <a:lstStyle/>
          <a:p>
            <a:r>
              <a:rPr lang="en-IN" sz="3200" b="0" dirty="0">
                <a:solidFill>
                  <a:srgbClr val="008000"/>
                </a:solidFill>
                <a:latin typeface="Arial" panose="020B0604020202020204" pitchFamily="34" charset="0"/>
                <a:cs typeface="Arial" panose="020B0604020202020204" pitchFamily="34" charset="0"/>
              </a:rPr>
              <a:t>V</a:t>
            </a:r>
            <a:r>
              <a:rPr lang="en-IN" sz="3200" b="0" dirty="0">
                <a:solidFill>
                  <a:srgbClr val="008000"/>
                </a:solidFill>
                <a:effectLst/>
                <a:latin typeface="Arial" panose="020B0604020202020204" pitchFamily="34" charset="0"/>
                <a:cs typeface="Arial" panose="020B0604020202020204" pitchFamily="34" charset="0"/>
              </a:rPr>
              <a:t>isualizing</a:t>
            </a:r>
            <a:r>
              <a:rPr lang="en-IN" sz="3200" b="0" dirty="0">
                <a:solidFill>
                  <a:srgbClr val="008000"/>
                </a:solidFill>
                <a:effectLst/>
                <a:latin typeface="Courier New" panose="02070309020205020404" pitchFamily="49" charset="0"/>
              </a:rPr>
              <a:t> </a:t>
            </a:r>
            <a:r>
              <a:rPr lang="en-IN" sz="3200" b="0" dirty="0">
                <a:solidFill>
                  <a:srgbClr val="008000"/>
                </a:solidFill>
                <a:effectLst/>
                <a:latin typeface="Arial" panose="020B0604020202020204" pitchFamily="34" charset="0"/>
                <a:cs typeface="Arial" panose="020B0604020202020204" pitchFamily="34" charset="0"/>
              </a:rPr>
              <a:t>feature to feature</a:t>
            </a:r>
            <a:r>
              <a:rPr lang="en-IN" sz="3200" b="0" dirty="0">
                <a:solidFill>
                  <a:srgbClr val="008000"/>
                </a:solidFill>
                <a:effectLst/>
                <a:latin typeface="Courier New" panose="02070309020205020404" pitchFamily="49" charset="0"/>
              </a:rPr>
              <a:t>:</a:t>
            </a:r>
            <a:br>
              <a:rPr lang="en-IN" b="0" dirty="0">
                <a:solidFill>
                  <a:srgbClr val="000000"/>
                </a:solidFill>
                <a:effectLst/>
                <a:latin typeface="Courier New" panose="02070309020205020404" pitchFamily="49" charset="0"/>
              </a:rPr>
            </a:b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40" y="1266825"/>
            <a:ext cx="3819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769" y="1269736"/>
            <a:ext cx="37623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3948289"/>
            <a:ext cx="3819525"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30" y="381000"/>
            <a:ext cx="10678142" cy="1325563"/>
          </a:xfrm>
        </p:spPr>
        <p:txBody>
          <a:bodyPr/>
          <a:lstStyle/>
          <a:p>
            <a:r>
              <a:rPr lang="en-US" dirty="0"/>
              <a:t>The Pair Plot: </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pic>
        <p:nvPicPr>
          <p:cNvPr id="79" name="Picture 78"/>
          <p:cNvPicPr>
            <a:picLocks noChangeAspect="1"/>
          </p:cNvPicPr>
          <p:nvPr/>
        </p:nvPicPr>
        <p:blipFill>
          <a:blip r:embed="rId1"/>
          <a:stretch>
            <a:fillRect/>
          </a:stretch>
        </p:blipFill>
        <p:spPr>
          <a:xfrm>
            <a:off x="2667000" y="1706563"/>
            <a:ext cx="6858000" cy="46490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ormAutofit/>
          </a:bodyPr>
          <a:lstStyle/>
          <a:p>
            <a:r>
              <a:rPr lang="en-IN" sz="3600" b="0" dirty="0">
                <a:solidFill>
                  <a:srgbClr val="008000"/>
                </a:solidFill>
                <a:effectLst/>
                <a:latin typeface="Arial" panose="020B0604020202020204" pitchFamily="34" charset="0"/>
                <a:cs typeface="Arial" panose="020B0604020202020204" pitchFamily="34" charset="0"/>
              </a:rPr>
              <a:t>visualizing null values:</a:t>
            </a:r>
            <a:br>
              <a:rPr lang="en-IN" b="0" dirty="0">
                <a:solidFill>
                  <a:srgbClr val="000000"/>
                </a:solidFill>
                <a:effectLst/>
                <a:latin typeface="Courier New" panose="02070309020205020404" pitchFamily="49" charset="0"/>
              </a:rPr>
            </a:br>
            <a:endParaRPr lang="en-US" dirty="0"/>
          </a:p>
        </p:txBody>
      </p:sp>
      <p:sp>
        <p:nvSpPr>
          <p:cNvPr id="12" name="Slide Number Placeholder 11"/>
          <p:cNvSpPr>
            <a:spLocks noGrp="1"/>
          </p:cNvSpPr>
          <p:nvPr>
            <p:ph type="sldNum" sz="quarter" idx="12"/>
          </p:nvPr>
        </p:nvSpPr>
        <p:spPr/>
        <p:txBody>
          <a:bodyPr/>
          <a:lstStyle/>
          <a:p>
            <a:fld id="{294A09A9-5501-47C1-A89A-A340965A2BE2}" type="slidenum">
              <a:rPr lang="en-US" smtClean="0"/>
            </a:fld>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5400000">
            <a:off x="323850" y="976312"/>
            <a:ext cx="5019675" cy="4905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956800" y="1248737"/>
            <a:ext cx="5019675" cy="43605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55577" y="5823965"/>
            <a:ext cx="5955422"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effectLst/>
                <a:latin typeface="Courier New" panose="02070309020205020404" pitchFamily="49" charset="0"/>
              </a:rPr>
              <a:t>Replaced Null values with median for int and float and mode for object type.</a:t>
            </a:r>
            <a:endParaRPr lang="en-US" b="1" dirty="0">
              <a:effectLst/>
              <a:latin typeface="Courier New" panose="02070309020205020404" pitchFamily="49"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Universal presentation</Template>
  <TotalTime>0</TotalTime>
  <Words>2109</Words>
  <Application>WPS Presentation</Application>
  <PresentationFormat>Widescreen</PresentationFormat>
  <Paragraphs>102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Roboto</vt:lpstr>
      <vt:lpstr>Verdana</vt:lpstr>
      <vt:lpstr>Courier New</vt:lpstr>
      <vt:lpstr>Microsoft YaHei</vt:lpstr>
      <vt:lpstr>Arial Unicode MS</vt:lpstr>
      <vt:lpstr>Calibri</vt:lpstr>
      <vt:lpstr>Art_mountaineering</vt:lpstr>
      <vt:lpstr>Cancellation status of Hotel Booking by using ML Algorithms</vt:lpstr>
      <vt:lpstr>Agenda</vt:lpstr>
      <vt:lpstr>Problem statement:</vt:lpstr>
      <vt:lpstr>Data Given:</vt:lpstr>
      <vt:lpstr>Data set Table:</vt:lpstr>
      <vt:lpstr>Data Types:</vt:lpstr>
      <vt:lpstr>Visualizing feature to feature: </vt:lpstr>
      <vt:lpstr>The Pair Plot: </vt:lpstr>
      <vt:lpstr>visualizing null values: </vt:lpstr>
      <vt:lpstr>Chosen Model: Decision Tree</vt:lpstr>
      <vt:lpstr>Confusion Matrices of Algorithms:</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Cancellation status of Hotel Booking by using ML Algorithms</dc:title>
  <dc:creator>Kushwanth BH</dc:creator>
  <cp:lastModifiedBy>DELL</cp:lastModifiedBy>
  <cp:revision>6</cp:revision>
  <dcterms:created xsi:type="dcterms:W3CDTF">2022-10-02T15:48:00Z</dcterms:created>
  <dcterms:modified xsi:type="dcterms:W3CDTF">2022-10-03T06:35:05Z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8699AAA03238472DBA9F869A99244EEA</vt:lpwstr>
  </property>
  <property fmtid="{D5CDD505-2E9C-101B-9397-08002B2CF9AE}" pid="4" name="KSOProductBuildVer">
    <vt:lpwstr>1033-11.2.0.11341</vt:lpwstr>
  </property>
</Properties>
</file>