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ekcja domyślna" id="{2035CC69-6A50-410A-B870-0F8E87EF8ACA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2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EA6637E-99C6-4B08-BC51-E998A8FE0D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1"/>
          <a:stretch/>
        </p:blipFill>
        <p:spPr bwMode="auto">
          <a:xfrm>
            <a:off x="1678918" y="0"/>
            <a:ext cx="1051308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138B1951-AD23-4425-9B6F-B6FE41B8412E}"/>
              </a:ext>
            </a:extLst>
          </p:cNvPr>
          <p:cNvSpPr txBox="1">
            <a:spLocks/>
          </p:cNvSpPr>
          <p:nvPr/>
        </p:nvSpPr>
        <p:spPr bwMode="auto">
          <a:xfrm>
            <a:off x="387351" y="2420939"/>
            <a:ext cx="11521016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sz="4000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28D5811-6A0A-468C-90DC-4B945CF41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988840"/>
            <a:ext cx="10152536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871531" y="116632"/>
            <a:ext cx="10152536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8F1A1287-80D1-49F2-BADB-63A496BF1E38}"/>
              </a:ext>
            </a:extLst>
          </p:cNvPr>
          <p:cNvSpPr/>
          <p:nvPr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54E3832-9100-4002-B6F1-CF8628753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5" y="136682"/>
            <a:ext cx="1228207" cy="1778729"/>
          </a:xfrm>
          <a:prstGeom prst="rect">
            <a:avLst/>
          </a:prstGeom>
        </p:spPr>
      </p:pic>
      <p:grpSp>
        <p:nvGrpSpPr>
          <p:cNvPr id="11" name="Grupa 10">
            <a:extLst>
              <a:ext uri="{FF2B5EF4-FFF2-40B4-BE49-F238E27FC236}">
                <a16:creationId xmlns:a16="http://schemas.microsoft.com/office/drawing/2014/main" id="{F10C1B53-3CDA-4BAF-9482-605EC261C712}"/>
              </a:ext>
            </a:extLst>
          </p:cNvPr>
          <p:cNvGrpSpPr/>
          <p:nvPr/>
        </p:nvGrpSpPr>
        <p:grpSpPr>
          <a:xfrm>
            <a:off x="263352" y="4808793"/>
            <a:ext cx="1152128" cy="1864160"/>
            <a:chOff x="51853" y="4968724"/>
            <a:chExt cx="1152128" cy="1864160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233517F7-AC92-4711-A134-3525EF63D49D}"/>
                </a:ext>
              </a:extLst>
            </p:cNvPr>
            <p:cNvSpPr/>
            <p:nvPr/>
          </p:nvSpPr>
          <p:spPr>
            <a:xfrm>
              <a:off x="51853" y="4968724"/>
              <a:ext cx="1152128" cy="186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F658F536-18F1-4B96-B8C6-61566C060077}"/>
                </a:ext>
              </a:extLst>
            </p:cNvPr>
            <p:cNvGrpSpPr/>
            <p:nvPr/>
          </p:nvGrpSpPr>
          <p:grpSpPr>
            <a:xfrm>
              <a:off x="148022" y="5085200"/>
              <a:ext cx="959791" cy="1631209"/>
              <a:chOff x="236508" y="5095666"/>
              <a:chExt cx="848695" cy="1442396"/>
            </a:xfrm>
          </p:grpSpPr>
          <p:pic>
            <p:nvPicPr>
              <p:cNvPr id="14" name="Symbol zastępczy obrazu 4">
                <a:extLst>
                  <a:ext uri="{FF2B5EF4-FFF2-40B4-BE49-F238E27FC236}">
                    <a16:creationId xmlns:a16="http://schemas.microsoft.com/office/drawing/2014/main" id="{4978960D-5E62-47B8-B987-8B51D5F41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2" t="-3056" r="-542" b="2946"/>
              <a:stretch>
                <a:fillRect/>
              </a:stretch>
            </p:blipFill>
            <p:spPr bwMode="auto">
              <a:xfrm>
                <a:off x="308516" y="5577536"/>
                <a:ext cx="704678" cy="5018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5A4122E7-9E6B-43B2-84C0-537E3099D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478" y="5095666"/>
                <a:ext cx="828755" cy="377323"/>
              </a:xfrm>
              <a:prstGeom prst="rect">
                <a:avLst/>
              </a:prstGeom>
            </p:spPr>
          </p:pic>
          <p:pic>
            <p:nvPicPr>
              <p:cNvPr id="16" name="Obraz 15">
                <a:extLst>
                  <a:ext uri="{FF2B5EF4-FFF2-40B4-BE49-F238E27FC236}">
                    <a16:creationId xmlns:a16="http://schemas.microsoft.com/office/drawing/2014/main" id="{2605CCBC-FBAF-433D-A32C-CDE70FA47D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508" y="6171449"/>
                <a:ext cx="848695" cy="3666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90446539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A03D60D8-E317-4445-909E-D66868448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a 6">
            <a:extLst>
              <a:ext uri="{FF2B5EF4-FFF2-40B4-BE49-F238E27FC236}">
                <a16:creationId xmlns:a16="http://schemas.microsoft.com/office/drawing/2014/main" id="{BB935609-CB55-405F-8B5E-32481A6CD997}"/>
              </a:ext>
            </a:extLst>
          </p:cNvPr>
          <p:cNvGrpSpPr/>
          <p:nvPr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B33CD6CA-CE75-4C42-A1BA-022400A1DA83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00981068-72BD-43CC-B5F6-A284719F0F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D3AAED1-1E56-4E0F-BA47-B297E2E36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EFA466E-1A63-45EC-9BBE-3350A790265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116632"/>
            <a:ext cx="3209461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7435" y="116632"/>
            <a:ext cx="7628565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167486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DAE3CF27-ECB8-4D98-8115-8CF6A846EF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3"/>
          <a:stretch/>
        </p:blipFill>
        <p:spPr bwMode="auto">
          <a:xfrm>
            <a:off x="1678918" y="0"/>
            <a:ext cx="1051308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554F3A11-EEA8-42B0-904A-8D56848B8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044D2146-237E-446E-96A3-073E895DF9EF}"/>
              </a:ext>
            </a:extLst>
          </p:cNvPr>
          <p:cNvSpPr/>
          <p:nvPr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D10C243E-6135-4B5D-8478-8D1C90B51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5" y="136682"/>
            <a:ext cx="1228207" cy="1778729"/>
          </a:xfrm>
          <a:prstGeom prst="rect">
            <a:avLst/>
          </a:prstGeom>
        </p:spPr>
      </p:pic>
      <p:grpSp>
        <p:nvGrpSpPr>
          <p:cNvPr id="12" name="Grupa 11">
            <a:extLst>
              <a:ext uri="{FF2B5EF4-FFF2-40B4-BE49-F238E27FC236}">
                <a16:creationId xmlns:a16="http://schemas.microsoft.com/office/drawing/2014/main" id="{CF61AA24-B944-4BF7-AD32-C27F202FD78B}"/>
              </a:ext>
            </a:extLst>
          </p:cNvPr>
          <p:cNvGrpSpPr/>
          <p:nvPr/>
        </p:nvGrpSpPr>
        <p:grpSpPr>
          <a:xfrm>
            <a:off x="263352" y="4808793"/>
            <a:ext cx="1152128" cy="1864160"/>
            <a:chOff x="51853" y="4968724"/>
            <a:chExt cx="1152128" cy="1864160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AF3C6A4B-FC08-48D8-A527-DA3D7971813E}"/>
                </a:ext>
              </a:extLst>
            </p:cNvPr>
            <p:cNvSpPr/>
            <p:nvPr/>
          </p:nvSpPr>
          <p:spPr>
            <a:xfrm>
              <a:off x="51853" y="4968724"/>
              <a:ext cx="1152128" cy="186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grpSp>
          <p:nvGrpSpPr>
            <p:cNvPr id="14" name="Grupa 13">
              <a:extLst>
                <a:ext uri="{FF2B5EF4-FFF2-40B4-BE49-F238E27FC236}">
                  <a16:creationId xmlns:a16="http://schemas.microsoft.com/office/drawing/2014/main" id="{0589BAA7-CA12-4898-A36F-03D6F463A9B3}"/>
                </a:ext>
              </a:extLst>
            </p:cNvPr>
            <p:cNvGrpSpPr/>
            <p:nvPr/>
          </p:nvGrpSpPr>
          <p:grpSpPr>
            <a:xfrm>
              <a:off x="148022" y="5085200"/>
              <a:ext cx="959791" cy="1631209"/>
              <a:chOff x="236508" y="5095666"/>
              <a:chExt cx="848695" cy="1442396"/>
            </a:xfrm>
          </p:grpSpPr>
          <p:pic>
            <p:nvPicPr>
              <p:cNvPr id="16" name="Symbol zastępczy obrazu 4">
                <a:extLst>
                  <a:ext uri="{FF2B5EF4-FFF2-40B4-BE49-F238E27FC236}">
                    <a16:creationId xmlns:a16="http://schemas.microsoft.com/office/drawing/2014/main" id="{2184D892-7109-4CC6-9103-83F99A949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2" t="-3056" r="-542" b="2946"/>
              <a:stretch>
                <a:fillRect/>
              </a:stretch>
            </p:blipFill>
            <p:spPr bwMode="auto">
              <a:xfrm>
                <a:off x="308516" y="5577536"/>
                <a:ext cx="704678" cy="5018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Obraz 16">
                <a:extLst>
                  <a:ext uri="{FF2B5EF4-FFF2-40B4-BE49-F238E27FC236}">
                    <a16:creationId xmlns:a16="http://schemas.microsoft.com/office/drawing/2014/main" id="{3A4644F6-CFCF-4891-91F2-89376F993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478" y="5095666"/>
                <a:ext cx="828755" cy="377323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4139D3DF-0425-4096-BAB9-B8724A7BD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508" y="6171449"/>
                <a:ext cx="848695" cy="3666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44053687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D1515406-D7D2-4646-82AD-46F8A2D35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C86E8BA2-DF0C-4553-ABEE-2AA703CAD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A7CBBD8-F20F-4CFA-A1C0-A2BD928C98EE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3" y="1556792"/>
            <a:ext cx="11016635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116632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007433" y="620688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15B8C060-797C-495C-BC8A-2154F3CEEC35}"/>
              </a:ext>
            </a:extLst>
          </p:cNvPr>
          <p:cNvGrpSpPr/>
          <p:nvPr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92C32551-02FA-4391-BD24-420530585A40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C94A9103-2040-4CBB-8F48-63134FA77A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789642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3">
            <a:extLst>
              <a:ext uri="{FF2B5EF4-FFF2-40B4-BE49-F238E27FC236}">
                <a16:creationId xmlns:a16="http://schemas.microsoft.com/office/drawing/2014/main" id="{9364A15B-FD20-4239-9F4E-0CE22608D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upa 10">
            <a:extLst>
              <a:ext uri="{FF2B5EF4-FFF2-40B4-BE49-F238E27FC236}">
                <a16:creationId xmlns:a16="http://schemas.microsoft.com/office/drawing/2014/main" id="{3AF413EC-A0EB-48C8-AAFB-7634DB218E41}"/>
              </a:ext>
            </a:extLst>
          </p:cNvPr>
          <p:cNvGrpSpPr/>
          <p:nvPr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F446A836-1F6A-44FD-A507-72760F9AD1E7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7E9E2F66-D036-47BF-9010-265CC9DE87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7" name="pole tekstowe 4">
            <a:extLst>
              <a:ext uri="{FF2B5EF4-FFF2-40B4-BE49-F238E27FC236}">
                <a16:creationId xmlns:a16="http://schemas.microsoft.com/office/drawing/2014/main" id="{8C20DE13-7457-4626-BE75-0D6CC48F2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E4C6FF5-B562-440C-B37F-2991087E69D0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1007434" y="1844824"/>
            <a:ext cx="4896545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6095238" y="1844824"/>
            <a:ext cx="5953423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3" y="1120626"/>
            <a:ext cx="11041227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77268843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3">
            <a:extLst>
              <a:ext uri="{FF2B5EF4-FFF2-40B4-BE49-F238E27FC236}">
                <a16:creationId xmlns:a16="http://schemas.microsoft.com/office/drawing/2014/main" id="{33DE7139-8CFC-4B68-BD4C-66281A54D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upa 8">
            <a:extLst>
              <a:ext uri="{FF2B5EF4-FFF2-40B4-BE49-F238E27FC236}">
                <a16:creationId xmlns:a16="http://schemas.microsoft.com/office/drawing/2014/main" id="{A8E7C890-083C-489A-BD2F-599A7E8934D0}"/>
              </a:ext>
            </a:extLst>
          </p:cNvPr>
          <p:cNvGrpSpPr/>
          <p:nvPr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85B50D36-29A4-4384-AB09-BBD226989967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4" name="Obraz 13">
              <a:extLst>
                <a:ext uri="{FF2B5EF4-FFF2-40B4-BE49-F238E27FC236}">
                  <a16:creationId xmlns:a16="http://schemas.microsoft.com/office/drawing/2014/main" id="{A75D0FEB-0A6B-409B-AB8B-9AA6F6F460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7" name="pole tekstowe 4">
            <a:extLst>
              <a:ext uri="{FF2B5EF4-FFF2-40B4-BE49-F238E27FC236}">
                <a16:creationId xmlns:a16="http://schemas.microsoft.com/office/drawing/2014/main" id="{3ECACFEE-8855-436E-B24A-E1DC4A4FB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1D416BD-FDA9-41E2-9ABB-44EC43B1E1F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4" y="1628801"/>
            <a:ext cx="537659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576054" y="1628801"/>
            <a:ext cx="547767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44624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3" y="548680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10625105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3">
            <a:extLst>
              <a:ext uri="{FF2B5EF4-FFF2-40B4-BE49-F238E27FC236}">
                <a16:creationId xmlns:a16="http://schemas.microsoft.com/office/drawing/2014/main" id="{0B54D6CF-F51B-4565-AEFD-6EBE55905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upa 9">
            <a:extLst>
              <a:ext uri="{FF2B5EF4-FFF2-40B4-BE49-F238E27FC236}">
                <a16:creationId xmlns:a16="http://schemas.microsoft.com/office/drawing/2014/main" id="{76BF23AB-D7A2-473F-B25D-1D68588F1728}"/>
              </a:ext>
            </a:extLst>
          </p:cNvPr>
          <p:cNvGrpSpPr/>
          <p:nvPr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C6E2C7D1-3BD9-4A24-B4CF-104AFC655614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4" name="Obraz 13">
              <a:extLst>
                <a:ext uri="{FF2B5EF4-FFF2-40B4-BE49-F238E27FC236}">
                  <a16:creationId xmlns:a16="http://schemas.microsoft.com/office/drawing/2014/main" id="{08AE5F37-8A98-4B89-827B-0F6589C8C2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8" name="pole tekstowe 4">
            <a:extLst>
              <a:ext uri="{FF2B5EF4-FFF2-40B4-BE49-F238E27FC236}">
                <a16:creationId xmlns:a16="http://schemas.microsoft.com/office/drawing/2014/main" id="{719BE861-94A7-4968-91BA-651409160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B2396A7-488D-4B29-B27E-B1F82536D5B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5" y="1628801"/>
            <a:ext cx="5400552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672064" y="1628801"/>
            <a:ext cx="5400552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5" y="1120626"/>
            <a:ext cx="5400552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6672064" y="1120626"/>
            <a:ext cx="5400552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026320817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63EE2050-1575-49A1-8FF6-5D6B94F82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a 7">
            <a:extLst>
              <a:ext uri="{FF2B5EF4-FFF2-40B4-BE49-F238E27FC236}">
                <a16:creationId xmlns:a16="http://schemas.microsoft.com/office/drawing/2014/main" id="{C8288E89-3B0A-407D-A2A1-C9C3C74060EB}"/>
              </a:ext>
            </a:extLst>
          </p:cNvPr>
          <p:cNvGrpSpPr/>
          <p:nvPr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A3CF7106-AAC5-4336-AEA0-B600B7DBB6D0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1FF25586-59C3-4EC8-AB49-11F0E61497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6" name="pole tekstowe 4">
            <a:extLst>
              <a:ext uri="{FF2B5EF4-FFF2-40B4-BE49-F238E27FC236}">
                <a16:creationId xmlns:a16="http://schemas.microsoft.com/office/drawing/2014/main" id="{CB9EE27C-4280-4699-B0FB-00C29EC0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0900F33-D32C-4F5F-BC7D-BCD466A0306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4416491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519936" y="116632"/>
            <a:ext cx="6528725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911424" y="1435100"/>
            <a:ext cx="4416491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51682656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07AD48D5-D1B9-419D-B03E-FDB5C7720B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a 7">
            <a:extLst>
              <a:ext uri="{FF2B5EF4-FFF2-40B4-BE49-F238E27FC236}">
                <a16:creationId xmlns:a16="http://schemas.microsoft.com/office/drawing/2014/main" id="{B7638175-FCC2-4A2E-BD4B-C014158136BF}"/>
              </a:ext>
            </a:extLst>
          </p:cNvPr>
          <p:cNvGrpSpPr/>
          <p:nvPr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FAC1082C-5AA9-4C8A-9F4F-BC1FBB2899FF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C1D5298B-83A2-4B46-9D5B-3053833786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6" name="pole tekstowe 4">
            <a:extLst>
              <a:ext uri="{FF2B5EF4-FFF2-40B4-BE49-F238E27FC236}">
                <a16:creationId xmlns:a16="http://schemas.microsoft.com/office/drawing/2014/main" id="{38114D0A-9A9F-4AC0-AB2B-9D7ECEC1B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70C72BC-1685-4E5C-9AB7-8C22C053D08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0526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07435" y="283"/>
            <a:ext cx="11184061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00526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261784362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5151327B-D3D6-4306-81EF-6FE0D8382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a 6">
            <a:extLst>
              <a:ext uri="{FF2B5EF4-FFF2-40B4-BE49-F238E27FC236}">
                <a16:creationId xmlns:a16="http://schemas.microsoft.com/office/drawing/2014/main" id="{794969D8-3780-45AC-AF1F-E1C5AA28CBA9}"/>
              </a:ext>
            </a:extLst>
          </p:cNvPr>
          <p:cNvGrpSpPr/>
          <p:nvPr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3BFB7953-19B6-41F5-AAD5-D23DCF4695E6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5F7E8FE9-0E36-44CC-98EC-31461F67D0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776E1DE-8E59-4FAF-828C-A1E3A9F6D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378A4F9-4C6D-448A-9C2B-718DC76E7A0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7435" y="116632"/>
            <a:ext cx="11041227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7435" y="1772817"/>
            <a:ext cx="11041227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5382366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A9D2542B-478A-4E26-A12F-4232999A5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3934" y="115888"/>
            <a:ext cx="11040533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3201AC01-9E6A-4CE5-A822-FEB3753C6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3934" y="1773239"/>
            <a:ext cx="1104053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88853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icture Placeholder 1">
            <a:extLst>
              <a:ext uri="{FF2B5EF4-FFF2-40B4-BE49-F238E27FC236}">
                <a16:creationId xmlns:a16="http://schemas.microsoft.com/office/drawing/2014/main" id="{5BCD0227-6F9C-268C-6243-E6A28AFF5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71531" y="5695406"/>
            <a:ext cx="10152536" cy="1045961"/>
          </a:xfrm>
        </p:spPr>
        <p:txBody>
          <a:bodyPr/>
          <a:lstStyle/>
          <a:p>
            <a:r>
              <a:rPr lang="pl-PL" dirty="0"/>
              <a:t>Przemysław Barcicki</a:t>
            </a:r>
          </a:p>
          <a:p>
            <a:r>
              <a:rPr lang="pl-PL" sz="2400" dirty="0"/>
              <a:t>Promotor: Dr. Inż. Patryk </a:t>
            </a:r>
            <a:r>
              <a:rPr lang="pl-PL" sz="2400" dirty="0" err="1"/>
              <a:t>Schauer</a:t>
            </a:r>
            <a:endParaRPr lang="pl-PL" sz="2400" dirty="0"/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8BF32CB9-CE65-A9BD-F360-D225BF92831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871531" y="116632"/>
            <a:ext cx="10152536" cy="1728192"/>
          </a:xfrm>
        </p:spPr>
        <p:txBody>
          <a:bodyPr/>
          <a:lstStyle/>
          <a:p>
            <a:r>
              <a:rPr lang="pl-PL" dirty="0"/>
              <a:t>Moduł samouczący do systemu automatyki domowej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64947"/>
      </p:ext>
    </p:extLst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6C832A0-24B5-D6BF-4C52-A39A634155E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AD39821-3AE3-E8CE-F55C-1085765ACB4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b="1" dirty="0"/>
              <a:t>Kolejne etapy prac</a:t>
            </a: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39C8F151-D526-C475-25FC-B7701F5FD27E}"/>
              </a:ext>
            </a:extLst>
          </p:cNvPr>
          <p:cNvGrpSpPr/>
          <p:nvPr/>
        </p:nvGrpSpPr>
        <p:grpSpPr>
          <a:xfrm>
            <a:off x="1203959" y="2801983"/>
            <a:ext cx="9784082" cy="1254034"/>
            <a:chOff x="1360130" y="3429000"/>
            <a:chExt cx="9784082" cy="1254034"/>
          </a:xfrm>
        </p:grpSpPr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D9936BF6-FA5B-DBBC-839D-DAE225CE716A}"/>
                </a:ext>
              </a:extLst>
            </p:cNvPr>
            <p:cNvSpPr/>
            <p:nvPr/>
          </p:nvSpPr>
          <p:spPr>
            <a:xfrm>
              <a:off x="3907388" y="3429000"/>
              <a:ext cx="2142308" cy="125403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Stworzenie środowiska i danych testowych</a:t>
              </a:r>
            </a:p>
          </p:txBody>
        </p:sp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7F815289-CD2B-047C-8C1B-7BA6103CD57B}"/>
                </a:ext>
              </a:extLst>
            </p:cNvPr>
            <p:cNvSpPr/>
            <p:nvPr/>
          </p:nvSpPr>
          <p:spPr>
            <a:xfrm>
              <a:off x="6454646" y="3429000"/>
              <a:ext cx="2142308" cy="125403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Opracowanie algorytmu uczenia</a:t>
              </a:r>
            </a:p>
          </p:txBody>
        </p:sp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EA9D49A5-7AD1-AE6A-83D5-6B39BB3CA9D0}"/>
                </a:ext>
              </a:extLst>
            </p:cNvPr>
            <p:cNvSpPr/>
            <p:nvPr/>
          </p:nvSpPr>
          <p:spPr>
            <a:xfrm>
              <a:off x="1360130" y="3429000"/>
              <a:ext cx="2142308" cy="125403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Przegląd istniejącej literatury i rozwiązań</a:t>
              </a:r>
            </a:p>
          </p:txBody>
        </p:sp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DF9D751B-7BA4-D79E-29C4-313BD043989E}"/>
                </a:ext>
              </a:extLst>
            </p:cNvPr>
            <p:cNvSpPr/>
            <p:nvPr/>
          </p:nvSpPr>
          <p:spPr>
            <a:xfrm>
              <a:off x="9001904" y="3429000"/>
              <a:ext cx="2142308" cy="12540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bg1"/>
                  </a:solidFill>
                </a:rPr>
                <a:t>Połączenie algorytmu z </a:t>
              </a:r>
              <a:r>
                <a:rPr lang="pl-PL" dirty="0" err="1">
                  <a:solidFill>
                    <a:schemeClr val="bg1"/>
                  </a:solidFill>
                </a:rPr>
                <a:t>AppDeamon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401739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CF808AF-0D30-CAE9-5B3E-54B4D83251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C80D412-E5EF-176B-EBDE-FC70C4BF4D7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E4FDC35-D155-A6C9-29C2-A446C28DA93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b="1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537919420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01BBDCF-B1D6-1910-0F1E-52D71B4A31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3200" dirty="0"/>
              <a:t>Celem pracy jest opracowanie modułu do istniejącego systemu automatyzacji domowej </a:t>
            </a:r>
            <a:r>
              <a:rPr lang="pl-PL" sz="3200" dirty="0" err="1"/>
              <a:t>HomeAssistant</a:t>
            </a:r>
            <a:r>
              <a:rPr lang="pl-PL" sz="3200" dirty="0"/>
              <a:t>, który uczyłby się powtarzalnych akcji wykonywanych przez użytkowników (mieszkańców) domu, a następnie mógł wykonywać pewne nauczone ciągi działań zamiast użytkownika.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DB1ECBC3-7B04-3961-07BD-B15800D9331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4E92CC8-E9F4-B02B-C00B-DAC639E9D65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b="1"/>
              <a:t>Cel pracy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135173676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CA67F28-171C-6161-710D-2EBC3E120C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ARTIFICIAL INTELLIGENCE TECHNIQUES FOR ADVANCED SMART HOME IMPLEMENTATION</a:t>
            </a:r>
            <a:br>
              <a:rPr lang="pl-PL" dirty="0"/>
            </a:br>
            <a:r>
              <a:rPr lang="pl-PL" sz="2000" dirty="0"/>
              <a:t>Autorstwa: M. </a:t>
            </a:r>
            <a:r>
              <a:rPr lang="pl-PL" sz="2000" dirty="0" err="1"/>
              <a:t>Reaz</a:t>
            </a:r>
            <a:endParaRPr lang="pl-PL" sz="2000" dirty="0"/>
          </a:p>
          <a:p>
            <a:r>
              <a:rPr lang="pl-PL" dirty="0"/>
              <a:t>System </a:t>
            </a:r>
            <a:r>
              <a:rPr lang="pl-PL" dirty="0" err="1"/>
              <a:t>wieloagentowy</a:t>
            </a:r>
            <a:endParaRPr lang="pl-PL" dirty="0"/>
          </a:p>
          <a:p>
            <a:pPr lvl="1"/>
            <a:r>
              <a:rPr lang="pl-PL" dirty="0"/>
              <a:t>Wiele systemów w różnych środowiskach porozumiewa się ze sobą za pomocą </a:t>
            </a:r>
            <a:r>
              <a:rPr lang="pl-PL" dirty="0" err="1"/>
              <a:t>FireWire</a:t>
            </a:r>
            <a:r>
              <a:rPr lang="pl-PL" dirty="0"/>
              <a:t> w systemie skupionym na wydarzeniach.</a:t>
            </a:r>
          </a:p>
          <a:p>
            <a:r>
              <a:rPr lang="pl-PL" dirty="0"/>
              <a:t>Zastosowanie sieci neuronowych, logiki rozmytej i uczenia przez wzmacnianie</a:t>
            </a:r>
          </a:p>
          <a:p>
            <a:pPr lvl="1"/>
            <a:r>
              <a:rPr lang="pl-PL" dirty="0"/>
              <a:t>Praca ogranicza się do teoretycznego przeglądu zagadnienia.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09905B-DA64-1742-80AD-03C18B37341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8DF0F65-D323-7AED-5AD9-183EA976E46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b="1" dirty="0"/>
              <a:t>Istniejąca literatura</a:t>
            </a:r>
          </a:p>
        </p:txBody>
      </p:sp>
    </p:spTree>
    <p:extLst>
      <p:ext uri="{BB962C8B-B14F-4D97-AF65-F5344CB8AC3E}">
        <p14:creationId xmlns:p14="http://schemas.microsoft.com/office/powerpoint/2010/main" val="1084664190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AF48FD24-FE3C-2C59-740D-FB2135D67C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Reinforcement Learning Based Approach</a:t>
            </a:r>
            <a:r>
              <a:rPr lang="pl-PL" dirty="0"/>
              <a:t> </a:t>
            </a:r>
            <a:r>
              <a:rPr lang="en-US" dirty="0"/>
              <a:t>for Smart Homes</a:t>
            </a:r>
            <a:endParaRPr lang="pl-PL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Autorstwa: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</a:t>
            </a:r>
            <a:r>
              <a:rPr kumimoji="0" lang="pl-PL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Mirra, F</a:t>
            </a:r>
            <a:r>
              <a:rPr kumimoji="0" lang="pl-PL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Silva, C</a:t>
            </a:r>
            <a:r>
              <a:rPr kumimoji="0" lang="pl-PL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Analide</a:t>
            </a:r>
            <a:endParaRPr kumimoji="0" lang="pl-PL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>
              <a:defRPr/>
            </a:pPr>
            <a:r>
              <a:rPr lang="pl-PL" dirty="0"/>
              <a:t>System wykonuje nauczone działania autonomicznie co 15 minut</a:t>
            </a:r>
          </a:p>
          <a:p>
            <a:pPr lvl="1">
              <a:defRPr/>
            </a:pPr>
            <a:r>
              <a:rPr lang="pl-PL" dirty="0"/>
              <a:t>Czas wykonywania danej akcji jest ważniejszy od aktualnego stanu systemu</a:t>
            </a:r>
          </a:p>
          <a:p>
            <a:pPr>
              <a:defRPr/>
            </a:pPr>
            <a:r>
              <a:rPr lang="pl-PL" dirty="0"/>
              <a:t>Zastosowanie uczenia przez wzmacnianie</a:t>
            </a:r>
          </a:p>
          <a:p>
            <a:pPr>
              <a:defRPr/>
            </a:pPr>
            <a:r>
              <a:rPr lang="pl-PL" dirty="0"/>
              <a:t>System </a:t>
            </a:r>
            <a:r>
              <a:rPr lang="pl-PL" dirty="0" err="1"/>
              <a:t>wieloagentowy</a:t>
            </a:r>
            <a:endParaRPr lang="pl-PL" dirty="0"/>
          </a:p>
          <a:p>
            <a:pPr lvl="1">
              <a:defRPr/>
            </a:pPr>
            <a:r>
              <a:rPr lang="pl-PL" dirty="0"/>
              <a:t>Każdy jeden agent odpowiada automatyzacji jednego obiektu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32BA38C-4ECE-2268-0036-A842E204D3C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201847D-F90F-28C3-3082-C499BB4E14A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b="1" dirty="0"/>
              <a:t>Istniejąca literatura</a:t>
            </a:r>
          </a:p>
        </p:txBody>
      </p:sp>
    </p:spTree>
    <p:extLst>
      <p:ext uri="{BB962C8B-B14F-4D97-AF65-F5344CB8AC3E}">
        <p14:creationId xmlns:p14="http://schemas.microsoft.com/office/powerpoint/2010/main" val="1329865332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AF48FD24-FE3C-2C59-740D-FB2135D67C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Hardware Simulation of Home Automation Using Pattern Matching and Reinforcement Learning for Disabled People </a:t>
            </a:r>
            <a:br>
              <a:rPr lang="pl-PL" dirty="0"/>
            </a:br>
            <a:r>
              <a:rPr kumimoji="0" lang="pl-PL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Autorstwa: </a:t>
            </a:r>
            <a:r>
              <a:rPr lang="en-US" sz="2000" dirty="0"/>
              <a:t>M. B. I. </a:t>
            </a:r>
            <a:r>
              <a:rPr lang="en-US" sz="2000" dirty="0" err="1"/>
              <a:t>Reaz</a:t>
            </a:r>
            <a:r>
              <a:rPr lang="pl-PL" sz="2000" dirty="0"/>
              <a:t>, </a:t>
            </a:r>
            <a:r>
              <a:rPr lang="en-US" sz="2000" dirty="0"/>
              <a:t>A. </a:t>
            </a:r>
            <a:r>
              <a:rPr lang="en-US" sz="2000" dirty="0" err="1"/>
              <a:t>Assim</a:t>
            </a:r>
            <a:r>
              <a:rPr lang="pl-PL" sz="2000" dirty="0"/>
              <a:t>, </a:t>
            </a:r>
            <a:r>
              <a:rPr lang="en-US" sz="2000" dirty="0"/>
              <a:t>M. I. </a:t>
            </a:r>
            <a:r>
              <a:rPr lang="en-US" sz="2000" dirty="0" err="1"/>
              <a:t>Ibrahimy</a:t>
            </a:r>
            <a:r>
              <a:rPr lang="pl-PL" sz="2000" dirty="0"/>
              <a:t>, </a:t>
            </a:r>
            <a:r>
              <a:rPr lang="en-US" sz="2000" dirty="0"/>
              <a:t>F. Choong</a:t>
            </a:r>
            <a:r>
              <a:rPr lang="pl-PL" sz="2000" dirty="0"/>
              <a:t>, </a:t>
            </a:r>
            <a:r>
              <a:rPr lang="en-US" sz="2000" dirty="0"/>
              <a:t>F. Mohd-Yasin</a:t>
            </a:r>
            <a:endParaRPr lang="pl-PL" sz="1400" dirty="0"/>
          </a:p>
          <a:p>
            <a:r>
              <a:rPr lang="pl-PL" dirty="0"/>
              <a:t>Zastosowanie technik </a:t>
            </a:r>
            <a:r>
              <a:rPr lang="pl-PL" dirty="0" err="1"/>
              <a:t>pattern-mining</a:t>
            </a:r>
            <a:r>
              <a:rPr lang="pl-PL" dirty="0"/>
              <a:t> do wstępnego wykrywania powtarzalnych akcji</a:t>
            </a:r>
          </a:p>
          <a:p>
            <a:pPr lvl="1"/>
            <a:r>
              <a:rPr lang="pl-PL" dirty="0"/>
              <a:t>Zanim system uzna cykl za powtarzalny musi zostać rozpoznany przez algorytm IPAM</a:t>
            </a:r>
          </a:p>
          <a:p>
            <a:r>
              <a:rPr lang="pl-PL" dirty="0"/>
              <a:t>Sporządzenie wyspecjalizowanego systemu za pomocą VHDL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32BA38C-4ECE-2268-0036-A842E204D3C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201847D-F90F-28C3-3082-C499BB4E14A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b="1" dirty="0"/>
              <a:t>Istniejąca literatura</a:t>
            </a:r>
          </a:p>
        </p:txBody>
      </p:sp>
    </p:spTree>
    <p:extLst>
      <p:ext uri="{BB962C8B-B14F-4D97-AF65-F5344CB8AC3E}">
        <p14:creationId xmlns:p14="http://schemas.microsoft.com/office/powerpoint/2010/main" val="34999881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DB9FB9F-8702-B31D-1E37-1D06A01DCD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@github - dadaloop82/</a:t>
            </a:r>
            <a:r>
              <a:rPr lang="pl-PL" dirty="0" err="1"/>
              <a:t>MyHomeSmart</a:t>
            </a:r>
            <a:r>
              <a:rPr lang="pl-PL" dirty="0"/>
              <a:t>-HASS-</a:t>
            </a:r>
            <a:r>
              <a:rPr lang="pl-PL" dirty="0" err="1"/>
              <a:t>AppDeamon</a:t>
            </a:r>
            <a:endParaRPr lang="pl-PL" dirty="0"/>
          </a:p>
          <a:p>
            <a:pPr lvl="1"/>
            <a:r>
              <a:rPr lang="pl-PL" dirty="0"/>
              <a:t>Zastosowanie </a:t>
            </a:r>
            <a:r>
              <a:rPr lang="pl-PL" dirty="0" err="1"/>
              <a:t>AppDeamon</a:t>
            </a:r>
            <a:r>
              <a:rPr lang="pl-PL" dirty="0"/>
              <a:t> oraz drzew decyzyjnych do nauki</a:t>
            </a:r>
          </a:p>
          <a:p>
            <a:r>
              <a:rPr lang="pl-PL" dirty="0"/>
              <a:t>@</a:t>
            </a:r>
            <a:r>
              <a:rPr lang="en-US" dirty="0" err="1"/>
              <a:t>github</a:t>
            </a:r>
            <a:r>
              <a:rPr lang="pl-PL" dirty="0"/>
              <a:t> - </a:t>
            </a:r>
            <a:r>
              <a:rPr lang="en-US" dirty="0"/>
              <a:t>Rudra-writ/Let-there-be-A.I</a:t>
            </a:r>
            <a:endParaRPr lang="pl-PL" dirty="0"/>
          </a:p>
          <a:p>
            <a:pPr lvl="1"/>
            <a:r>
              <a:rPr lang="pl-PL" dirty="0"/>
              <a:t>Rozpoznawanie twarzy jako dodatkowy stan systemu, aplikacja na Androida do sterowania systemem, ESP8266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9E41ECE-B503-48D7-4426-1F7128D5917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3E64D41-6DD4-C759-CEA4-30C5415FC4C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b="1" dirty="0"/>
              <a:t>Inspiracje</a:t>
            </a:r>
          </a:p>
        </p:txBody>
      </p:sp>
    </p:spTree>
    <p:extLst>
      <p:ext uri="{BB962C8B-B14F-4D97-AF65-F5344CB8AC3E}">
        <p14:creationId xmlns:p14="http://schemas.microsoft.com/office/powerpoint/2010/main" val="4116410727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4BB6C0E-F37D-6D20-5697-B2CA750F8A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Rozwiązanie problemu ma być odpowiedzią na zwiększone zainteresowanie tematem Smart-Home oraz spadające zainteresowanie pojęciami związanymi z Home-Automation.</a:t>
            </a:r>
          </a:p>
          <a:p>
            <a:pPr marL="0" indent="0">
              <a:buNone/>
            </a:pPr>
            <a:r>
              <a:rPr lang="pl-PL" dirty="0"/>
              <a:t>Ręczne sporządzanie zasad automatyzacji mimo tego, że jest dużo dokładniejsze bywa bardzo skomplikowane i czasochłonne, a nie zawsze jesteśmy w stanie reprezentować złożone warunki.</a:t>
            </a:r>
          </a:p>
          <a:p>
            <a:pPr marL="0" indent="0">
              <a:buNone/>
            </a:pPr>
            <a:r>
              <a:rPr lang="pl-PL" dirty="0"/>
              <a:t>Lepszym rozwiązaniem jest sporządzenie systemu, który będzie w stanie analizować akcje podejmowane w domu w określonych porach i pomagać użytkownikowi w ich wykonywaniu.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510179-AF4D-3E5A-00AD-173A59C40B2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46DB5A7-6CB4-930A-5245-EF399B0F8C6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b="1" dirty="0"/>
              <a:t>Podstawowy problem pracy</a:t>
            </a:r>
          </a:p>
        </p:txBody>
      </p:sp>
    </p:spTree>
    <p:extLst>
      <p:ext uri="{BB962C8B-B14F-4D97-AF65-F5344CB8AC3E}">
        <p14:creationId xmlns:p14="http://schemas.microsoft.com/office/powerpoint/2010/main" val="2508764789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3A02EF4-15AE-7DD0-6089-189574FCD2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Wynikiem pracy ma być moduł do </a:t>
            </a:r>
            <a:r>
              <a:rPr lang="pl-PL" dirty="0" err="1"/>
              <a:t>AppDeamon</a:t>
            </a:r>
            <a:r>
              <a:rPr lang="pl-PL" dirty="0"/>
              <a:t>, który: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Na podstawie historii akcji w domu nauczy podstawowe modele predykcji i będzie w stanie przewidywać i wykonywać za niego epizody działań użytkownika.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Będzie w stanie uczyć się nowych epizodów lub też zapominać stare.</a:t>
            </a:r>
          </a:p>
          <a:p>
            <a:pPr marL="0" indent="0">
              <a:buNone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1F56ACC-CD1D-7F28-941A-56DB317392C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5E0BAE5-A1F7-5432-2E9C-51B1A811883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b="1" dirty="0"/>
              <a:t>Podstawowy problem pracy</a:t>
            </a:r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E4A4DB44-BF36-F9E3-8320-4CFA22A00173}"/>
              </a:ext>
            </a:extLst>
          </p:cNvPr>
          <p:cNvGrpSpPr/>
          <p:nvPr/>
        </p:nvGrpSpPr>
        <p:grpSpPr>
          <a:xfrm>
            <a:off x="3081454" y="4809106"/>
            <a:ext cx="6029092" cy="1428206"/>
            <a:chOff x="3126379" y="4702628"/>
            <a:chExt cx="6029092" cy="1428206"/>
          </a:xfrm>
        </p:grpSpPr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8C730F06-1742-1709-50FB-2EC8CC7DF850}"/>
                </a:ext>
              </a:extLst>
            </p:cNvPr>
            <p:cNvSpPr/>
            <p:nvPr/>
          </p:nvSpPr>
          <p:spPr>
            <a:xfrm>
              <a:off x="3126379" y="4702628"/>
              <a:ext cx="2821577" cy="1428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Problem podejmowania decyzji</a:t>
              </a:r>
            </a:p>
          </p:txBody>
        </p:sp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54D84304-62D7-DA21-1470-84562668EEFF}"/>
                </a:ext>
              </a:extLst>
            </p:cNvPr>
            <p:cNvSpPr/>
            <p:nvPr/>
          </p:nvSpPr>
          <p:spPr>
            <a:xfrm>
              <a:off x="6333894" y="4702628"/>
              <a:ext cx="2821577" cy="1428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Problem analizy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801743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92BE1B-8E2D-4B60-D82C-3B60A0EEF75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C24944C-8867-BF13-0CF0-16DA77DEE30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b="1" dirty="0"/>
              <a:t>Koncepcja rozwiązania problemu</a:t>
            </a:r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964C5572-9CF0-820D-62E1-040C7429E240}"/>
              </a:ext>
            </a:extLst>
          </p:cNvPr>
          <p:cNvGrpSpPr/>
          <p:nvPr/>
        </p:nvGrpSpPr>
        <p:grpSpPr>
          <a:xfrm>
            <a:off x="1244976" y="1745836"/>
            <a:ext cx="2488830" cy="3938683"/>
            <a:chOff x="1314993" y="2249135"/>
            <a:chExt cx="2020389" cy="3013180"/>
          </a:xfrm>
        </p:grpSpPr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2BE63160-6E27-67A4-3940-2458758E9C54}"/>
                </a:ext>
              </a:extLst>
            </p:cNvPr>
            <p:cNvSpPr/>
            <p:nvPr/>
          </p:nvSpPr>
          <p:spPr>
            <a:xfrm>
              <a:off x="1532708" y="2899955"/>
              <a:ext cx="1584960" cy="23623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Epizody akcji w domu</a:t>
              </a:r>
            </a:p>
          </p:txBody>
        </p:sp>
        <p:sp>
          <p:nvSpPr>
            <p:cNvPr id="6" name="Trójkąt równoramienny 5">
              <a:extLst>
                <a:ext uri="{FF2B5EF4-FFF2-40B4-BE49-F238E27FC236}">
                  <a16:creationId xmlns:a16="http://schemas.microsoft.com/office/drawing/2014/main" id="{678C61B6-155D-538D-B6D2-89221F68F7D1}"/>
                </a:ext>
              </a:extLst>
            </p:cNvPr>
            <p:cNvSpPr/>
            <p:nvPr/>
          </p:nvSpPr>
          <p:spPr>
            <a:xfrm>
              <a:off x="1314993" y="2249135"/>
              <a:ext cx="2020389" cy="661053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9" name="Prostokąt 8">
            <a:extLst>
              <a:ext uri="{FF2B5EF4-FFF2-40B4-BE49-F238E27FC236}">
                <a16:creationId xmlns:a16="http://schemas.microsoft.com/office/drawing/2014/main" id="{B9FE1E05-64F9-944B-E1C4-1CFB5C636756}"/>
              </a:ext>
            </a:extLst>
          </p:cNvPr>
          <p:cNvSpPr/>
          <p:nvPr/>
        </p:nvSpPr>
        <p:spPr>
          <a:xfrm>
            <a:off x="1783268" y="3365200"/>
            <a:ext cx="1436916" cy="461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Urządzenie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E5331923-962E-9BE1-C1FA-41A9931A5D97}"/>
              </a:ext>
            </a:extLst>
          </p:cNvPr>
          <p:cNvSpPr/>
          <p:nvPr/>
        </p:nvSpPr>
        <p:spPr>
          <a:xfrm>
            <a:off x="1783268" y="4100615"/>
            <a:ext cx="1436916" cy="461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Urządzenie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FA9457A5-E50F-BCE3-6BB3-46F5CC71BED4}"/>
              </a:ext>
            </a:extLst>
          </p:cNvPr>
          <p:cNvSpPr/>
          <p:nvPr/>
        </p:nvSpPr>
        <p:spPr>
          <a:xfrm>
            <a:off x="1783267" y="4836030"/>
            <a:ext cx="1436916" cy="461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Urządzenie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C00B0926-B2C4-1B60-4746-06BF0B896A41}"/>
              </a:ext>
            </a:extLst>
          </p:cNvPr>
          <p:cNvSpPr/>
          <p:nvPr/>
        </p:nvSpPr>
        <p:spPr>
          <a:xfrm>
            <a:off x="3970028" y="3365199"/>
            <a:ext cx="1994260" cy="1932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 err="1">
                <a:solidFill>
                  <a:schemeClr val="tx1"/>
                </a:solidFill>
              </a:rPr>
              <a:t>HomeAssistant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21" name="Łącznik: łamany 20">
            <a:extLst>
              <a:ext uri="{FF2B5EF4-FFF2-40B4-BE49-F238E27FC236}">
                <a16:creationId xmlns:a16="http://schemas.microsoft.com/office/drawing/2014/main" id="{3B5E3597-9C3E-9C19-3B34-ADA25F4012F8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220184" y="3595978"/>
            <a:ext cx="749844" cy="73541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Łącznik: łamany 26">
            <a:extLst>
              <a:ext uri="{FF2B5EF4-FFF2-40B4-BE49-F238E27FC236}">
                <a16:creationId xmlns:a16="http://schemas.microsoft.com/office/drawing/2014/main" id="{BF9D5E6E-38FB-AED2-0278-F0E717FE5AA8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3220184" y="4331392"/>
            <a:ext cx="749844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Łącznik: łamany 29">
            <a:extLst>
              <a:ext uri="{FF2B5EF4-FFF2-40B4-BE49-F238E27FC236}">
                <a16:creationId xmlns:a16="http://schemas.microsoft.com/office/drawing/2014/main" id="{D29AF67C-FB97-EF87-FD93-1446A77C45E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3220183" y="4331392"/>
            <a:ext cx="749845" cy="73541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Prostokąt 62">
            <a:extLst>
              <a:ext uri="{FF2B5EF4-FFF2-40B4-BE49-F238E27FC236}">
                <a16:creationId xmlns:a16="http://schemas.microsoft.com/office/drawing/2014/main" id="{286CB24E-1CB0-4E3D-9EC2-00EAF8D9C505}"/>
              </a:ext>
            </a:extLst>
          </p:cNvPr>
          <p:cNvSpPr/>
          <p:nvPr/>
        </p:nvSpPr>
        <p:spPr>
          <a:xfrm>
            <a:off x="4248700" y="3867083"/>
            <a:ext cx="1436916" cy="9759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chemeClr val="tx1"/>
                </a:solidFill>
              </a:rPr>
              <a:t>AppDeamon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0" name="Prostokąt 69">
            <a:extLst>
              <a:ext uri="{FF2B5EF4-FFF2-40B4-BE49-F238E27FC236}">
                <a16:creationId xmlns:a16="http://schemas.microsoft.com/office/drawing/2014/main" id="{40A79B45-6172-7E1B-A06B-286798F4382F}"/>
              </a:ext>
            </a:extLst>
          </p:cNvPr>
          <p:cNvSpPr/>
          <p:nvPr/>
        </p:nvSpPr>
        <p:spPr>
          <a:xfrm>
            <a:off x="6478628" y="3365199"/>
            <a:ext cx="3465471" cy="1979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Moduł Samouczący</a:t>
            </a:r>
          </a:p>
        </p:txBody>
      </p:sp>
      <p:cxnSp>
        <p:nvCxnSpPr>
          <p:cNvPr id="72" name="Łącznik prosty ze strzałką 71">
            <a:extLst>
              <a:ext uri="{FF2B5EF4-FFF2-40B4-BE49-F238E27FC236}">
                <a16:creationId xmlns:a16="http://schemas.microsoft.com/office/drawing/2014/main" id="{E5AE99FA-38B0-CEA3-8FDA-7D80B4F3AEA6}"/>
              </a:ext>
            </a:extLst>
          </p:cNvPr>
          <p:cNvCxnSpPr>
            <a:cxnSpLocks/>
            <a:stCxn id="63" idx="3"/>
            <a:endCxn id="70" idx="1"/>
          </p:cNvCxnSpPr>
          <p:nvPr/>
        </p:nvCxnSpPr>
        <p:spPr>
          <a:xfrm>
            <a:off x="5685616" y="4355065"/>
            <a:ext cx="79301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Prostokąt 77">
            <a:extLst>
              <a:ext uri="{FF2B5EF4-FFF2-40B4-BE49-F238E27FC236}">
                <a16:creationId xmlns:a16="http://schemas.microsoft.com/office/drawing/2014/main" id="{A084079B-89C4-C143-AB4C-D6F40A7A1881}"/>
              </a:ext>
            </a:extLst>
          </p:cNvPr>
          <p:cNvSpPr/>
          <p:nvPr/>
        </p:nvSpPr>
        <p:spPr>
          <a:xfrm>
            <a:off x="6621968" y="3867083"/>
            <a:ext cx="1436916" cy="552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Zapisywanie epizodów</a:t>
            </a:r>
          </a:p>
        </p:txBody>
      </p:sp>
      <p:sp>
        <p:nvSpPr>
          <p:cNvPr id="81" name="Prostokąt 80">
            <a:extLst>
              <a:ext uri="{FF2B5EF4-FFF2-40B4-BE49-F238E27FC236}">
                <a16:creationId xmlns:a16="http://schemas.microsoft.com/office/drawing/2014/main" id="{7234958B-ABEF-8851-C731-BFED5FE644B3}"/>
              </a:ext>
            </a:extLst>
          </p:cNvPr>
          <p:cNvSpPr/>
          <p:nvPr/>
        </p:nvSpPr>
        <p:spPr>
          <a:xfrm>
            <a:off x="8359328" y="3867083"/>
            <a:ext cx="1436916" cy="552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Uczenie maszynowe</a:t>
            </a:r>
          </a:p>
        </p:txBody>
      </p:sp>
      <p:sp>
        <p:nvSpPr>
          <p:cNvPr id="82" name="Prostokąt 81">
            <a:extLst>
              <a:ext uri="{FF2B5EF4-FFF2-40B4-BE49-F238E27FC236}">
                <a16:creationId xmlns:a16="http://schemas.microsoft.com/office/drawing/2014/main" id="{4E1E93D3-4F18-3D6C-8448-012945EA7D78}"/>
              </a:ext>
            </a:extLst>
          </p:cNvPr>
          <p:cNvSpPr/>
          <p:nvPr/>
        </p:nvSpPr>
        <p:spPr>
          <a:xfrm>
            <a:off x="7492905" y="4606007"/>
            <a:ext cx="1436916" cy="552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Predykcja akcji</a:t>
            </a:r>
          </a:p>
        </p:txBody>
      </p:sp>
    </p:spTree>
    <p:extLst>
      <p:ext uri="{BB962C8B-B14F-4D97-AF65-F5344CB8AC3E}">
        <p14:creationId xmlns:p14="http://schemas.microsoft.com/office/powerpoint/2010/main" val="3738055169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zentacja_16x9_2022_pl_v1" id="{31567941-4FFE-41E0-A0A2-2857A897D009}" vid="{5AC82ED4-7B44-474C-BFF9-1206CABD7E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prezentacja_16x9_2022_v2_pl</Template>
  <TotalTime>181</TotalTime>
  <Words>437</Words>
  <Application>Microsoft Office PowerPoint</Application>
  <PresentationFormat>Panoramiczny</PresentationFormat>
  <Paragraphs>56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Barcicki (260324)</dc:creator>
  <cp:lastModifiedBy>Przemysław Barcicki (260324)</cp:lastModifiedBy>
  <cp:revision>3</cp:revision>
  <dcterms:created xsi:type="dcterms:W3CDTF">2023-10-18T08:11:25Z</dcterms:created>
  <dcterms:modified xsi:type="dcterms:W3CDTF">2023-10-18T11:13:48Z</dcterms:modified>
</cp:coreProperties>
</file>