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66" r:id="rId13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kcja domyślna" id="{2035CC69-6A50-410A-B870-0F8E87EF8ACA}">
          <p14:sldIdLst>
            <p14:sldId id="256"/>
            <p14:sldId id="257"/>
            <p14:sldId id="262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EA6637E-99C6-4B08-BC51-E998A8FE0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/>
          <a:stretch/>
        </p:blipFill>
        <p:spPr bwMode="auto">
          <a:xfrm>
            <a:off x="1678918" y="0"/>
            <a:ext cx="1051308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138B1951-AD23-4425-9B6F-B6FE41B8412E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28D5811-6A0A-468C-90DC-4B945CF41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F1A1287-80D1-49F2-BADB-63A496BF1E38}"/>
              </a:ext>
            </a:extLst>
          </p:cNvPr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54E3832-9100-4002-B6F1-CF8628753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F10C1B53-3CDA-4BAF-9482-605EC261C712}"/>
              </a:ext>
            </a:extLst>
          </p:cNvPr>
          <p:cNvGrpSpPr/>
          <p:nvPr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233517F7-AC92-4711-A134-3525EF63D49D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F658F536-18F1-4B96-B8C6-61566C060077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4" name="Symbol zastępczy obrazu 4">
                <a:extLst>
                  <a:ext uri="{FF2B5EF4-FFF2-40B4-BE49-F238E27FC236}">
                    <a16:creationId xmlns:a16="http://schemas.microsoft.com/office/drawing/2014/main" id="{4978960D-5E62-47B8-B987-8B51D5F41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5A4122E7-9E6B-43B2-84C0-537E3099D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6" name="Obraz 15">
                <a:extLst>
                  <a:ext uri="{FF2B5EF4-FFF2-40B4-BE49-F238E27FC236}">
                    <a16:creationId xmlns:a16="http://schemas.microsoft.com/office/drawing/2014/main" id="{2605CCBC-FBAF-433D-A32C-CDE70FA47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0446539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A03D60D8-E317-4445-909E-D66868448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BB935609-CB55-405F-8B5E-32481A6CD997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B33CD6CA-CE75-4C42-A1BA-022400A1DA83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00981068-72BD-43CC-B5F6-A284719F0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D3AAED1-1E56-4E0F-BA47-B297E2E3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EFA466E-1A63-45EC-9BBE-3350A790265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2"/>
            <a:ext cx="3209461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16632"/>
            <a:ext cx="7628565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167486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AE3CF27-ECB8-4D98-8115-8CF6A846E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3"/>
          <a:stretch/>
        </p:blipFill>
        <p:spPr bwMode="auto">
          <a:xfrm>
            <a:off x="1678918" y="0"/>
            <a:ext cx="1051308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554F3A11-EEA8-42B0-904A-8D56848B8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44D2146-237E-446E-96A3-073E895DF9EF}"/>
              </a:ext>
            </a:extLst>
          </p:cNvPr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10C243E-6135-4B5D-8478-8D1C90B51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CF61AA24-B944-4BF7-AD32-C27F202FD78B}"/>
              </a:ext>
            </a:extLst>
          </p:cNvPr>
          <p:cNvGrpSpPr/>
          <p:nvPr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AF3C6A4B-FC08-48D8-A527-DA3D7971813E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4" name="Grupa 13">
              <a:extLst>
                <a:ext uri="{FF2B5EF4-FFF2-40B4-BE49-F238E27FC236}">
                  <a16:creationId xmlns:a16="http://schemas.microsoft.com/office/drawing/2014/main" id="{0589BAA7-CA12-4898-A36F-03D6F463A9B3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6" name="Symbol zastępczy obrazu 4">
                <a:extLst>
                  <a:ext uri="{FF2B5EF4-FFF2-40B4-BE49-F238E27FC236}">
                    <a16:creationId xmlns:a16="http://schemas.microsoft.com/office/drawing/2014/main" id="{2184D892-7109-4CC6-9103-83F99A949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3A4644F6-CFCF-4891-91F2-89376F993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4139D3DF-0425-4096-BAB9-B8724A7BD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4405368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1515406-D7D2-4646-82AD-46F8A2D35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C86E8BA2-DF0C-4553-ABEE-2AA703CA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A7CBBD8-F20F-4CFA-A1C0-A2BD928C98E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15B8C060-797C-495C-BC8A-2154F3CEEC35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92C32551-02FA-4391-BD24-420530585A4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C94A9103-2040-4CBB-8F48-63134FA77A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78964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3">
            <a:extLst>
              <a:ext uri="{FF2B5EF4-FFF2-40B4-BE49-F238E27FC236}">
                <a16:creationId xmlns:a16="http://schemas.microsoft.com/office/drawing/2014/main" id="{9364A15B-FD20-4239-9F4E-0CE22608D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3AF413EC-A0EB-48C8-AAFB-7634DB218E41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446A836-1F6A-44FD-A507-72760F9AD1E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7E9E2F66-D036-47BF-9010-265CC9DE87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8C20DE13-7457-4626-BE75-0D6CC48F2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E4C6FF5-B562-440C-B37F-2991087E69D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4" y="1844824"/>
            <a:ext cx="4896545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7268843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3">
            <a:extLst>
              <a:ext uri="{FF2B5EF4-FFF2-40B4-BE49-F238E27FC236}">
                <a16:creationId xmlns:a16="http://schemas.microsoft.com/office/drawing/2014/main" id="{33DE7139-8CFC-4B68-BD4C-66281A54D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A8E7C890-083C-489A-BD2F-599A7E8934D0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5B50D36-29A4-4384-AB09-BBD22698996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A75D0FEB-0A6B-409B-AB8B-9AA6F6F460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3ECACFEE-8855-436E-B24A-E1DC4A4F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1D416BD-FDA9-41E2-9ABB-44EC43B1E1F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576054" y="1628801"/>
            <a:ext cx="547767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1062510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3">
            <a:extLst>
              <a:ext uri="{FF2B5EF4-FFF2-40B4-BE49-F238E27FC236}">
                <a16:creationId xmlns:a16="http://schemas.microsoft.com/office/drawing/2014/main" id="{0B54D6CF-F51B-4565-AEFD-6EBE55905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a 9">
            <a:extLst>
              <a:ext uri="{FF2B5EF4-FFF2-40B4-BE49-F238E27FC236}">
                <a16:creationId xmlns:a16="http://schemas.microsoft.com/office/drawing/2014/main" id="{76BF23AB-D7A2-473F-B25D-1D68588F1728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C6E2C7D1-3BD9-4A24-B4CF-104AFC655614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08AE5F37-8A98-4B89-827B-0F6589C8C2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8" name="pole tekstowe 4">
            <a:extLst>
              <a:ext uri="{FF2B5EF4-FFF2-40B4-BE49-F238E27FC236}">
                <a16:creationId xmlns:a16="http://schemas.microsoft.com/office/drawing/2014/main" id="{719BE861-94A7-4968-91BA-65140916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B2396A7-488D-4B29-B27E-B1F82536D5B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672064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672064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26320817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63EE2050-1575-49A1-8FF6-5D6B94F82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C8288E89-3B0A-407D-A2A1-C9C3C74060EB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A3CF7106-AAC5-4336-AEA0-B600B7DBB6D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1FF25586-59C3-4EC8-AB49-11F0E61497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CB9EE27C-4280-4699-B0FB-00C29EC0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900F33-D32C-4F5F-BC7D-BCD466A030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9936" y="116632"/>
            <a:ext cx="6528725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1424" y="1435100"/>
            <a:ext cx="4416491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5168265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07AD48D5-D1B9-419D-B03E-FDB5C7720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B7638175-FCC2-4A2E-BD4B-C014158136BF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FAC1082C-5AA9-4C8A-9F4F-BC1FBB2899FF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C1D5298B-83A2-4B46-9D5B-305383378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38114D0A-9A9F-4AC0-AB2B-9D7ECEC1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70C72BC-1685-4E5C-9AB7-8C22C053D08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526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5" y="283"/>
            <a:ext cx="11184061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0526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6178436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151327B-D3D6-4306-81EF-6FE0D8382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/>
          <a:stretch/>
        </p:blipFill>
        <p:spPr bwMode="auto">
          <a:xfrm>
            <a:off x="832894" y="0"/>
            <a:ext cx="113591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794969D8-3780-45AC-AF1F-E1C5AA28CBA9}"/>
              </a:ext>
            </a:extLst>
          </p:cNvPr>
          <p:cNvGrpSpPr/>
          <p:nvPr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3BFB7953-19B6-41F5-AAD5-D23DCF4695E6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5F7E8FE9-0E36-44CC-98EC-31461F67D0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776E1DE-8E59-4FAF-828C-A1E3A9F6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378A4F9-4C6D-448A-9C2B-718DC76E7A0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435" y="116632"/>
            <a:ext cx="11041227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772817"/>
            <a:ext cx="11041227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538236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A9D2542B-478A-4E26-A12F-4232999A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3201AC01-9E6A-4CE5-A822-FEB3753C6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88853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icture Placeholder 1">
            <a:extLst>
              <a:ext uri="{FF2B5EF4-FFF2-40B4-BE49-F238E27FC236}">
                <a16:creationId xmlns:a16="http://schemas.microsoft.com/office/drawing/2014/main" id="{5BCD0227-6F9C-268C-6243-E6A28AFF5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71531" y="5695406"/>
            <a:ext cx="10152536" cy="1045961"/>
          </a:xfrm>
        </p:spPr>
        <p:txBody>
          <a:bodyPr/>
          <a:lstStyle/>
          <a:p>
            <a:r>
              <a:rPr lang="pl-PL" dirty="0"/>
              <a:t>Przemysław Barcicki</a:t>
            </a:r>
          </a:p>
          <a:p>
            <a:r>
              <a:rPr lang="pl-PL" sz="2400" dirty="0"/>
              <a:t>Promotor: Dr. Inż. Patryk </a:t>
            </a:r>
            <a:r>
              <a:rPr lang="pl-PL" sz="2400" dirty="0" err="1"/>
              <a:t>Schauer</a:t>
            </a:r>
            <a:endParaRPr lang="pl-PL" sz="2400" dirty="0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8BF32CB9-CE65-A9BD-F360-D225BF92831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/>
          <a:lstStyle/>
          <a:p>
            <a:r>
              <a:rPr lang="pl-PL" dirty="0"/>
              <a:t>Moduł samouczący do systemu automatyki domowej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64947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E7561E-0E41-6D40-F22B-5E3D62B199D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B5B010F-C017-AE65-7818-49D44ED901E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Prezentacja osiągnięć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FA53EE5-8288-FF72-76FD-2285CFAA5165}"/>
              </a:ext>
            </a:extLst>
          </p:cNvPr>
          <p:cNvSpPr txBox="1"/>
          <p:nvPr/>
        </p:nvSpPr>
        <p:spPr>
          <a:xfrm>
            <a:off x="1168399" y="1988840"/>
            <a:ext cx="50331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Użytkownik codziennie około godziny 5:30 gasi światło na balkonie przed domem, zapala światło w kuchni a następnie włącza ekspres. Gdy wróci do domu popołudniem, wchodzi do kuchni, zapala światło, włącza ekspres. Po czasie, wyłącza w kuchni ekspres, światło, włącza w salonie telewizor i światło. Wieczorem, o godzinie 22 wyłącza w salonie telewizor i światło i włącza światło w kuchni.</a:t>
            </a:r>
          </a:p>
          <a:p>
            <a:pPr algn="just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Po 15 minutach wyłącza światło i idzie do sypialni gdzie włącza tam lampkę. Późniejszą porą w nocy, użytkownik wyłącza lampkę w sypialni, ale włącza światło na balkonie.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80FFF6E-6049-2C32-CB79-1FBA329BEA55}"/>
              </a:ext>
            </a:extLst>
          </p:cNvPr>
          <p:cNvSpPr txBox="1"/>
          <p:nvPr/>
        </p:nvSpPr>
        <p:spPr>
          <a:xfrm>
            <a:off x="7382933" y="5756175"/>
            <a:ext cx="503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>
                <a:latin typeface="Calibri" panose="020F0502020204030204" pitchFamily="34" charset="0"/>
                <a:cs typeface="Calibri" panose="020F0502020204030204" pitchFamily="34" charset="0"/>
              </a:rPr>
              <a:t>Aktualny stan: włączona lampka w sypialni.</a:t>
            </a:r>
          </a:p>
        </p:txBody>
      </p:sp>
      <p:pic>
        <p:nvPicPr>
          <p:cNvPr id="6" name="Symbol zastępczy zawartości 5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0AD9BFB2-5C78-37A2-0823-2FF0474077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19" y="1988840"/>
            <a:ext cx="5273812" cy="3767335"/>
          </a:xfrm>
        </p:spPr>
      </p:pic>
    </p:spTree>
    <p:extLst>
      <p:ext uri="{BB962C8B-B14F-4D97-AF65-F5344CB8AC3E}">
        <p14:creationId xmlns:p14="http://schemas.microsoft.com/office/powerpoint/2010/main" val="2515868012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F99C486-746C-A325-4094-0709A2A645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aims</a:t>
            </a:r>
            <a:r>
              <a:rPr lang="pl-PL" dirty="0"/>
              <a:t> to </a:t>
            </a:r>
            <a:r>
              <a:rPr lang="pl-PL" dirty="0" err="1"/>
              <a:t>solve</a:t>
            </a:r>
            <a:r>
              <a:rPr lang="pl-PL" dirty="0"/>
              <a:t> the </a:t>
            </a:r>
            <a:r>
              <a:rPr lang="pl-PL" dirty="0" err="1"/>
              <a:t>issue</a:t>
            </a:r>
            <a:r>
              <a:rPr lang="pl-PL" dirty="0"/>
              <a:t> of </a:t>
            </a:r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complex</a:t>
            </a:r>
            <a:r>
              <a:rPr lang="pl-PL" dirty="0"/>
              <a:t> automation </a:t>
            </a:r>
            <a:r>
              <a:rPr lang="pl-PL" dirty="0" err="1"/>
              <a:t>rules</a:t>
            </a:r>
            <a:r>
              <a:rPr lang="pl-PL" dirty="0"/>
              <a:t> in smart </a:t>
            </a:r>
            <a:r>
              <a:rPr lang="pl-PL" dirty="0" err="1"/>
              <a:t>home</a:t>
            </a:r>
            <a:r>
              <a:rPr lang="pl-PL" dirty="0"/>
              <a:t> system by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learning and data </a:t>
            </a:r>
            <a:r>
              <a:rPr lang="pl-PL" dirty="0" err="1"/>
              <a:t>mining</a:t>
            </a:r>
            <a:r>
              <a:rPr lang="pl-PL" dirty="0"/>
              <a:t>. The module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addressed</a:t>
            </a:r>
            <a:r>
              <a:rPr lang="pl-PL" dirty="0"/>
              <a:t> to </a:t>
            </a:r>
            <a:r>
              <a:rPr lang="pl-PL" dirty="0" err="1"/>
              <a:t>people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eager</a:t>
            </a:r>
            <a:r>
              <a:rPr lang="pl-PL" dirty="0"/>
              <a:t> to </a:t>
            </a:r>
            <a:r>
              <a:rPr lang="pl-PL" dirty="0" err="1"/>
              <a:t>try</a:t>
            </a:r>
            <a:r>
              <a:rPr lang="pl-PL" dirty="0"/>
              <a:t> out the </a:t>
            </a:r>
            <a:r>
              <a:rPr lang="pl-PL" dirty="0" err="1"/>
              <a:t>prospects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by </a:t>
            </a:r>
            <a:r>
              <a:rPr lang="pl-PL" dirty="0" err="1"/>
              <a:t>home</a:t>
            </a:r>
            <a:r>
              <a:rPr lang="pl-PL" dirty="0"/>
              <a:t> automation </a:t>
            </a:r>
            <a:r>
              <a:rPr lang="pl-PL" dirty="0" err="1"/>
              <a:t>without</a:t>
            </a:r>
            <a:r>
              <a:rPr lang="pl-PL" dirty="0"/>
              <a:t> the </a:t>
            </a:r>
            <a:r>
              <a:rPr lang="pl-PL" dirty="0" err="1"/>
              <a:t>hassle</a:t>
            </a:r>
            <a:r>
              <a:rPr lang="pl-PL" dirty="0"/>
              <a:t> of </a:t>
            </a:r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 for </a:t>
            </a:r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in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day</a:t>
            </a:r>
            <a:r>
              <a:rPr lang="pl-PL" dirty="0"/>
              <a:t> to </a:t>
            </a:r>
            <a:r>
              <a:rPr lang="pl-PL" dirty="0" err="1"/>
              <a:t>day</a:t>
            </a:r>
            <a:r>
              <a:rPr lang="pl-PL" dirty="0"/>
              <a:t> life. By </a:t>
            </a:r>
            <a:r>
              <a:rPr lang="pl-PL" dirty="0" err="1"/>
              <a:t>extracting</a:t>
            </a:r>
            <a:r>
              <a:rPr lang="pl-PL" dirty="0"/>
              <a:t> the </a:t>
            </a:r>
            <a:r>
              <a:rPr lang="pl-PL" dirty="0" err="1"/>
              <a:t>episodes</a:t>
            </a:r>
            <a:r>
              <a:rPr lang="pl-PL" dirty="0"/>
              <a:t> of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interaction</a:t>
            </a:r>
            <a:r>
              <a:rPr lang="pl-PL" dirty="0"/>
              <a:t> from </a:t>
            </a:r>
            <a:r>
              <a:rPr lang="pl-PL" dirty="0" err="1"/>
              <a:t>HomeAssistant</a:t>
            </a:r>
            <a:r>
              <a:rPr lang="pl-PL" dirty="0"/>
              <a:t> </a:t>
            </a:r>
            <a:r>
              <a:rPr lang="pl-PL" dirty="0" err="1"/>
              <a:t>logs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creates</a:t>
            </a:r>
            <a:r>
              <a:rPr lang="pl-PL" dirty="0"/>
              <a:t> data for </a:t>
            </a:r>
            <a:r>
              <a:rPr lang="pl-PL" dirty="0" err="1"/>
              <a:t>neural</a:t>
            </a:r>
            <a:r>
              <a:rPr lang="pl-PL" dirty="0"/>
              <a:t> networks,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try</a:t>
            </a:r>
            <a:r>
              <a:rPr lang="pl-PL" dirty="0"/>
              <a:t> to </a:t>
            </a:r>
            <a:r>
              <a:rPr lang="pl-PL" dirty="0" err="1"/>
              <a:t>predict</a:t>
            </a:r>
            <a:r>
              <a:rPr lang="pl-PL" dirty="0"/>
              <a:t> </a:t>
            </a:r>
            <a:r>
              <a:rPr lang="pl-PL" dirty="0" err="1"/>
              <a:t>user’s</a:t>
            </a:r>
            <a:r>
              <a:rPr lang="pl-PL" dirty="0"/>
              <a:t>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and in </a:t>
            </a:r>
            <a:r>
              <a:rPr lang="pl-PL" dirty="0" err="1"/>
              <a:t>case</a:t>
            </a:r>
            <a:r>
              <a:rPr lang="pl-PL" dirty="0"/>
              <a:t> of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intent</a:t>
            </a:r>
            <a:r>
              <a:rPr lang="pl-PL" dirty="0"/>
              <a:t>, </a:t>
            </a:r>
            <a:r>
              <a:rPr lang="pl-PL" dirty="0" err="1"/>
              <a:t>execute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. Module </a:t>
            </a:r>
            <a:r>
              <a:rPr lang="pl-PL" dirty="0" err="1"/>
              <a:t>aims</a:t>
            </a:r>
            <a:r>
              <a:rPr lang="pl-PL" dirty="0"/>
              <a:t> to be as </a:t>
            </a:r>
            <a:r>
              <a:rPr lang="pl-PL" dirty="0" err="1"/>
              <a:t>extendable</a:t>
            </a:r>
            <a:r>
              <a:rPr lang="pl-PL" dirty="0"/>
              <a:t> as </a:t>
            </a:r>
            <a:r>
              <a:rPr lang="pl-PL" dirty="0" err="1"/>
              <a:t>possible</a:t>
            </a:r>
            <a:r>
              <a:rPr lang="pl-PL" dirty="0"/>
              <a:t>, by </a:t>
            </a:r>
            <a:r>
              <a:rPr lang="pl-PL" dirty="0" err="1"/>
              <a:t>implementing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oriented</a:t>
            </a:r>
            <a:r>
              <a:rPr lang="pl-PL" dirty="0"/>
              <a:t> design and by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free</a:t>
            </a:r>
            <a:r>
              <a:rPr lang="pl-PL" dirty="0"/>
              <a:t> and open </a:t>
            </a:r>
            <a:r>
              <a:rPr lang="pl-PL" dirty="0" err="1"/>
              <a:t>source</a:t>
            </a:r>
            <a:r>
              <a:rPr lang="pl-PL" dirty="0"/>
              <a:t> software.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9C8AFD-1B6C-5C95-3095-87AF1D47F2B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7490235-02BD-0518-E7E6-A7C062C9B4B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Self-learning module for smart home system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3860296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CF808AF-0D30-CAE9-5B3E-54B4D83251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C80D412-E5EF-176B-EBDE-FC70C4BF4D7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4FDC35-D155-A6C9-29C2-A446C28DA93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53791942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01BBDCF-B1D6-1910-0F1E-52D71B4A31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200" dirty="0"/>
              <a:t>Celem pracy jest opracowanie modułu do istniejącego systemu automatyzacji domowej </a:t>
            </a:r>
            <a:r>
              <a:rPr lang="pl-PL" sz="3200" dirty="0" err="1"/>
              <a:t>HomeAssistant</a:t>
            </a:r>
            <a:r>
              <a:rPr lang="pl-PL" sz="3200" dirty="0"/>
              <a:t>, który uczyłby się powtarzalnych akcji wykonywanych przez użytkowników (mieszkańców) domu, a następnie mógł wykonywać pewne nauczone ciągi działań zamiast użytkownika.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DB1ECBC3-7B04-3961-07BD-B15800D9331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4E92CC8-E9F4-B02B-C00B-DAC639E9D6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/>
              <a:t>Cel pracy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135173676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3A02EF4-15AE-7DD0-6089-189574FCD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187220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Wynikiem pracy ma być moduł do </a:t>
            </a:r>
            <a:r>
              <a:rPr lang="pl-PL" dirty="0" err="1"/>
              <a:t>AppDeamon</a:t>
            </a:r>
            <a:r>
              <a:rPr lang="pl-PL" dirty="0"/>
              <a:t>, który:</a:t>
            </a:r>
          </a:p>
          <a:p>
            <a:r>
              <a:rPr lang="pl-PL" dirty="0"/>
              <a:t>Na podstawie historii akcji w domu nauczy podstawowe modele predykcji i będzie w stanie przewidywać i dokańczać za użytkownika epizody działań.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1F56ACC-CD1D-7F28-941A-56DB317392C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5E0BAE5-A1F7-5432-2E9C-51B1A811883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Podstawowy problem pracy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D84304-62D7-DA21-1470-84562668EEFF}"/>
              </a:ext>
            </a:extLst>
          </p:cNvPr>
          <p:cNvSpPr/>
          <p:nvPr/>
        </p:nvSpPr>
        <p:spPr>
          <a:xfrm>
            <a:off x="4922278" y="4764658"/>
            <a:ext cx="2909389" cy="1472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Wspomaganie podejmowania decyzji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6AE5ACD1-6ECB-4D67-50DB-E768606B3F35}"/>
              </a:ext>
            </a:extLst>
          </p:cNvPr>
          <p:cNvCxnSpPr>
            <a:cxnSpLocks/>
          </p:cNvCxnSpPr>
          <p:nvPr/>
        </p:nvCxnSpPr>
        <p:spPr>
          <a:xfrm>
            <a:off x="4275667" y="5285042"/>
            <a:ext cx="646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506B35A-C317-09F6-AF49-2BE4C479F329}"/>
              </a:ext>
            </a:extLst>
          </p:cNvPr>
          <p:cNvSpPr txBox="1"/>
          <p:nvPr/>
        </p:nvSpPr>
        <p:spPr>
          <a:xfrm>
            <a:off x="2387600" y="5100376"/>
            <a:ext cx="18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Akcje użytkownika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3979811-5E7D-0528-E61D-FA390B141043}"/>
              </a:ext>
            </a:extLst>
          </p:cNvPr>
          <p:cNvCxnSpPr>
            <a:cxnSpLocks/>
          </p:cNvCxnSpPr>
          <p:nvPr/>
        </p:nvCxnSpPr>
        <p:spPr>
          <a:xfrm>
            <a:off x="4275667" y="5767642"/>
            <a:ext cx="646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7650680-F065-837E-8E22-333219F53765}"/>
              </a:ext>
            </a:extLst>
          </p:cNvPr>
          <p:cNvSpPr txBox="1"/>
          <p:nvPr/>
        </p:nvSpPr>
        <p:spPr>
          <a:xfrm>
            <a:off x="2387600" y="5582976"/>
            <a:ext cx="18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Zapisane modele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F4EE043-6209-87E6-7235-575EA7F9C9DE}"/>
              </a:ext>
            </a:extLst>
          </p:cNvPr>
          <p:cNvSpPr txBox="1"/>
          <p:nvPr/>
        </p:nvSpPr>
        <p:spPr>
          <a:xfrm>
            <a:off x="8478278" y="5361242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Decyzja o zmianie stanu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055A02A-B639-36B8-F1B3-1850502565DF}"/>
              </a:ext>
            </a:extLst>
          </p:cNvPr>
          <p:cNvCxnSpPr>
            <a:cxnSpLocks/>
          </p:cNvCxnSpPr>
          <p:nvPr/>
        </p:nvCxnSpPr>
        <p:spPr>
          <a:xfrm>
            <a:off x="7831667" y="5545908"/>
            <a:ext cx="646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FA9312B4-9017-D5F9-18B5-156B0822DEB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76973" y="4116878"/>
            <a:ext cx="0" cy="64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BBFD5FEE-A6E5-8BD2-E32C-D4F42549BF8E}"/>
              </a:ext>
            </a:extLst>
          </p:cNvPr>
          <p:cNvSpPr txBox="1"/>
          <p:nvPr/>
        </p:nvSpPr>
        <p:spPr>
          <a:xfrm>
            <a:off x="6385439" y="4161053"/>
            <a:ext cx="18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Nieznane nawyki</a:t>
            </a:r>
          </a:p>
        </p:txBody>
      </p:sp>
    </p:spTree>
    <p:extLst>
      <p:ext uri="{BB962C8B-B14F-4D97-AF65-F5344CB8AC3E}">
        <p14:creationId xmlns:p14="http://schemas.microsoft.com/office/powerpoint/2010/main" val="4051801743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92BE1B-8E2D-4B60-D82C-3B60A0EEF75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C24944C-8867-BF13-0CF0-16DA77DEE3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Koncepcja rozwiązania problemu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B392845-B1BC-344C-A9A2-661A52A9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97" y="2644865"/>
            <a:ext cx="5960534" cy="2262904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F282DE71-51B4-96E8-C9B0-6F74A288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11" y="2252317"/>
            <a:ext cx="372987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5169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C832A0-24B5-D6BF-4C52-A39A634155E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AD39821-3AE3-E8CE-F55C-1085765ACB4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Kolejne etapy prac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9936BF6-FA5B-DBBC-839D-DAE225CE716A}"/>
              </a:ext>
            </a:extLst>
          </p:cNvPr>
          <p:cNvSpPr/>
          <p:nvPr/>
        </p:nvSpPr>
        <p:spPr>
          <a:xfrm>
            <a:off x="3751217" y="2854574"/>
            <a:ext cx="2142308" cy="928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Stworzenie środowiska i danych testowych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815289-CD2B-047C-8C1B-7BA6103CD57B}"/>
              </a:ext>
            </a:extLst>
          </p:cNvPr>
          <p:cNvSpPr/>
          <p:nvPr/>
        </p:nvSpPr>
        <p:spPr>
          <a:xfrm>
            <a:off x="3751217" y="4004714"/>
            <a:ext cx="2142308" cy="9297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Opracowanie algorytmu uczenia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A9D49A5-7AD1-AE6A-83D5-6B39BB3CA9D0}"/>
              </a:ext>
            </a:extLst>
          </p:cNvPr>
          <p:cNvSpPr/>
          <p:nvPr/>
        </p:nvSpPr>
        <p:spPr>
          <a:xfrm>
            <a:off x="1203959" y="1769048"/>
            <a:ext cx="2142308" cy="3302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Przegląd istniejącej literatury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C9EF28F-3016-0387-F54E-D54B186CB45C}"/>
              </a:ext>
            </a:extLst>
          </p:cNvPr>
          <p:cNvSpPr/>
          <p:nvPr/>
        </p:nvSpPr>
        <p:spPr>
          <a:xfrm>
            <a:off x="1360955" y="2854575"/>
            <a:ext cx="1828316" cy="928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Przegląd różnych algorytmów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A1BE830-4294-B989-A652-39D64D89D1DC}"/>
              </a:ext>
            </a:extLst>
          </p:cNvPr>
          <p:cNvSpPr/>
          <p:nvPr/>
        </p:nvSpPr>
        <p:spPr>
          <a:xfrm>
            <a:off x="1360955" y="4005748"/>
            <a:ext cx="1828316" cy="9287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Przegląd typów urządzeń </a:t>
            </a:r>
            <a:r>
              <a:rPr lang="pl-PL" dirty="0" err="1">
                <a:solidFill>
                  <a:schemeClr val="tx1"/>
                </a:solidFill>
              </a:rPr>
              <a:t>IoT</a:t>
            </a:r>
            <a:endParaRPr lang="pl-PL" dirty="0">
              <a:solidFill>
                <a:schemeClr val="tx1"/>
              </a:solidFill>
            </a:endParaRPr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630746B6-FC00-0598-6328-D78ABF86B406}"/>
              </a:ext>
            </a:extLst>
          </p:cNvPr>
          <p:cNvGrpSpPr/>
          <p:nvPr/>
        </p:nvGrpSpPr>
        <p:grpSpPr>
          <a:xfrm>
            <a:off x="6298475" y="1769048"/>
            <a:ext cx="2142308" cy="3302485"/>
            <a:chOff x="8845733" y="1769048"/>
            <a:chExt cx="2142308" cy="3302485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DF9D751B-7BA4-D79E-29C4-313BD043989E}"/>
                </a:ext>
              </a:extLst>
            </p:cNvPr>
            <p:cNvSpPr/>
            <p:nvPr/>
          </p:nvSpPr>
          <p:spPr>
            <a:xfrm>
              <a:off x="8845733" y="1769048"/>
              <a:ext cx="2142308" cy="330248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Połączenie algorytmu z </a:t>
              </a:r>
              <a:r>
                <a:rPr lang="pl-PL" dirty="0" err="1">
                  <a:solidFill>
                    <a:schemeClr val="tx1"/>
                  </a:solidFill>
                </a:rPr>
                <a:t>AppDaemon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E0FBE545-DD54-C614-221E-CBF309B9FDFB}"/>
                </a:ext>
              </a:extLst>
            </p:cNvPr>
            <p:cNvSpPr/>
            <p:nvPr/>
          </p:nvSpPr>
          <p:spPr>
            <a:xfrm>
              <a:off x="9002729" y="4005748"/>
              <a:ext cx="1828316" cy="92871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Własny obraz </a:t>
              </a:r>
              <a:r>
                <a:rPr lang="pl-PL" dirty="0" err="1">
                  <a:solidFill>
                    <a:schemeClr val="tx1"/>
                  </a:solidFill>
                </a:rPr>
                <a:t>AppDaemon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763B7062-EC3A-2583-6736-64B33E188471}"/>
                </a:ext>
              </a:extLst>
            </p:cNvPr>
            <p:cNvSpPr/>
            <p:nvPr/>
          </p:nvSpPr>
          <p:spPr>
            <a:xfrm>
              <a:off x="9002729" y="2854575"/>
              <a:ext cx="1828316" cy="92871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Połączenie AD z </a:t>
              </a:r>
              <a:r>
                <a:rPr lang="pl-PL" dirty="0" err="1">
                  <a:solidFill>
                    <a:schemeClr val="tx1"/>
                  </a:solidFill>
                </a:rPr>
                <a:t>Tensorflow</a:t>
              </a:r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18C773EB-E8D3-ADFE-964F-88B52D70E05F}"/>
              </a:ext>
            </a:extLst>
          </p:cNvPr>
          <p:cNvSpPr/>
          <p:nvPr/>
        </p:nvSpPr>
        <p:spPr>
          <a:xfrm>
            <a:off x="8845733" y="1769047"/>
            <a:ext cx="2142308" cy="3302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Opracowanie wyników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DDCAB0DF-B10A-ADC8-0354-C53640287792}"/>
              </a:ext>
            </a:extLst>
          </p:cNvPr>
          <p:cNvSpPr/>
          <p:nvPr/>
        </p:nvSpPr>
        <p:spPr>
          <a:xfrm>
            <a:off x="8937174" y="2854575"/>
            <a:ext cx="1959426" cy="9287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Przeprowadzenie badań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7A94C0EB-2B96-97E8-E45A-127331AC5634}"/>
              </a:ext>
            </a:extLst>
          </p:cNvPr>
          <p:cNvSpPr/>
          <p:nvPr/>
        </p:nvSpPr>
        <p:spPr>
          <a:xfrm>
            <a:off x="3751217" y="1769048"/>
            <a:ext cx="2142308" cy="8640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Stworzenie architektury systemu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0F7321E-41DD-4ED6-E492-5F3CA544F81D}"/>
              </a:ext>
            </a:extLst>
          </p:cNvPr>
          <p:cNvSpPr/>
          <p:nvPr/>
        </p:nvSpPr>
        <p:spPr>
          <a:xfrm>
            <a:off x="8937174" y="4009576"/>
            <a:ext cx="1959426" cy="9297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Wybranie parametrów</a:t>
            </a:r>
          </a:p>
        </p:txBody>
      </p:sp>
    </p:spTree>
    <p:extLst>
      <p:ext uri="{BB962C8B-B14F-4D97-AF65-F5344CB8AC3E}">
        <p14:creationId xmlns:p14="http://schemas.microsoft.com/office/powerpoint/2010/main" val="3060401739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E7561E-0E41-6D40-F22B-5E3D62B199D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B5B010F-C017-AE65-7818-49D44ED901E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Prezentacja osiągnięć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FA53EE5-8288-FF72-76FD-2285CFAA5165}"/>
              </a:ext>
            </a:extLst>
          </p:cNvPr>
          <p:cNvSpPr txBox="1"/>
          <p:nvPr/>
        </p:nvSpPr>
        <p:spPr>
          <a:xfrm>
            <a:off x="1168399" y="1988840"/>
            <a:ext cx="503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Użytkownik codziennie około godziny 5:30 gasi światło na balkonie przed domem, zapala światło w kuchni a następnie włącza ekspres.</a:t>
            </a:r>
          </a:p>
        </p:txBody>
      </p:sp>
      <p:pic>
        <p:nvPicPr>
          <p:cNvPr id="10" name="Symbol zastępczy zawartości 9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C01DBE8C-8880-F390-397F-89992D1A84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19" y="1988840"/>
            <a:ext cx="5273812" cy="3767335"/>
          </a:xfr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3AFB5E8-2A6F-B549-9A3E-8E163EC82B53}"/>
              </a:ext>
            </a:extLst>
          </p:cNvPr>
          <p:cNvSpPr txBox="1"/>
          <p:nvPr/>
        </p:nvSpPr>
        <p:spPr>
          <a:xfrm>
            <a:off x="7382933" y="5756175"/>
            <a:ext cx="503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>
                <a:latin typeface="Calibri" panose="020F0502020204030204" pitchFamily="34" charset="0"/>
                <a:cs typeface="Calibri" panose="020F0502020204030204" pitchFamily="34" charset="0"/>
              </a:rPr>
              <a:t>Aktualny stan: zapalone światło na balkonie.</a:t>
            </a:r>
          </a:p>
        </p:txBody>
      </p:sp>
    </p:spTree>
    <p:extLst>
      <p:ext uri="{BB962C8B-B14F-4D97-AF65-F5344CB8AC3E}">
        <p14:creationId xmlns:p14="http://schemas.microsoft.com/office/powerpoint/2010/main" val="390631159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E7561E-0E41-6D40-F22B-5E3D62B199D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B5B010F-C017-AE65-7818-49D44ED901E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Prezentacja osiągnięć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FA53EE5-8288-FF72-76FD-2285CFAA5165}"/>
              </a:ext>
            </a:extLst>
          </p:cNvPr>
          <p:cNvSpPr txBox="1"/>
          <p:nvPr/>
        </p:nvSpPr>
        <p:spPr>
          <a:xfrm>
            <a:off x="1168399" y="1988840"/>
            <a:ext cx="5033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Użytkownik codziennie około godziny 5:30 gasi światło na balkonie przed domem, zapala światło w kuchni a następnie włącza ekspres. Gdy wróci do domu popołudniem, wchodzi do kuchni, zapala światło, włącza ekspres. Po czasie, wyłącza w kuchni ekspres, światło, włącza w salonie telewizor i światło.</a:t>
            </a:r>
          </a:p>
        </p:txBody>
      </p:sp>
      <p:pic>
        <p:nvPicPr>
          <p:cNvPr id="14" name="Symbol zastępczy zawartości 13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9B8EB835-C402-46AE-219B-CB2E9B9881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19" y="1988840"/>
            <a:ext cx="5273812" cy="3767335"/>
          </a:xfr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80FFF6E-6049-2C32-CB79-1FBA329BEA55}"/>
              </a:ext>
            </a:extLst>
          </p:cNvPr>
          <p:cNvSpPr txBox="1"/>
          <p:nvPr/>
        </p:nvSpPr>
        <p:spPr>
          <a:xfrm>
            <a:off x="7382933" y="5756175"/>
            <a:ext cx="503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>
                <a:latin typeface="Calibri" panose="020F0502020204030204" pitchFamily="34" charset="0"/>
                <a:cs typeface="Calibri" panose="020F0502020204030204" pitchFamily="34" charset="0"/>
              </a:rPr>
              <a:t>Aktualny stan: włączony ekspres i światło w kuchni.</a:t>
            </a:r>
          </a:p>
        </p:txBody>
      </p:sp>
    </p:spTree>
    <p:extLst>
      <p:ext uri="{BB962C8B-B14F-4D97-AF65-F5344CB8AC3E}">
        <p14:creationId xmlns:p14="http://schemas.microsoft.com/office/powerpoint/2010/main" val="3950568739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E7561E-0E41-6D40-F22B-5E3D62B199D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B5B010F-C017-AE65-7818-49D44ED901E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Prezentacja osiągnięć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FA53EE5-8288-FF72-76FD-2285CFAA5165}"/>
              </a:ext>
            </a:extLst>
          </p:cNvPr>
          <p:cNvSpPr txBox="1"/>
          <p:nvPr/>
        </p:nvSpPr>
        <p:spPr>
          <a:xfrm>
            <a:off x="1168399" y="1988840"/>
            <a:ext cx="5033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Użytkownik codziennie około godziny 5:30 gasi światło na balkonie przed domem, zapala światło w kuchni a następnie włącza ekspres. Gdy wróci do domu popołudniem, wchodzi do kuchni, zapala światło, włącza ekspres. Po czasie, wyłącza w kuchni ekspres, światło, włącza w salonie telewizor i światło. Wieczorem, o godzinie 22 wyłącza w salonie telewizor i światło i włącza światło w kuchni.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80FFF6E-6049-2C32-CB79-1FBA329BEA55}"/>
              </a:ext>
            </a:extLst>
          </p:cNvPr>
          <p:cNvSpPr txBox="1"/>
          <p:nvPr/>
        </p:nvSpPr>
        <p:spPr>
          <a:xfrm>
            <a:off x="7382933" y="5756175"/>
            <a:ext cx="503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>
                <a:latin typeface="Calibri" panose="020F0502020204030204" pitchFamily="34" charset="0"/>
                <a:cs typeface="Calibri" panose="020F0502020204030204" pitchFamily="34" charset="0"/>
              </a:rPr>
              <a:t>Aktualny stan: włączony telewizor i światło w salonie.</a:t>
            </a:r>
          </a:p>
        </p:txBody>
      </p:sp>
      <p:pic>
        <p:nvPicPr>
          <p:cNvPr id="6" name="Symbol zastępczy zawartości 5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D6E8E140-0DFB-00E9-6B80-B9D9B95085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19" y="1988840"/>
            <a:ext cx="5273812" cy="3767335"/>
          </a:xfrm>
        </p:spPr>
      </p:pic>
    </p:spTree>
    <p:extLst>
      <p:ext uri="{BB962C8B-B14F-4D97-AF65-F5344CB8AC3E}">
        <p14:creationId xmlns:p14="http://schemas.microsoft.com/office/powerpoint/2010/main" val="3326132560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E7561E-0E41-6D40-F22B-5E3D62B199D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B5B010F-C017-AE65-7818-49D44ED901E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Prezentacja osiągnięć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FA53EE5-8288-FF72-76FD-2285CFAA5165}"/>
              </a:ext>
            </a:extLst>
          </p:cNvPr>
          <p:cNvSpPr txBox="1"/>
          <p:nvPr/>
        </p:nvSpPr>
        <p:spPr>
          <a:xfrm>
            <a:off x="1168399" y="1988840"/>
            <a:ext cx="50331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Użytkownik codziennie około godziny 5:30 gasi światło na balkonie przed domem, zapala światło w kuchni a następnie włącza ekspres. Gdy wróci do domu popołudniem, wchodzi do kuchni, zapala światło, włącza ekspres. Po czasie, wyłącza w kuchni ekspres, światło, włącza w salonie telewizor i światło. Wieczorem, o godzinie 22 wyłącza w salonie telewizor i światło i włącza światło w kuchni.</a:t>
            </a:r>
          </a:p>
          <a:p>
            <a:pPr algn="just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Po 15 minutach wyłącza światło i idzie do sypialni gdzie włącza tam lampkę.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80FFF6E-6049-2C32-CB79-1FBA329BEA55}"/>
              </a:ext>
            </a:extLst>
          </p:cNvPr>
          <p:cNvSpPr txBox="1"/>
          <p:nvPr/>
        </p:nvSpPr>
        <p:spPr>
          <a:xfrm>
            <a:off x="7382933" y="5756175"/>
            <a:ext cx="503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>
                <a:latin typeface="Calibri" panose="020F0502020204030204" pitchFamily="34" charset="0"/>
                <a:cs typeface="Calibri" panose="020F0502020204030204" pitchFamily="34" charset="0"/>
              </a:rPr>
              <a:t>Aktualny stan: włączone światło w kuchni.</a:t>
            </a:r>
          </a:p>
        </p:txBody>
      </p:sp>
      <p:pic>
        <p:nvPicPr>
          <p:cNvPr id="8" name="Symbol zastępczy zawartości 7" descr="Obraz zawierający tekst, zrzut ekranu, linia&#10;&#10;Opis wygenerowany automatycznie">
            <a:extLst>
              <a:ext uri="{FF2B5EF4-FFF2-40B4-BE49-F238E27FC236}">
                <a16:creationId xmlns:a16="http://schemas.microsoft.com/office/drawing/2014/main" id="{93654002-F2FE-ED9E-4257-756D3BC53F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19" y="1988840"/>
            <a:ext cx="5273812" cy="3767335"/>
          </a:xfrm>
        </p:spPr>
      </p:pic>
    </p:spTree>
    <p:extLst>
      <p:ext uri="{BB962C8B-B14F-4D97-AF65-F5344CB8AC3E}">
        <p14:creationId xmlns:p14="http://schemas.microsoft.com/office/powerpoint/2010/main" val="9575898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ja_16x9_2022_pl_v1" id="{31567941-4FFE-41E0-A0A2-2857A897D009}" vid="{5AC82ED4-7B44-474C-BFF9-1206CABD7E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prezentacja_16x9_2022_v2_pl</Template>
  <TotalTime>412</TotalTime>
  <Words>658</Words>
  <Application>Microsoft Office PowerPoint</Application>
  <PresentationFormat>Panoramiczny</PresentationFormat>
  <Paragraphs>47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Barcicki (260324)</dc:creator>
  <cp:lastModifiedBy>Przemysław Barcicki (260324)</cp:lastModifiedBy>
  <cp:revision>9</cp:revision>
  <dcterms:created xsi:type="dcterms:W3CDTF">2023-10-18T08:11:25Z</dcterms:created>
  <dcterms:modified xsi:type="dcterms:W3CDTF">2023-11-23T10:35:50Z</dcterms:modified>
</cp:coreProperties>
</file>