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7" r:id="rId2"/>
    <p:sldId id="258" r:id="rId3"/>
    <p:sldId id="259" r:id="rId4"/>
    <p:sldId id="290" r:id="rId5"/>
    <p:sldId id="261" r:id="rId6"/>
    <p:sldId id="270" r:id="rId7"/>
    <p:sldId id="271" r:id="rId8"/>
    <p:sldId id="260" r:id="rId9"/>
    <p:sldId id="262" r:id="rId10"/>
    <p:sldId id="263" r:id="rId11"/>
    <p:sldId id="266" r:id="rId12"/>
    <p:sldId id="267" r:id="rId13"/>
    <p:sldId id="268" r:id="rId14"/>
    <p:sldId id="289" r:id="rId15"/>
    <p:sldId id="269"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DFF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p:normalViewPr>
  <p:slideViewPr>
    <p:cSldViewPr>
      <p:cViewPr varScale="1">
        <p:scale>
          <a:sx n="39" d="100"/>
          <a:sy n="39" d="100"/>
        </p:scale>
        <p:origin x="35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9FB2653-02B9-446C-B3B0-C1D1A035CA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25F9899-5AFB-49D6-AB5E-74758AEBFA1E}" type="datetimeFigureOut">
              <a:rPr lang="en-US"/>
              <a:pPr>
                <a:defRPr/>
              </a:pPr>
              <a:t>6/10/2016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663C051-A251-4BB7-A26D-7EBA2924B3C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Tiger Deer Tiger Deer Tiger Deer Tiger Deer Tiger Deer Tiger Deer Tiger Deer Tiger Deer Tiger Deer Tiger Deer Tiger Deer Tiger Deer Tiger Deer Tiger Deer Tiger Deer, in </a:t>
            </a:r>
            <a:r>
              <a:rPr lang="en-US" dirty="0" err="1" smtClean="0"/>
              <a:t>preso</a:t>
            </a: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Some bullets:</a:t>
            </a:r>
          </a:p>
          <a:p>
            <a:pPr marL="171450" indent="-171450" eaLnBrk="1" fontAlgn="auto" hangingPunct="1">
              <a:spcBef>
                <a:spcPts val="0"/>
              </a:spcBef>
              <a:spcAft>
                <a:spcPts val="0"/>
              </a:spcAft>
              <a:buFont typeface="Arial" panose="020B0604020202020204" pitchFamily="34" charset="0"/>
              <a:buChar char="•"/>
              <a:defRPr/>
            </a:pPr>
            <a:r>
              <a:rPr lang="en-US" dirty="0" smtClean="0"/>
              <a:t>We</a:t>
            </a:r>
          </a:p>
          <a:p>
            <a:pPr marL="171450" indent="-171450" eaLnBrk="1" fontAlgn="auto" hangingPunct="1">
              <a:spcBef>
                <a:spcPts val="0"/>
              </a:spcBef>
              <a:spcAft>
                <a:spcPts val="0"/>
              </a:spcAft>
              <a:buFont typeface="Arial" panose="020B0604020202020204" pitchFamily="34" charset="0"/>
              <a:buChar char="•"/>
              <a:defRPr/>
            </a:pPr>
            <a:r>
              <a:rPr lang="en-US" dirty="0" smtClean="0"/>
              <a:t>Got</a:t>
            </a:r>
          </a:p>
          <a:p>
            <a:pPr marL="171450" indent="-171450" eaLnBrk="1" fontAlgn="auto" hangingPunct="1">
              <a:spcBef>
                <a:spcPts val="0"/>
              </a:spcBef>
              <a:spcAft>
                <a:spcPts val="0"/>
              </a:spcAft>
              <a:buFont typeface="Arial" panose="020B0604020202020204" pitchFamily="34" charset="0"/>
              <a:buChar char="•"/>
              <a:defRPr/>
            </a:pPr>
            <a:r>
              <a:rPr lang="en-US" dirty="0" smtClean="0"/>
              <a:t>this</a:t>
            </a:r>
          </a:p>
          <a:p>
            <a:pPr eaLnBrk="1" fontAlgn="auto" hangingPunct="1">
              <a:spcBef>
                <a:spcPts val="0"/>
              </a:spcBef>
              <a:spcAft>
                <a:spcPts val="0"/>
              </a:spcAft>
              <a:defRPr/>
            </a:pPr>
            <a:endParaRPr lang="en-US" dirty="0"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02B6C2-19CC-45C5-9D83-9884CB90F987}" type="slidenum">
              <a:rPr lang="en-US" altLang="en-US" smtClean="0"/>
              <a:pPr/>
              <a:t>1</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mtClean="0"/>
              <a:t>New notes 2 Tiger </a:t>
            </a:r>
            <a:r>
              <a:rPr lang="en-US" dirty="0" smtClean="0"/>
              <a:t>Deer Tiger Deer Tiger Deer Tiger Deer Tiger Deer Tiger Deer Tiger Deer Tiger Deer Tiger Deer Tiger Deer Tiger Deer Tiger Deer Tiger Deer Tiger Deer Tiger Deer, in </a:t>
            </a:r>
            <a:r>
              <a:rPr lang="en-US" dirty="0" err="1" smtClean="0"/>
              <a:t>preso</a:t>
            </a: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Some bullets:</a:t>
            </a:r>
          </a:p>
          <a:p>
            <a:pPr marL="171450" indent="-171450" eaLnBrk="1" fontAlgn="auto" hangingPunct="1">
              <a:spcBef>
                <a:spcPts val="0"/>
              </a:spcBef>
              <a:spcAft>
                <a:spcPts val="0"/>
              </a:spcAft>
              <a:buFont typeface="Arial" panose="020B0604020202020204" pitchFamily="34" charset="0"/>
              <a:buChar char="•"/>
              <a:defRPr/>
            </a:pPr>
            <a:r>
              <a:rPr lang="en-US" dirty="0" smtClean="0"/>
              <a:t>We</a:t>
            </a:r>
          </a:p>
          <a:p>
            <a:pPr marL="171450" indent="-171450" eaLnBrk="1" fontAlgn="auto" hangingPunct="1">
              <a:spcBef>
                <a:spcPts val="0"/>
              </a:spcBef>
              <a:spcAft>
                <a:spcPts val="0"/>
              </a:spcAft>
              <a:buFont typeface="Arial" panose="020B0604020202020204" pitchFamily="34" charset="0"/>
              <a:buChar char="•"/>
              <a:defRPr/>
            </a:pPr>
            <a:r>
              <a:rPr lang="en-US" dirty="0" smtClean="0"/>
              <a:t>Got</a:t>
            </a:r>
          </a:p>
          <a:p>
            <a:pPr marL="171450" indent="-171450" eaLnBrk="1" fontAlgn="auto" hangingPunct="1">
              <a:spcBef>
                <a:spcPts val="0"/>
              </a:spcBef>
              <a:spcAft>
                <a:spcPts val="0"/>
              </a:spcAft>
              <a:buFont typeface="Arial" panose="020B0604020202020204" pitchFamily="34" charset="0"/>
              <a:buChar char="•"/>
              <a:defRPr/>
            </a:pPr>
            <a:r>
              <a:rPr lang="en-US" dirty="0" smtClean="0"/>
              <a:t>this</a:t>
            </a:r>
          </a:p>
          <a:p>
            <a:pPr eaLnBrk="1" fontAlgn="auto" hangingPunct="1">
              <a:spcBef>
                <a:spcPts val="0"/>
              </a:spcBef>
              <a:spcAft>
                <a:spcPts val="0"/>
              </a:spcAft>
              <a:defRPr/>
            </a:pPr>
            <a:endParaRPr lang="en-US" dirty="0" smtClean="0"/>
          </a:p>
          <a:p>
            <a:pPr>
              <a:defRPr/>
            </a:pPr>
            <a:endParaRPr 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EBE0B5-D313-41BF-8E58-A8BE7F62FD3D}" type="slidenum">
              <a:rPr lang="en-US" altLang="en-US" smtClean="0"/>
              <a:pPr/>
              <a:t>3</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8" name="Freeform 6"/>
            <p:cNvSpPr>
              <a:spLocks/>
            </p:cNvSpPr>
            <p:nvPr/>
          </p:nvSpPr>
          <p:spPr bwMode="hidden">
            <a:xfrm>
              <a:off x="4038" y="3577"/>
              <a:ext cx="1720" cy="65"/>
            </a:xfrm>
            <a:custGeom>
              <a:avLst/>
              <a:gdLst>
                <a:gd name="T0" fmla="*/ 1716 w 1722"/>
                <a:gd name="T1" fmla="*/ 63 h 66"/>
                <a:gd name="T2" fmla="*/ 1716 w 1722"/>
                <a:gd name="T3" fmla="*/ 57 h 66"/>
                <a:gd name="T4" fmla="*/ 0 w 1722"/>
                <a:gd name="T5" fmla="*/ 0 h 66"/>
                <a:gd name="T6" fmla="*/ 0 w 1722"/>
                <a:gd name="T7" fmla="*/ 45 h 66"/>
                <a:gd name="T8" fmla="*/ 1716 w 1722"/>
                <a:gd name="T9" fmla="*/ 63 h 66"/>
                <a:gd name="T10" fmla="*/ 1716 w 1722"/>
                <a:gd name="T11" fmla="*/ 6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10" name="Freeform 8"/>
            <p:cNvSpPr>
              <a:spLocks/>
            </p:cNvSpPr>
            <p:nvPr/>
          </p:nvSpPr>
          <p:spPr bwMode="hidden">
            <a:xfrm>
              <a:off x="4784" y="3702"/>
              <a:ext cx="974" cy="101"/>
            </a:xfrm>
            <a:custGeom>
              <a:avLst/>
              <a:gdLst>
                <a:gd name="T0" fmla="*/ 972 w 975"/>
                <a:gd name="T1" fmla="*/ 48 h 101"/>
                <a:gd name="T2" fmla="*/ 972 w 975"/>
                <a:gd name="T3" fmla="*/ 0 h 101"/>
                <a:gd name="T4" fmla="*/ 0 w 975"/>
                <a:gd name="T5" fmla="*/ 24 h 101"/>
                <a:gd name="T6" fmla="*/ 0 w 975"/>
                <a:gd name="T7" fmla="*/ 101 h 101"/>
                <a:gd name="T8" fmla="*/ 972 w 975"/>
                <a:gd name="T9" fmla="*/ 48 h 101"/>
                <a:gd name="T10" fmla="*/ 97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9"/>
            <p:cNvSpPr>
              <a:spLocks/>
            </p:cNvSpPr>
            <p:nvPr/>
          </p:nvSpPr>
          <p:spPr bwMode="hidden">
            <a:xfrm>
              <a:off x="3619" y="3815"/>
              <a:ext cx="2139" cy="198"/>
            </a:xfrm>
            <a:custGeom>
              <a:avLst/>
              <a:gdLst>
                <a:gd name="T0" fmla="*/ 2135 w 2141"/>
                <a:gd name="T1" fmla="*/ 0 h 198"/>
                <a:gd name="T2" fmla="*/ 0 w 2141"/>
                <a:gd name="T3" fmla="*/ 156 h 198"/>
                <a:gd name="T4" fmla="*/ 0 w 2141"/>
                <a:gd name="T5" fmla="*/ 198 h 198"/>
                <a:gd name="T6" fmla="*/ 2135 w 2141"/>
                <a:gd name="T7" fmla="*/ 0 h 198"/>
                <a:gd name="T8" fmla="*/ 213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3" name="Freeform 11"/>
            <p:cNvSpPr>
              <a:spLocks/>
            </p:cNvSpPr>
            <p:nvPr/>
          </p:nvSpPr>
          <p:spPr bwMode="hidden">
            <a:xfrm>
              <a:off x="2097" y="4043"/>
              <a:ext cx="2514" cy="276"/>
            </a:xfrm>
            <a:custGeom>
              <a:avLst/>
              <a:gdLst>
                <a:gd name="T0" fmla="*/ 2173 w 2517"/>
                <a:gd name="T1" fmla="*/ 276 h 276"/>
                <a:gd name="T2" fmla="*/ 2508 w 2517"/>
                <a:gd name="T3" fmla="*/ 204 h 276"/>
                <a:gd name="T4" fmla="*/ 2251 w 2517"/>
                <a:gd name="T5" fmla="*/ 0 h 276"/>
                <a:gd name="T6" fmla="*/ 0 w 2517"/>
                <a:gd name="T7" fmla="*/ 276 h 276"/>
                <a:gd name="T8" fmla="*/ 2173 w 2517"/>
                <a:gd name="T9" fmla="*/ 276 h 276"/>
                <a:gd name="T10" fmla="*/ 21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 name="Freeform 13"/>
            <p:cNvSpPr>
              <a:spLocks/>
            </p:cNvSpPr>
            <p:nvPr/>
          </p:nvSpPr>
          <p:spPr bwMode="hidden">
            <a:xfrm>
              <a:off x="5030" y="3151"/>
              <a:ext cx="728" cy="240"/>
            </a:xfrm>
            <a:custGeom>
              <a:avLst/>
              <a:gdLst>
                <a:gd name="T0" fmla="*/ 726 w 729"/>
                <a:gd name="T1" fmla="*/ 240 h 240"/>
                <a:gd name="T2" fmla="*/ 0 w 729"/>
                <a:gd name="T3" fmla="*/ 0 h 240"/>
                <a:gd name="T4" fmla="*/ 0 w 729"/>
                <a:gd name="T5" fmla="*/ 6 h 240"/>
                <a:gd name="T6" fmla="*/ 726 w 729"/>
                <a:gd name="T7" fmla="*/ 240 h 240"/>
                <a:gd name="T8" fmla="*/ 72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7" name="Freeform 15"/>
            <p:cNvSpPr>
              <a:spLocks/>
            </p:cNvSpPr>
            <p:nvPr/>
          </p:nvSpPr>
          <p:spPr bwMode="hidden">
            <a:xfrm>
              <a:off x="5030" y="3049"/>
              <a:ext cx="728" cy="318"/>
            </a:xfrm>
            <a:custGeom>
              <a:avLst/>
              <a:gdLst>
                <a:gd name="T0" fmla="*/ 726 w 729"/>
                <a:gd name="T1" fmla="*/ 318 h 318"/>
                <a:gd name="T2" fmla="*/ 726 w 729"/>
                <a:gd name="T3" fmla="*/ 312 h 318"/>
                <a:gd name="T4" fmla="*/ 0 w 729"/>
                <a:gd name="T5" fmla="*/ 0 h 318"/>
                <a:gd name="T6" fmla="*/ 0 w 729"/>
                <a:gd name="T7" fmla="*/ 54 h 318"/>
                <a:gd name="T8" fmla="*/ 726 w 729"/>
                <a:gd name="T9" fmla="*/ 318 h 318"/>
                <a:gd name="T10" fmla="*/ 72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0" name="Freeform 28"/>
            <p:cNvSpPr>
              <a:spLocks/>
            </p:cNvSpPr>
            <p:nvPr/>
          </p:nvSpPr>
          <p:spPr bwMode="hidden">
            <a:xfrm>
              <a:off x="5698" y="653"/>
              <a:ext cx="60" cy="311"/>
            </a:xfrm>
            <a:custGeom>
              <a:avLst/>
              <a:gdLst>
                <a:gd name="T0" fmla="*/ 0 w 60"/>
                <a:gd name="T1" fmla="*/ 144 h 312"/>
                <a:gd name="T2" fmla="*/ 60 w 60"/>
                <a:gd name="T3" fmla="*/ 30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en-US" altLang="en-US" noProof="0" smtClean="0"/>
              <a:t>Click to edit Master title style</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en-US" altLang="en-US" noProof="0" smtClean="0"/>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ltLang="en-US"/>
          </a:p>
        </p:txBody>
      </p:sp>
      <p:sp>
        <p:nvSpPr>
          <p:cNvPr id="45" name="Rectangle 45"/>
          <p:cNvSpPr>
            <a:spLocks noGrp="1" noChangeArrowheads="1"/>
          </p:cNvSpPr>
          <p:nvPr>
            <p:ph type="ftr" sz="quarter" idx="11"/>
          </p:nvPr>
        </p:nvSpPr>
        <p:spPr/>
        <p:txBody>
          <a:bodyPr/>
          <a:lstStyle>
            <a:lvl1pPr>
              <a:defRPr/>
            </a:lvl1pPr>
          </a:lstStyle>
          <a:p>
            <a:pPr>
              <a:defRPr/>
            </a:pPr>
            <a:endParaRPr lang="en-US" altLang="en-US"/>
          </a:p>
        </p:txBody>
      </p:sp>
      <p:sp>
        <p:nvSpPr>
          <p:cNvPr id="46" name="Rectangle 46"/>
          <p:cNvSpPr>
            <a:spLocks noGrp="1" noChangeArrowheads="1"/>
          </p:cNvSpPr>
          <p:nvPr>
            <p:ph type="sldNum" sz="quarter" idx="12"/>
          </p:nvPr>
        </p:nvSpPr>
        <p:spPr/>
        <p:txBody>
          <a:bodyPr/>
          <a:lstStyle>
            <a:lvl1pPr>
              <a:defRPr/>
            </a:lvl1pPr>
          </a:lstStyle>
          <a:p>
            <a:pPr>
              <a:defRPr/>
            </a:pPr>
            <a:fld id="{056DF1C6-C0C3-4724-9F93-E87A7FA974AA}" type="slidenum">
              <a:rPr lang="en-US" altLang="en-US"/>
              <a:pPr>
                <a:defRPr/>
              </a:pPr>
              <a:t>‹#›</a:t>
            </a:fld>
            <a:endParaRPr lang="en-US" altLang="en-US"/>
          </a:p>
        </p:txBody>
      </p:sp>
    </p:spTree>
    <p:extLst>
      <p:ext uri="{BB962C8B-B14F-4D97-AF65-F5344CB8AC3E}">
        <p14:creationId xmlns:p14="http://schemas.microsoft.com/office/powerpoint/2010/main" val="244344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46"/>
          <p:cNvSpPr>
            <a:spLocks noGrp="1" noChangeArrowheads="1"/>
          </p:cNvSpPr>
          <p:nvPr>
            <p:ph type="sldNum" sz="quarter" idx="12"/>
          </p:nvPr>
        </p:nvSpPr>
        <p:spPr>
          <a:ln/>
        </p:spPr>
        <p:txBody>
          <a:bodyPr/>
          <a:lstStyle>
            <a:lvl1pPr>
              <a:defRPr/>
            </a:lvl1pPr>
          </a:lstStyle>
          <a:p>
            <a:pPr>
              <a:defRPr/>
            </a:pPr>
            <a:fld id="{DBCAEEBE-0866-422B-A9C9-DDE3E93B0883}" type="slidenum">
              <a:rPr lang="en-US" altLang="en-US"/>
              <a:pPr>
                <a:defRPr/>
              </a:pPr>
              <a:t>‹#›</a:t>
            </a:fld>
            <a:endParaRPr lang="en-US" altLang="en-US"/>
          </a:p>
        </p:txBody>
      </p:sp>
    </p:spTree>
    <p:extLst>
      <p:ext uri="{BB962C8B-B14F-4D97-AF65-F5344CB8AC3E}">
        <p14:creationId xmlns:p14="http://schemas.microsoft.com/office/powerpoint/2010/main" val="96142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46"/>
          <p:cNvSpPr>
            <a:spLocks noGrp="1" noChangeArrowheads="1"/>
          </p:cNvSpPr>
          <p:nvPr>
            <p:ph type="sldNum" sz="quarter" idx="12"/>
          </p:nvPr>
        </p:nvSpPr>
        <p:spPr>
          <a:ln/>
        </p:spPr>
        <p:txBody>
          <a:bodyPr/>
          <a:lstStyle>
            <a:lvl1pPr>
              <a:defRPr/>
            </a:lvl1pPr>
          </a:lstStyle>
          <a:p>
            <a:pPr>
              <a:defRPr/>
            </a:pPr>
            <a:fld id="{41EB7809-7D9A-402C-B7CA-810DB93F4A00}" type="slidenum">
              <a:rPr lang="en-US" altLang="en-US"/>
              <a:pPr>
                <a:defRPr/>
              </a:pPr>
              <a:t>‹#›</a:t>
            </a:fld>
            <a:endParaRPr lang="en-US" altLang="en-US"/>
          </a:p>
        </p:txBody>
      </p:sp>
    </p:spTree>
    <p:extLst>
      <p:ext uri="{BB962C8B-B14F-4D97-AF65-F5344CB8AC3E}">
        <p14:creationId xmlns:p14="http://schemas.microsoft.com/office/powerpoint/2010/main" val="360799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46"/>
          <p:cNvSpPr>
            <a:spLocks noGrp="1" noChangeArrowheads="1"/>
          </p:cNvSpPr>
          <p:nvPr>
            <p:ph type="sldNum" sz="quarter" idx="12"/>
          </p:nvPr>
        </p:nvSpPr>
        <p:spPr>
          <a:ln/>
        </p:spPr>
        <p:txBody>
          <a:bodyPr/>
          <a:lstStyle>
            <a:lvl1pPr>
              <a:defRPr/>
            </a:lvl1pPr>
          </a:lstStyle>
          <a:p>
            <a:pPr>
              <a:defRPr/>
            </a:pPr>
            <a:fld id="{AAD261A3-4559-464F-B868-A736DBFE0416}" type="slidenum">
              <a:rPr lang="en-US" altLang="en-US"/>
              <a:pPr>
                <a:defRPr/>
              </a:pPr>
              <a:t>‹#›</a:t>
            </a:fld>
            <a:endParaRPr lang="en-US" altLang="en-US"/>
          </a:p>
        </p:txBody>
      </p:sp>
    </p:spTree>
    <p:extLst>
      <p:ext uri="{BB962C8B-B14F-4D97-AF65-F5344CB8AC3E}">
        <p14:creationId xmlns:p14="http://schemas.microsoft.com/office/powerpoint/2010/main" val="9499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46"/>
          <p:cNvSpPr>
            <a:spLocks noGrp="1" noChangeArrowheads="1"/>
          </p:cNvSpPr>
          <p:nvPr>
            <p:ph type="sldNum" sz="quarter" idx="12"/>
          </p:nvPr>
        </p:nvSpPr>
        <p:spPr>
          <a:ln/>
        </p:spPr>
        <p:txBody>
          <a:bodyPr/>
          <a:lstStyle>
            <a:lvl1pPr>
              <a:defRPr/>
            </a:lvl1pPr>
          </a:lstStyle>
          <a:p>
            <a:pPr>
              <a:defRPr/>
            </a:pPr>
            <a:fld id="{6046FB4C-F648-4364-B719-709CDF843A44}" type="slidenum">
              <a:rPr lang="en-US" altLang="en-US"/>
              <a:pPr>
                <a:defRPr/>
              </a:pPr>
              <a:t>‹#›</a:t>
            </a:fld>
            <a:endParaRPr lang="en-US" altLang="en-US"/>
          </a:p>
        </p:txBody>
      </p:sp>
    </p:spTree>
    <p:extLst>
      <p:ext uri="{BB962C8B-B14F-4D97-AF65-F5344CB8AC3E}">
        <p14:creationId xmlns:p14="http://schemas.microsoft.com/office/powerpoint/2010/main" val="240980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46"/>
          <p:cNvSpPr>
            <a:spLocks noGrp="1" noChangeArrowheads="1"/>
          </p:cNvSpPr>
          <p:nvPr>
            <p:ph type="sldNum" sz="quarter" idx="12"/>
          </p:nvPr>
        </p:nvSpPr>
        <p:spPr>
          <a:ln/>
        </p:spPr>
        <p:txBody>
          <a:bodyPr/>
          <a:lstStyle>
            <a:lvl1pPr>
              <a:defRPr/>
            </a:lvl1pPr>
          </a:lstStyle>
          <a:p>
            <a:pPr>
              <a:defRPr/>
            </a:pPr>
            <a:fld id="{5A979943-FE96-487A-8342-2D6ADE8D2355}" type="slidenum">
              <a:rPr lang="en-US" altLang="en-US"/>
              <a:pPr>
                <a:defRPr/>
              </a:pPr>
              <a:t>‹#›</a:t>
            </a:fld>
            <a:endParaRPr lang="en-US" altLang="en-US"/>
          </a:p>
        </p:txBody>
      </p:sp>
    </p:spTree>
    <p:extLst>
      <p:ext uri="{BB962C8B-B14F-4D97-AF65-F5344CB8AC3E}">
        <p14:creationId xmlns:p14="http://schemas.microsoft.com/office/powerpoint/2010/main" val="213586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46"/>
          <p:cNvSpPr>
            <a:spLocks noGrp="1" noChangeArrowheads="1"/>
          </p:cNvSpPr>
          <p:nvPr>
            <p:ph type="sldNum" sz="quarter" idx="12"/>
          </p:nvPr>
        </p:nvSpPr>
        <p:spPr>
          <a:ln/>
        </p:spPr>
        <p:txBody>
          <a:bodyPr/>
          <a:lstStyle>
            <a:lvl1pPr>
              <a:defRPr/>
            </a:lvl1pPr>
          </a:lstStyle>
          <a:p>
            <a:pPr>
              <a:defRPr/>
            </a:pPr>
            <a:fld id="{9FAAD353-99BF-4428-ADA1-8667D4130BB2}" type="slidenum">
              <a:rPr lang="en-US" altLang="en-US"/>
              <a:pPr>
                <a:defRPr/>
              </a:pPr>
              <a:t>‹#›</a:t>
            </a:fld>
            <a:endParaRPr lang="en-US" altLang="en-US"/>
          </a:p>
        </p:txBody>
      </p:sp>
    </p:spTree>
    <p:extLst>
      <p:ext uri="{BB962C8B-B14F-4D97-AF65-F5344CB8AC3E}">
        <p14:creationId xmlns:p14="http://schemas.microsoft.com/office/powerpoint/2010/main" val="91752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46"/>
          <p:cNvSpPr>
            <a:spLocks noGrp="1" noChangeArrowheads="1"/>
          </p:cNvSpPr>
          <p:nvPr>
            <p:ph type="sldNum" sz="quarter" idx="12"/>
          </p:nvPr>
        </p:nvSpPr>
        <p:spPr>
          <a:ln/>
        </p:spPr>
        <p:txBody>
          <a:bodyPr/>
          <a:lstStyle>
            <a:lvl1pPr>
              <a:defRPr/>
            </a:lvl1pPr>
          </a:lstStyle>
          <a:p>
            <a:pPr>
              <a:defRPr/>
            </a:pPr>
            <a:fld id="{CC0A3EB7-CEAF-443F-8A5B-4B03661DC32D}" type="slidenum">
              <a:rPr lang="en-US" altLang="en-US"/>
              <a:pPr>
                <a:defRPr/>
              </a:pPr>
              <a:t>‹#›</a:t>
            </a:fld>
            <a:endParaRPr lang="en-US" altLang="en-US"/>
          </a:p>
        </p:txBody>
      </p:sp>
    </p:spTree>
    <p:extLst>
      <p:ext uri="{BB962C8B-B14F-4D97-AF65-F5344CB8AC3E}">
        <p14:creationId xmlns:p14="http://schemas.microsoft.com/office/powerpoint/2010/main" val="3235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46"/>
          <p:cNvSpPr>
            <a:spLocks noGrp="1" noChangeArrowheads="1"/>
          </p:cNvSpPr>
          <p:nvPr>
            <p:ph type="sldNum" sz="quarter" idx="12"/>
          </p:nvPr>
        </p:nvSpPr>
        <p:spPr>
          <a:ln/>
        </p:spPr>
        <p:txBody>
          <a:bodyPr/>
          <a:lstStyle>
            <a:lvl1pPr>
              <a:defRPr/>
            </a:lvl1pPr>
          </a:lstStyle>
          <a:p>
            <a:pPr>
              <a:defRPr/>
            </a:pPr>
            <a:fld id="{DA990612-84CC-480A-96F8-BCEBC3356961}" type="slidenum">
              <a:rPr lang="en-US" altLang="en-US"/>
              <a:pPr>
                <a:defRPr/>
              </a:pPr>
              <a:t>‹#›</a:t>
            </a:fld>
            <a:endParaRPr lang="en-US" altLang="en-US"/>
          </a:p>
        </p:txBody>
      </p:sp>
    </p:spTree>
    <p:extLst>
      <p:ext uri="{BB962C8B-B14F-4D97-AF65-F5344CB8AC3E}">
        <p14:creationId xmlns:p14="http://schemas.microsoft.com/office/powerpoint/2010/main" val="123273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46"/>
          <p:cNvSpPr>
            <a:spLocks noGrp="1" noChangeArrowheads="1"/>
          </p:cNvSpPr>
          <p:nvPr>
            <p:ph type="sldNum" sz="quarter" idx="12"/>
          </p:nvPr>
        </p:nvSpPr>
        <p:spPr>
          <a:ln/>
        </p:spPr>
        <p:txBody>
          <a:bodyPr/>
          <a:lstStyle>
            <a:lvl1pPr>
              <a:defRPr/>
            </a:lvl1pPr>
          </a:lstStyle>
          <a:p>
            <a:pPr>
              <a:defRPr/>
            </a:pPr>
            <a:fld id="{232824E5-BE51-4EAF-B157-0B9E6322EA59}" type="slidenum">
              <a:rPr lang="en-US" altLang="en-US"/>
              <a:pPr>
                <a:defRPr/>
              </a:pPr>
              <a:t>‹#›</a:t>
            </a:fld>
            <a:endParaRPr lang="en-US" altLang="en-US"/>
          </a:p>
        </p:txBody>
      </p:sp>
    </p:spTree>
    <p:extLst>
      <p:ext uri="{BB962C8B-B14F-4D97-AF65-F5344CB8AC3E}">
        <p14:creationId xmlns:p14="http://schemas.microsoft.com/office/powerpoint/2010/main" val="6249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46"/>
          <p:cNvSpPr>
            <a:spLocks noGrp="1" noChangeArrowheads="1"/>
          </p:cNvSpPr>
          <p:nvPr>
            <p:ph type="sldNum" sz="quarter" idx="12"/>
          </p:nvPr>
        </p:nvSpPr>
        <p:spPr>
          <a:ln/>
        </p:spPr>
        <p:txBody>
          <a:bodyPr/>
          <a:lstStyle>
            <a:lvl1pPr>
              <a:defRPr/>
            </a:lvl1pPr>
          </a:lstStyle>
          <a:p>
            <a:pPr>
              <a:defRPr/>
            </a:pPr>
            <a:fld id="{223F3E87-D27C-42CD-807A-064AB90BAE45}" type="slidenum">
              <a:rPr lang="en-US" altLang="en-US"/>
              <a:pPr>
                <a:defRPr/>
              </a:pPr>
              <a:t>‹#›</a:t>
            </a:fld>
            <a:endParaRPr lang="en-US" altLang="en-US"/>
          </a:p>
        </p:txBody>
      </p:sp>
    </p:spTree>
    <p:extLst>
      <p:ext uri="{BB962C8B-B14F-4D97-AF65-F5344CB8AC3E}">
        <p14:creationId xmlns:p14="http://schemas.microsoft.com/office/powerpoint/2010/main" val="363767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4099"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00"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01"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35" name="Freeform 6"/>
            <p:cNvSpPr>
              <a:spLocks/>
            </p:cNvSpPr>
            <p:nvPr/>
          </p:nvSpPr>
          <p:spPr bwMode="hidden">
            <a:xfrm>
              <a:off x="4038" y="3577"/>
              <a:ext cx="1720" cy="65"/>
            </a:xfrm>
            <a:custGeom>
              <a:avLst/>
              <a:gdLst>
                <a:gd name="T0" fmla="*/ 1716 w 1722"/>
                <a:gd name="T1" fmla="*/ 63 h 66"/>
                <a:gd name="T2" fmla="*/ 1716 w 1722"/>
                <a:gd name="T3" fmla="*/ 57 h 66"/>
                <a:gd name="T4" fmla="*/ 0 w 1722"/>
                <a:gd name="T5" fmla="*/ 0 h 66"/>
                <a:gd name="T6" fmla="*/ 0 w 1722"/>
                <a:gd name="T7" fmla="*/ 45 h 66"/>
                <a:gd name="T8" fmla="*/ 1716 w 1722"/>
                <a:gd name="T9" fmla="*/ 63 h 66"/>
                <a:gd name="T10" fmla="*/ 1716 w 1722"/>
                <a:gd name="T11" fmla="*/ 6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1037" name="Freeform 8"/>
            <p:cNvSpPr>
              <a:spLocks/>
            </p:cNvSpPr>
            <p:nvPr/>
          </p:nvSpPr>
          <p:spPr bwMode="hidden">
            <a:xfrm>
              <a:off x="4784" y="3702"/>
              <a:ext cx="974" cy="101"/>
            </a:xfrm>
            <a:custGeom>
              <a:avLst/>
              <a:gdLst>
                <a:gd name="T0" fmla="*/ 972 w 975"/>
                <a:gd name="T1" fmla="*/ 48 h 101"/>
                <a:gd name="T2" fmla="*/ 972 w 975"/>
                <a:gd name="T3" fmla="*/ 0 h 101"/>
                <a:gd name="T4" fmla="*/ 0 w 975"/>
                <a:gd name="T5" fmla="*/ 24 h 101"/>
                <a:gd name="T6" fmla="*/ 0 w 975"/>
                <a:gd name="T7" fmla="*/ 101 h 101"/>
                <a:gd name="T8" fmla="*/ 972 w 975"/>
                <a:gd name="T9" fmla="*/ 48 h 101"/>
                <a:gd name="T10" fmla="*/ 97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9"/>
            <p:cNvSpPr>
              <a:spLocks/>
            </p:cNvSpPr>
            <p:nvPr/>
          </p:nvSpPr>
          <p:spPr bwMode="hidden">
            <a:xfrm>
              <a:off x="3619" y="3815"/>
              <a:ext cx="2139" cy="198"/>
            </a:xfrm>
            <a:custGeom>
              <a:avLst/>
              <a:gdLst>
                <a:gd name="T0" fmla="*/ 2135 w 2141"/>
                <a:gd name="T1" fmla="*/ 0 h 198"/>
                <a:gd name="T2" fmla="*/ 0 w 2141"/>
                <a:gd name="T3" fmla="*/ 156 h 198"/>
                <a:gd name="T4" fmla="*/ 0 w 2141"/>
                <a:gd name="T5" fmla="*/ 198 h 198"/>
                <a:gd name="T6" fmla="*/ 2135 w 2141"/>
                <a:gd name="T7" fmla="*/ 0 h 198"/>
                <a:gd name="T8" fmla="*/ 213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0" name="Freeform 11"/>
            <p:cNvSpPr>
              <a:spLocks/>
            </p:cNvSpPr>
            <p:nvPr/>
          </p:nvSpPr>
          <p:spPr bwMode="hidden">
            <a:xfrm>
              <a:off x="2097" y="4043"/>
              <a:ext cx="2514" cy="276"/>
            </a:xfrm>
            <a:custGeom>
              <a:avLst/>
              <a:gdLst>
                <a:gd name="T0" fmla="*/ 2173 w 2517"/>
                <a:gd name="T1" fmla="*/ 276 h 276"/>
                <a:gd name="T2" fmla="*/ 2508 w 2517"/>
                <a:gd name="T3" fmla="*/ 204 h 276"/>
                <a:gd name="T4" fmla="*/ 2251 w 2517"/>
                <a:gd name="T5" fmla="*/ 0 h 276"/>
                <a:gd name="T6" fmla="*/ 0 w 2517"/>
                <a:gd name="T7" fmla="*/ 276 h 276"/>
                <a:gd name="T8" fmla="*/ 2173 w 2517"/>
                <a:gd name="T9" fmla="*/ 276 h 276"/>
                <a:gd name="T10" fmla="*/ 21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2" name="Freeform 13"/>
            <p:cNvSpPr>
              <a:spLocks/>
            </p:cNvSpPr>
            <p:nvPr/>
          </p:nvSpPr>
          <p:spPr bwMode="hidden">
            <a:xfrm>
              <a:off x="5030" y="3151"/>
              <a:ext cx="728" cy="240"/>
            </a:xfrm>
            <a:custGeom>
              <a:avLst/>
              <a:gdLst>
                <a:gd name="T0" fmla="*/ 726 w 729"/>
                <a:gd name="T1" fmla="*/ 240 h 240"/>
                <a:gd name="T2" fmla="*/ 0 w 729"/>
                <a:gd name="T3" fmla="*/ 0 h 240"/>
                <a:gd name="T4" fmla="*/ 0 w 729"/>
                <a:gd name="T5" fmla="*/ 6 h 240"/>
                <a:gd name="T6" fmla="*/ 726 w 729"/>
                <a:gd name="T7" fmla="*/ 240 h 240"/>
                <a:gd name="T8" fmla="*/ 72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4" name="Freeform 15"/>
            <p:cNvSpPr>
              <a:spLocks/>
            </p:cNvSpPr>
            <p:nvPr/>
          </p:nvSpPr>
          <p:spPr bwMode="hidden">
            <a:xfrm>
              <a:off x="5030" y="3049"/>
              <a:ext cx="728" cy="318"/>
            </a:xfrm>
            <a:custGeom>
              <a:avLst/>
              <a:gdLst>
                <a:gd name="T0" fmla="*/ 726 w 729"/>
                <a:gd name="T1" fmla="*/ 318 h 318"/>
                <a:gd name="T2" fmla="*/ 726 w 729"/>
                <a:gd name="T3" fmla="*/ 312 h 318"/>
                <a:gd name="T4" fmla="*/ 0 w 729"/>
                <a:gd name="T5" fmla="*/ 0 h 318"/>
                <a:gd name="T6" fmla="*/ 0 w 729"/>
                <a:gd name="T7" fmla="*/ 54 h 318"/>
                <a:gd name="T8" fmla="*/ 726 w 729"/>
                <a:gd name="T9" fmla="*/ 318 h 318"/>
                <a:gd name="T10" fmla="*/ 72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13"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14"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8"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19"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4120"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23"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7" name="Freeform 28"/>
            <p:cNvSpPr>
              <a:spLocks/>
            </p:cNvSpPr>
            <p:nvPr/>
          </p:nvSpPr>
          <p:spPr bwMode="hidden">
            <a:xfrm>
              <a:off x="5698" y="653"/>
              <a:ext cx="60" cy="311"/>
            </a:xfrm>
            <a:custGeom>
              <a:avLst/>
              <a:gdLst>
                <a:gd name="T0" fmla="*/ 0 w 60"/>
                <a:gd name="T1" fmla="*/ 144 h 312"/>
                <a:gd name="T2" fmla="*/ 60 w 60"/>
                <a:gd name="T3" fmla="*/ 30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5"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7"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28"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29"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30"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31"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32"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33"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34"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1068" name="Group 39"/>
            <p:cNvGrpSpPr>
              <a:grpSpLocks/>
            </p:cNvGrpSpPr>
            <p:nvPr userDrawn="1"/>
          </p:nvGrpSpPr>
          <p:grpSpPr bwMode="auto">
            <a:xfrm>
              <a:off x="0" y="1632"/>
              <a:ext cx="5758" cy="1858"/>
              <a:chOff x="0" y="1632"/>
              <a:chExt cx="5758" cy="1858"/>
            </a:xfrm>
          </p:grpSpPr>
          <p:sp>
            <p:nvSpPr>
              <p:cNvPr id="4136"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137"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sp>
        <p:nvSpPr>
          <p:cNvPr id="4138"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3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40"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ltLang="en-US"/>
          </a:p>
        </p:txBody>
      </p:sp>
      <p:sp>
        <p:nvSpPr>
          <p:cNvPr id="4141"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ltLang="en-US"/>
          </a:p>
        </p:txBody>
      </p:sp>
      <p:sp>
        <p:nvSpPr>
          <p:cNvPr id="4142"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45A1EBD3-68E0-4176-80B0-4A864ACA6D1B}"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www.washingtonpost.com/wp-srv/politics/polls/postpoll_nsa_051206.ht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www.usatoday.com/news/washington/2006-05-14-nsa-reax-poll_x.htm"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t>Scientific Method</a:t>
            </a:r>
          </a:p>
        </p:txBody>
      </p:sp>
      <p:sp>
        <p:nvSpPr>
          <p:cNvPr id="10243" name="Rectangle 3"/>
          <p:cNvSpPr>
            <a:spLocks noGrp="1" noChangeArrowheads="1"/>
          </p:cNvSpPr>
          <p:nvPr>
            <p:ph type="body" idx="1"/>
          </p:nvPr>
        </p:nvSpPr>
        <p:spPr/>
        <p:txBody>
          <a:bodyPr/>
          <a:lstStyle/>
          <a:p>
            <a:pPr eaLnBrk="1" hangingPunct="1">
              <a:defRPr/>
            </a:pPr>
            <a:r>
              <a:rPr lang="en-US" altLang="en-US" dirty="0" smtClean="0"/>
              <a:t>Not a method per se but a philosophical outlook characterized by:</a:t>
            </a:r>
          </a:p>
          <a:p>
            <a:pPr eaLnBrk="1" hangingPunct="1">
              <a:defRPr/>
            </a:pPr>
            <a:r>
              <a:rPr lang="en-US" altLang="en-US" dirty="0" smtClean="0"/>
              <a:t>Empirical Reasoning.</a:t>
            </a:r>
          </a:p>
          <a:p>
            <a:pPr lvl="1" eaLnBrk="1" hangingPunct="1">
              <a:defRPr/>
            </a:pPr>
            <a:r>
              <a:rPr lang="en-US" altLang="en-US" dirty="0" smtClean="0"/>
              <a:t>Experimental and non-experimental techniques.</a:t>
            </a:r>
          </a:p>
          <a:p>
            <a:pPr lvl="1" eaLnBrk="1" hangingPunct="1">
              <a:defRPr/>
            </a:pPr>
            <a:r>
              <a:rPr lang="en-US" altLang="en-US" dirty="0" smtClean="0"/>
              <a:t>Methods of external observation and reporting.</a:t>
            </a:r>
          </a:p>
          <a:p>
            <a:pPr lvl="1" eaLnBrk="1" hangingPunct="1">
              <a:defRPr/>
            </a:pPr>
            <a:r>
              <a:rPr lang="en-US" altLang="en-US" dirty="0" smtClean="0"/>
              <a:t>Quantitative and qualitative procedures.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ltLang="en-US" smtClean="0"/>
              <a:t>Definitions</a:t>
            </a:r>
          </a:p>
        </p:txBody>
      </p:sp>
      <p:sp>
        <p:nvSpPr>
          <p:cNvPr id="17411" name="Rectangle 3"/>
          <p:cNvSpPr>
            <a:spLocks noGrp="1" noChangeArrowheads="1"/>
          </p:cNvSpPr>
          <p:nvPr>
            <p:ph type="body" idx="1"/>
          </p:nvPr>
        </p:nvSpPr>
        <p:spPr/>
        <p:txBody>
          <a:bodyPr/>
          <a:lstStyle/>
          <a:p>
            <a:pPr eaLnBrk="1" hangingPunct="1">
              <a:defRPr/>
            </a:pPr>
            <a:r>
              <a:rPr lang="en-US" altLang="en-US" smtClean="0"/>
              <a:t>Constructs.</a:t>
            </a:r>
          </a:p>
          <a:p>
            <a:pPr eaLnBrk="1" hangingPunct="1">
              <a:defRPr/>
            </a:pPr>
            <a:r>
              <a:rPr lang="en-US" altLang="en-US" smtClean="0"/>
              <a:t>Variables.</a:t>
            </a:r>
          </a:p>
          <a:p>
            <a:pPr lvl="1" eaLnBrk="1" hangingPunct="1">
              <a:defRPr/>
            </a:pPr>
            <a:r>
              <a:rPr lang="en-US" altLang="en-US" smtClean="0"/>
              <a:t>Independent variables.</a:t>
            </a:r>
          </a:p>
          <a:p>
            <a:pPr lvl="1" eaLnBrk="1" hangingPunct="1">
              <a:defRPr/>
            </a:pPr>
            <a:r>
              <a:rPr lang="en-US" altLang="en-US" smtClean="0"/>
              <a:t>Dependent variables.</a:t>
            </a:r>
          </a:p>
          <a:p>
            <a:pPr lvl="1" eaLnBrk="1" hangingPunct="1">
              <a:defRPr/>
            </a:pPr>
            <a:r>
              <a:rPr lang="en-US" altLang="en-US" smtClean="0"/>
              <a:t>Discrete and continuous data.</a:t>
            </a:r>
          </a:p>
          <a:p>
            <a:pPr eaLnBrk="1" hangingPunct="1">
              <a:defRPr/>
            </a:pPr>
            <a:r>
              <a:rPr lang="en-US" altLang="en-US" smtClean="0"/>
              <a:t>Descriptive Statistics.</a:t>
            </a:r>
          </a:p>
          <a:p>
            <a:pPr eaLnBrk="1" hangingPunct="1">
              <a:defRPr/>
            </a:pPr>
            <a:r>
              <a:rPr lang="en-US" altLang="en-US" smtClean="0"/>
              <a:t>Inferential Statistics.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ltLang="en-US" smtClean="0"/>
              <a:t>Construct</a:t>
            </a:r>
          </a:p>
        </p:txBody>
      </p:sp>
      <p:sp>
        <p:nvSpPr>
          <p:cNvPr id="25603" name="Rectangle 3"/>
          <p:cNvSpPr>
            <a:spLocks noGrp="1" noChangeArrowheads="1"/>
          </p:cNvSpPr>
          <p:nvPr>
            <p:ph type="body" idx="1"/>
          </p:nvPr>
        </p:nvSpPr>
        <p:spPr/>
        <p:txBody>
          <a:bodyPr/>
          <a:lstStyle/>
          <a:p>
            <a:pPr eaLnBrk="1" hangingPunct="1">
              <a:defRPr/>
            </a:pPr>
            <a:r>
              <a:rPr lang="en-US" altLang="en-US" smtClean="0"/>
              <a:t>Theoretical concepts formulated to serve as causal or descriptive explanations.</a:t>
            </a:r>
          </a:p>
          <a:p>
            <a:pPr eaLnBrk="1" hangingPunct="1">
              <a:defRPr/>
            </a:pPr>
            <a:r>
              <a:rPr lang="en-US" altLang="en-US" smtClean="0"/>
              <a:t>Examples:</a:t>
            </a:r>
          </a:p>
          <a:p>
            <a:pPr lvl="1" eaLnBrk="1" hangingPunct="1">
              <a:defRPr/>
            </a:pPr>
            <a:r>
              <a:rPr lang="en-US" altLang="en-US" smtClean="0"/>
              <a:t>Self Esteem</a:t>
            </a:r>
          </a:p>
          <a:p>
            <a:pPr lvl="1" eaLnBrk="1" hangingPunct="1">
              <a:defRPr/>
            </a:pPr>
            <a:r>
              <a:rPr lang="en-US" altLang="en-US" smtClean="0"/>
              <a:t>Depression</a:t>
            </a:r>
          </a:p>
          <a:p>
            <a:pPr lvl="1" eaLnBrk="1" hangingPunct="1">
              <a:defRPr/>
            </a:pPr>
            <a:r>
              <a:rPr lang="en-US" altLang="en-US" smtClean="0"/>
              <a:t>Introversion/extroversion.</a:t>
            </a:r>
          </a:p>
          <a:p>
            <a:pPr lvl="1" eaLnBrk="1" hangingPunct="1">
              <a:defRPr/>
            </a:pPr>
            <a:r>
              <a:rPr lang="en-US" altLang="en-US" smtClean="0"/>
              <a:t>Diffusion of responsibility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en-US" smtClean="0"/>
              <a:t>Variable</a:t>
            </a:r>
          </a:p>
        </p:txBody>
      </p:sp>
      <p:sp>
        <p:nvSpPr>
          <p:cNvPr id="26627" name="Rectangle 3"/>
          <p:cNvSpPr>
            <a:spLocks noGrp="1" noChangeArrowheads="1"/>
          </p:cNvSpPr>
          <p:nvPr>
            <p:ph type="body" idx="1"/>
          </p:nvPr>
        </p:nvSpPr>
        <p:spPr/>
        <p:txBody>
          <a:bodyPr/>
          <a:lstStyle/>
          <a:p>
            <a:pPr eaLnBrk="1" hangingPunct="1">
              <a:defRPr/>
            </a:pPr>
            <a:r>
              <a:rPr lang="en-US" altLang="en-US" sz="2800" smtClean="0"/>
              <a:t>A variable is an event or condition that the researcher observes or measures or plans to investigate that is likely to vary (or change). </a:t>
            </a:r>
          </a:p>
          <a:p>
            <a:pPr eaLnBrk="1" hangingPunct="1">
              <a:defRPr/>
            </a:pPr>
            <a:r>
              <a:rPr lang="en-US" altLang="en-US" sz="2800" smtClean="0"/>
              <a:t>Dependent variables (DV) refer to the "effect" or "outcome" in which the researcher is interested.</a:t>
            </a:r>
          </a:p>
          <a:p>
            <a:pPr eaLnBrk="1" hangingPunct="1">
              <a:defRPr/>
            </a:pPr>
            <a:r>
              <a:rPr lang="en-US" altLang="en-US" sz="2800" smtClean="0"/>
              <a:t>Independent variables (IV) refer to the presumed "cause" . Changes in this lead to changes in the dependent variable. </a:t>
            </a:r>
          </a:p>
          <a:p>
            <a:pPr eaLnBrk="1" hangingPunct="1">
              <a:buFont typeface="Wingdings" panose="05000000000000000000" pitchFamily="2" charset="2"/>
              <a:buNone/>
              <a:defRPr/>
            </a:pPr>
            <a:r>
              <a:rPr lang="en-US" altLang="en-US" sz="2400" i="1" smtClean="0"/>
              <a:t>Note that independent and dependent are very much defined by the research question.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ltLang="en-US" smtClean="0"/>
              <a:t>Examples: Name the IV and DV</a:t>
            </a:r>
          </a:p>
        </p:txBody>
      </p:sp>
      <p:sp>
        <p:nvSpPr>
          <p:cNvPr id="27651" name="Rectangle 3"/>
          <p:cNvSpPr>
            <a:spLocks noGrp="1" noChangeArrowheads="1"/>
          </p:cNvSpPr>
          <p:nvPr>
            <p:ph type="body" idx="1"/>
          </p:nvPr>
        </p:nvSpPr>
        <p:spPr/>
        <p:txBody>
          <a:bodyPr/>
          <a:lstStyle/>
          <a:p>
            <a:pPr eaLnBrk="1" hangingPunct="1">
              <a:lnSpc>
                <a:spcPct val="90000"/>
              </a:lnSpc>
              <a:defRPr/>
            </a:pPr>
            <a:r>
              <a:rPr lang="en-US" altLang="en-US" smtClean="0"/>
              <a:t>Exercise decreases depression.</a:t>
            </a:r>
          </a:p>
          <a:p>
            <a:pPr eaLnBrk="1" hangingPunct="1">
              <a:lnSpc>
                <a:spcPct val="90000"/>
              </a:lnSpc>
              <a:defRPr/>
            </a:pPr>
            <a:r>
              <a:rPr lang="en-US" altLang="en-US" smtClean="0"/>
              <a:t>Girls who diet at an early age are more likely to develop eating disorders.</a:t>
            </a:r>
          </a:p>
          <a:p>
            <a:pPr eaLnBrk="1" hangingPunct="1">
              <a:lnSpc>
                <a:spcPct val="90000"/>
              </a:lnSpc>
              <a:defRPr/>
            </a:pPr>
            <a:r>
              <a:rPr lang="en-US" altLang="en-US" smtClean="0"/>
              <a:t>Schizophrenics with tardive dyskenia are more likely to die than those without the disorder.</a:t>
            </a:r>
          </a:p>
          <a:p>
            <a:pPr eaLnBrk="1" hangingPunct="1">
              <a:lnSpc>
                <a:spcPct val="90000"/>
              </a:lnSpc>
              <a:defRPr/>
            </a:pPr>
            <a:r>
              <a:rPr lang="en-US" altLang="en-US" smtClean="0"/>
              <a:t>CBT is more effective than non-directive supportive therapy in reducing anxiety symptoms in adolescents.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ltLang="en-US" smtClean="0"/>
              <a:t>Discrete and Continuous Data</a:t>
            </a:r>
          </a:p>
        </p:txBody>
      </p:sp>
      <p:sp>
        <p:nvSpPr>
          <p:cNvPr id="59395" name="Rectangle 3"/>
          <p:cNvSpPr>
            <a:spLocks noGrp="1" noChangeArrowheads="1"/>
          </p:cNvSpPr>
          <p:nvPr>
            <p:ph type="body" idx="1"/>
          </p:nvPr>
        </p:nvSpPr>
        <p:spPr/>
        <p:txBody>
          <a:bodyPr/>
          <a:lstStyle/>
          <a:p>
            <a:pPr eaLnBrk="1" hangingPunct="1">
              <a:lnSpc>
                <a:spcPct val="90000"/>
              </a:lnSpc>
              <a:defRPr/>
            </a:pPr>
            <a:r>
              <a:rPr lang="en-US" altLang="en-US" smtClean="0"/>
              <a:t>Discrete data have values that can only assume whole numbers. </a:t>
            </a:r>
          </a:p>
          <a:p>
            <a:pPr lvl="1" eaLnBrk="1" hangingPunct="1">
              <a:lnSpc>
                <a:spcPct val="90000"/>
              </a:lnSpc>
              <a:defRPr/>
            </a:pPr>
            <a:r>
              <a:rPr lang="en-US" altLang="en-US" smtClean="0"/>
              <a:t>For example, children only come in whole units, there aren't really 2.2 children. Besides, have you ever tried to shop for a .2 child?</a:t>
            </a:r>
          </a:p>
          <a:p>
            <a:pPr eaLnBrk="1" hangingPunct="1">
              <a:lnSpc>
                <a:spcPct val="90000"/>
              </a:lnSpc>
              <a:defRPr/>
            </a:pPr>
            <a:r>
              <a:rPr lang="en-US" altLang="en-US" smtClean="0"/>
              <a:t>Continuous data can take any value within a defined range.</a:t>
            </a:r>
          </a:p>
          <a:p>
            <a:pPr lvl="1" eaLnBrk="1" hangingPunct="1">
              <a:lnSpc>
                <a:spcPct val="90000"/>
              </a:lnSpc>
              <a:defRPr/>
            </a:pPr>
            <a:r>
              <a:rPr lang="en-US" altLang="en-US" smtClean="0"/>
              <a:t>For example, height , weight and time are really continuous; we  impose arbitrary measuring limits on them.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ltLang="en-US" smtClean="0"/>
              <a:t> Statistics: primary types</a:t>
            </a:r>
          </a:p>
        </p:txBody>
      </p:sp>
      <p:sp>
        <p:nvSpPr>
          <p:cNvPr id="28675" name="Rectangle 3"/>
          <p:cNvSpPr>
            <a:spLocks noGrp="1" noChangeArrowheads="1"/>
          </p:cNvSpPr>
          <p:nvPr>
            <p:ph type="body" idx="1"/>
          </p:nvPr>
        </p:nvSpPr>
        <p:spPr/>
        <p:txBody>
          <a:bodyPr/>
          <a:lstStyle/>
          <a:p>
            <a:pPr eaLnBrk="1" hangingPunct="1">
              <a:defRPr/>
            </a:pPr>
            <a:r>
              <a:rPr lang="en-US" altLang="en-US" smtClean="0"/>
              <a:t>Descriptive statistics are concerned with the presentation, organization, and summarization of data.</a:t>
            </a:r>
          </a:p>
          <a:p>
            <a:pPr eaLnBrk="1" hangingPunct="1">
              <a:defRPr/>
            </a:pPr>
            <a:r>
              <a:rPr lang="en-US" altLang="en-US" smtClean="0"/>
              <a:t>Inferential statistics allow us to generalize from our sample of data to a larger group of subjects.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t>Research Approaches</a:t>
            </a:r>
          </a:p>
        </p:txBody>
      </p:sp>
      <p:sp>
        <p:nvSpPr>
          <p:cNvPr id="11267" name="Rectangle 3"/>
          <p:cNvSpPr>
            <a:spLocks noGrp="1" noChangeArrowheads="1"/>
          </p:cNvSpPr>
          <p:nvPr>
            <p:ph type="body" idx="1"/>
          </p:nvPr>
        </p:nvSpPr>
        <p:spPr/>
        <p:txBody>
          <a:bodyPr/>
          <a:lstStyle/>
          <a:p>
            <a:pPr eaLnBrk="1" hangingPunct="1">
              <a:defRPr/>
            </a:pPr>
            <a:r>
              <a:rPr lang="en-US" altLang="en-US" sz="4800" smtClean="0"/>
              <a:t>Descriptive.</a:t>
            </a:r>
          </a:p>
          <a:p>
            <a:pPr eaLnBrk="1" hangingPunct="1">
              <a:defRPr/>
            </a:pPr>
            <a:r>
              <a:rPr lang="en-US" altLang="en-US" sz="4800" smtClean="0"/>
              <a:t>Relational.</a:t>
            </a:r>
          </a:p>
          <a:p>
            <a:pPr eaLnBrk="1" hangingPunct="1">
              <a:defRPr/>
            </a:pPr>
            <a:r>
              <a:rPr lang="en-US" altLang="en-US" sz="4800" smtClean="0"/>
              <a:t>Experimental.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defRPr/>
            </a:pPr>
            <a:r>
              <a:rPr lang="en-US" altLang="en-US" smtClean="0"/>
              <a:t>Descriptive Research</a:t>
            </a:r>
          </a:p>
        </p:txBody>
      </p:sp>
      <p:sp>
        <p:nvSpPr>
          <p:cNvPr id="12291" name="Rectangle 1027"/>
          <p:cNvSpPr>
            <a:spLocks noGrp="1" noChangeArrowheads="1"/>
          </p:cNvSpPr>
          <p:nvPr>
            <p:ph type="body" idx="1"/>
          </p:nvPr>
        </p:nvSpPr>
        <p:spPr/>
        <p:txBody>
          <a:bodyPr/>
          <a:lstStyle/>
          <a:p>
            <a:pPr eaLnBrk="1" hangingPunct="1">
              <a:defRPr/>
            </a:pPr>
            <a:r>
              <a:rPr lang="en-US" altLang="en-US" smtClean="0"/>
              <a:t>The first step in the research process.</a:t>
            </a:r>
          </a:p>
          <a:p>
            <a:pPr eaLnBrk="1" hangingPunct="1">
              <a:defRPr/>
            </a:pPr>
            <a:r>
              <a:rPr lang="en-US" altLang="en-US" smtClean="0"/>
              <a:t>Mapping out the territory. </a:t>
            </a:r>
          </a:p>
          <a:p>
            <a:pPr eaLnBrk="1" hangingPunct="1">
              <a:defRPr/>
            </a:pPr>
            <a:r>
              <a:rPr lang="en-US" altLang="en-US" u="sng" smtClean="0"/>
              <a:t>Systematic</a:t>
            </a:r>
            <a:r>
              <a:rPr lang="en-US" altLang="en-US" smtClean="0"/>
              <a:t>, careful description of </a:t>
            </a:r>
            <a:r>
              <a:rPr lang="en-US" altLang="en-US" smtClean="0">
                <a:solidFill>
                  <a:srgbClr val="FFFF00"/>
                </a:solidFill>
              </a:rPr>
              <a:t>what</a:t>
            </a:r>
            <a:r>
              <a:rPr lang="en-US" altLang="en-US" smtClean="0"/>
              <a:t> is happening and </a:t>
            </a:r>
            <a:r>
              <a:rPr lang="en-US" altLang="en-US" smtClean="0">
                <a:solidFill>
                  <a:srgbClr val="FFFF00"/>
                </a:solidFill>
              </a:rPr>
              <a:t>where</a:t>
            </a:r>
            <a:r>
              <a:rPr lang="en-US" altLang="en-US" smtClean="0"/>
              <a:t> it happens.</a:t>
            </a:r>
          </a:p>
          <a:p>
            <a:pPr eaLnBrk="1" hangingPunct="1">
              <a:defRPr/>
            </a:pPr>
            <a:r>
              <a:rPr lang="en-US" altLang="en-US" smtClean="0"/>
              <a:t>Doesn't really tell us </a:t>
            </a:r>
            <a:r>
              <a:rPr lang="en-US" altLang="en-US" smtClean="0">
                <a:solidFill>
                  <a:srgbClr val="FFFF00"/>
                </a:solidFill>
              </a:rPr>
              <a:t>why</a:t>
            </a:r>
            <a:r>
              <a:rPr lang="en-US" altLang="en-US" smtClean="0"/>
              <a:t> something is happening or </a:t>
            </a:r>
            <a:r>
              <a:rPr lang="en-US" altLang="en-US" smtClean="0">
                <a:solidFill>
                  <a:srgbClr val="FFFF00"/>
                </a:solidFill>
              </a:rPr>
              <a:t>how</a:t>
            </a:r>
            <a:r>
              <a:rPr lang="en-US" altLang="en-US" smtClean="0"/>
              <a:t> it happens.</a:t>
            </a:r>
          </a:p>
          <a:p>
            <a:pPr eaLnBrk="1" hangingPunct="1">
              <a:defRPr/>
            </a:pPr>
            <a:r>
              <a:rPr lang="en-US" altLang="en-US" smtClean="0"/>
              <a:t>Example: Ethnographic research.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en-US" sz="4000" smtClean="0"/>
              <a:t>Descriptive Research: Example </a:t>
            </a:r>
            <a:br>
              <a:rPr lang="en-US" altLang="en-US" sz="4000" smtClean="0"/>
            </a:br>
            <a:r>
              <a:rPr lang="en-US" altLang="en-US" sz="3600" i="1" smtClean="0"/>
              <a:t>Washington Post/ABC Poll 5/12/06</a:t>
            </a:r>
          </a:p>
        </p:txBody>
      </p:sp>
      <p:sp>
        <p:nvSpPr>
          <p:cNvPr id="10243" name="Text Box 4"/>
          <p:cNvSpPr txBox="1">
            <a:spLocks noChangeArrowheads="1"/>
          </p:cNvSpPr>
          <p:nvPr/>
        </p:nvSpPr>
        <p:spPr bwMode="auto">
          <a:xfrm>
            <a:off x="381000" y="62484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50000"/>
              </a:spcBef>
              <a:buClrTx/>
              <a:buSzTx/>
              <a:buFontTx/>
              <a:buNone/>
            </a:pPr>
            <a:r>
              <a:rPr lang="en-US" altLang="en-US" sz="1800"/>
              <a:t>http://</a:t>
            </a:r>
            <a:r>
              <a:rPr lang="en-US" altLang="en-US" sz="1800">
                <a:hlinkClick r:id="rId5"/>
              </a:rPr>
              <a:t>www.washingtonpost.com/wp-srv/politics/polls/postpoll_nsa_051206.htm</a:t>
            </a:r>
            <a:endParaRPr lang="en-US" altLang="en-US" sz="1800"/>
          </a:p>
        </p:txBody>
      </p:sp>
      <p:pic>
        <p:nvPicPr>
          <p:cNvPr id="10244" name="Picture 5" descr="Washington Post Po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676400"/>
            <a:ext cx="82296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pPr eaLnBrk="1" hangingPunct="1">
              <a:defRPr/>
            </a:pPr>
            <a:r>
              <a:rPr lang="en-US" altLang="en-US" smtClean="0"/>
              <a:t>Descriptive Research: Example:</a:t>
            </a:r>
            <a:br>
              <a:rPr lang="en-US" altLang="en-US" smtClean="0"/>
            </a:br>
            <a:r>
              <a:rPr lang="en-US" altLang="en-US" smtClean="0"/>
              <a:t>USA Today Poll 5/14/06</a:t>
            </a:r>
            <a:endParaRPr lang="en-US" altLang="en-US" sz="2000" smtClean="0"/>
          </a:p>
        </p:txBody>
      </p:sp>
      <p:sp>
        <p:nvSpPr>
          <p:cNvPr id="11267" name="Text Box 159"/>
          <p:cNvSpPr txBox="1">
            <a:spLocks noChangeArrowheads="1"/>
          </p:cNvSpPr>
          <p:nvPr/>
        </p:nvSpPr>
        <p:spPr bwMode="auto">
          <a:xfrm>
            <a:off x="838200" y="6172200"/>
            <a:ext cx="800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50000"/>
              </a:spcBef>
              <a:buClrTx/>
              <a:buSzTx/>
              <a:buFontTx/>
              <a:buNone/>
            </a:pPr>
            <a:r>
              <a:rPr lang="en-US" altLang="en-US" sz="1800"/>
              <a:t>http://</a:t>
            </a:r>
            <a:r>
              <a:rPr lang="en-US" altLang="en-US" sz="1800">
                <a:hlinkClick r:id="rId5"/>
              </a:rPr>
              <a:t>www.usatoday.com/news/washington/2006-05-14-nsa-reax-poll_x.htm</a:t>
            </a:r>
            <a:endParaRPr lang="en-US" altLang="en-US" sz="1800"/>
          </a:p>
        </p:txBody>
      </p:sp>
      <p:pic>
        <p:nvPicPr>
          <p:cNvPr id="11268" name="Picture 160" descr="USA Today Gallup"/>
          <p:cNvPicPr>
            <a:picLocks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1143000" y="1371600"/>
            <a:ext cx="6624638" cy="474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ltLang="en-US" smtClean="0"/>
              <a:t>Systematic Observation</a:t>
            </a:r>
          </a:p>
        </p:txBody>
      </p:sp>
      <p:sp>
        <p:nvSpPr>
          <p:cNvPr id="31747" name="Rectangle 3"/>
          <p:cNvSpPr>
            <a:spLocks noGrp="1" noChangeArrowheads="1"/>
          </p:cNvSpPr>
          <p:nvPr>
            <p:ph type="body" idx="1"/>
          </p:nvPr>
        </p:nvSpPr>
        <p:spPr/>
        <p:txBody>
          <a:bodyPr/>
          <a:lstStyle/>
          <a:p>
            <a:pPr eaLnBrk="1" hangingPunct="1">
              <a:lnSpc>
                <a:spcPct val="90000"/>
              </a:lnSpc>
              <a:defRPr/>
            </a:pPr>
            <a:r>
              <a:rPr lang="en-US" altLang="en-US" smtClean="0"/>
              <a:t>Systematic observation differs from casual observation in that it uses a methodology that can be evaluated based on certain technical standards. </a:t>
            </a:r>
          </a:p>
          <a:p>
            <a:pPr eaLnBrk="1" hangingPunct="1">
              <a:lnSpc>
                <a:spcPct val="90000"/>
              </a:lnSpc>
              <a:defRPr/>
            </a:pPr>
            <a:r>
              <a:rPr lang="en-US" altLang="en-US" smtClean="0"/>
              <a:t>Quantitative –data recorded in numeric form.</a:t>
            </a:r>
          </a:p>
          <a:p>
            <a:pPr eaLnBrk="1" hangingPunct="1">
              <a:lnSpc>
                <a:spcPct val="90000"/>
              </a:lnSpc>
              <a:defRPr/>
            </a:pPr>
            <a:r>
              <a:rPr lang="en-US" altLang="en-US" smtClean="0"/>
              <a:t>Qualitative- data recorded in any number of non-numeric ways: recorded conversation, videotape, writing.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ltLang="en-US" sz="4000" smtClean="0"/>
              <a:t>Types of Systematic Observation</a:t>
            </a:r>
          </a:p>
        </p:txBody>
      </p:sp>
      <p:sp>
        <p:nvSpPr>
          <p:cNvPr id="32771" name="Rectangle 3"/>
          <p:cNvSpPr>
            <a:spLocks noGrp="1" noChangeArrowheads="1"/>
          </p:cNvSpPr>
          <p:nvPr>
            <p:ph type="body" idx="1"/>
          </p:nvPr>
        </p:nvSpPr>
        <p:spPr/>
        <p:txBody>
          <a:bodyPr/>
          <a:lstStyle/>
          <a:p>
            <a:pPr eaLnBrk="1" hangingPunct="1">
              <a:defRPr/>
            </a:pPr>
            <a:r>
              <a:rPr lang="en-US" altLang="en-US" smtClean="0"/>
              <a:t>Participant observation.</a:t>
            </a:r>
          </a:p>
          <a:p>
            <a:pPr eaLnBrk="1" hangingPunct="1">
              <a:defRPr/>
            </a:pPr>
            <a:r>
              <a:rPr lang="en-US" altLang="en-US" smtClean="0"/>
              <a:t>Ethnography.</a:t>
            </a:r>
          </a:p>
          <a:p>
            <a:pPr eaLnBrk="1" hangingPunct="1">
              <a:defRPr/>
            </a:pPr>
            <a:r>
              <a:rPr lang="en-US" altLang="en-US" smtClean="0"/>
              <a:t>Secondary Observation and Content analysis.</a:t>
            </a:r>
          </a:p>
          <a:p>
            <a:pPr eaLnBrk="1" hangingPunct="1">
              <a:defRPr/>
            </a:pPr>
            <a:r>
              <a:rPr lang="en-US" altLang="en-US" smtClean="0"/>
              <a:t>Experimental simulations.</a:t>
            </a:r>
          </a:p>
          <a:p>
            <a:pPr eaLnBrk="1" hangingPunct="1">
              <a:defRPr/>
            </a:pPr>
            <a:r>
              <a:rPr lang="en-US" altLang="en-US" smtClean="0"/>
              <a:t>Unobtrusive observation.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ltLang="en-US" smtClean="0"/>
              <a:t>Relational Research</a:t>
            </a:r>
          </a:p>
        </p:txBody>
      </p:sp>
      <p:sp>
        <p:nvSpPr>
          <p:cNvPr id="13315" name="Rectangle 3"/>
          <p:cNvSpPr>
            <a:spLocks noGrp="1" noChangeArrowheads="1"/>
          </p:cNvSpPr>
          <p:nvPr>
            <p:ph type="body" idx="1"/>
          </p:nvPr>
        </p:nvSpPr>
        <p:spPr/>
        <p:txBody>
          <a:bodyPr/>
          <a:lstStyle/>
          <a:p>
            <a:pPr eaLnBrk="1" hangingPunct="1">
              <a:lnSpc>
                <a:spcPct val="90000"/>
              </a:lnSpc>
              <a:defRPr/>
            </a:pPr>
            <a:r>
              <a:rPr lang="en-US" altLang="en-US" sz="2800" smtClean="0"/>
              <a:t>Often this is the next step in research. </a:t>
            </a:r>
          </a:p>
          <a:p>
            <a:pPr eaLnBrk="1" hangingPunct="1">
              <a:lnSpc>
                <a:spcPct val="90000"/>
              </a:lnSpc>
              <a:defRPr/>
            </a:pPr>
            <a:r>
              <a:rPr lang="en-US" altLang="en-US" sz="2800" smtClean="0"/>
              <a:t>When two or more things are measured, are they related to one another?</a:t>
            </a:r>
          </a:p>
          <a:p>
            <a:pPr eaLnBrk="1" hangingPunct="1">
              <a:lnSpc>
                <a:spcPct val="90000"/>
              </a:lnSpc>
              <a:defRPr/>
            </a:pPr>
            <a:r>
              <a:rPr lang="en-US" altLang="en-US" sz="2800" smtClean="0"/>
              <a:t>Relational question: </a:t>
            </a:r>
            <a:r>
              <a:rPr lang="en-US" altLang="en-US" sz="2800" smtClean="0">
                <a:solidFill>
                  <a:srgbClr val="FFFF00"/>
                </a:solidFill>
              </a:rPr>
              <a:t>Is presidential approval related to ethnicity?</a:t>
            </a:r>
            <a:r>
              <a:rPr lang="en-US" altLang="en-US" sz="2800" smtClean="0"/>
              <a:t> </a:t>
            </a:r>
          </a:p>
          <a:p>
            <a:pPr eaLnBrk="1" hangingPunct="1">
              <a:lnSpc>
                <a:spcPct val="90000"/>
              </a:lnSpc>
              <a:defRPr/>
            </a:pPr>
            <a:r>
              <a:rPr lang="en-US" altLang="en-US" sz="2800" smtClean="0"/>
              <a:t>Statistics in relational research are both descriptive and inferential (involves making a statement about the likelihood of our observation).</a:t>
            </a:r>
          </a:p>
          <a:p>
            <a:pPr eaLnBrk="1" hangingPunct="1">
              <a:lnSpc>
                <a:spcPct val="90000"/>
              </a:lnSpc>
              <a:defRPr/>
            </a:pPr>
            <a:r>
              <a:rPr lang="en-US" altLang="en-US" sz="2800" smtClean="0"/>
              <a:t>Often leads to the formation of hypotheses.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smtClean="0"/>
              <a:t>Experimental Research</a:t>
            </a:r>
          </a:p>
        </p:txBody>
      </p:sp>
      <p:sp>
        <p:nvSpPr>
          <p:cNvPr id="16387" name="Rectangle 3"/>
          <p:cNvSpPr>
            <a:spLocks noGrp="1" noChangeArrowheads="1"/>
          </p:cNvSpPr>
          <p:nvPr>
            <p:ph type="body" idx="1"/>
          </p:nvPr>
        </p:nvSpPr>
        <p:spPr/>
        <p:txBody>
          <a:bodyPr/>
          <a:lstStyle/>
          <a:p>
            <a:pPr eaLnBrk="1" hangingPunct="1">
              <a:defRPr/>
            </a:pPr>
            <a:r>
              <a:rPr lang="en-US" altLang="en-US" smtClean="0"/>
              <a:t>Focus of experimental research is on determining </a:t>
            </a:r>
            <a:r>
              <a:rPr lang="en-US" altLang="en-US" smtClean="0">
                <a:solidFill>
                  <a:srgbClr val="FFFF00"/>
                </a:solidFill>
              </a:rPr>
              <a:t>how</a:t>
            </a:r>
            <a:r>
              <a:rPr lang="en-US" altLang="en-US" smtClean="0"/>
              <a:t> or </a:t>
            </a:r>
            <a:r>
              <a:rPr lang="en-US" altLang="en-US" smtClean="0">
                <a:solidFill>
                  <a:srgbClr val="FFFF00"/>
                </a:solidFill>
              </a:rPr>
              <a:t>why</a:t>
            </a:r>
            <a:r>
              <a:rPr lang="en-US" altLang="en-US" smtClean="0"/>
              <a:t> something occurs.</a:t>
            </a:r>
          </a:p>
          <a:p>
            <a:pPr eaLnBrk="1" hangingPunct="1">
              <a:defRPr/>
            </a:pPr>
            <a:r>
              <a:rPr lang="en-US" altLang="en-US" smtClean="0"/>
              <a:t>Experimental research often involves the systematic manipulation of conditions and careful measurement of outcomes to determine causes. </a:t>
            </a:r>
          </a:p>
        </p:txBody>
      </p: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TotalTime>
  <Words>655</Words>
  <Application>Microsoft Office PowerPoint</Application>
  <PresentationFormat>On-screen Show (4:3)</PresentationFormat>
  <Paragraphs>86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Wingdings</vt:lpstr>
      <vt:lpstr>Calibri</vt:lpstr>
      <vt:lpstr>Beam</vt:lpstr>
      <vt:lpstr>Scientific Method</vt:lpstr>
      <vt:lpstr>Research Approaches</vt:lpstr>
      <vt:lpstr>Descriptive Research</vt:lpstr>
      <vt:lpstr>Descriptive Research: Example  Washington Post/ABC Poll 5/12/06</vt:lpstr>
      <vt:lpstr>Descriptive Research: Example: USA Today Poll 5/14/06</vt:lpstr>
      <vt:lpstr>Systematic Observation</vt:lpstr>
      <vt:lpstr>Types of Systematic Observation</vt:lpstr>
      <vt:lpstr>Relational Research</vt:lpstr>
      <vt:lpstr>Experimental Research</vt:lpstr>
      <vt:lpstr>Definitions</vt:lpstr>
      <vt:lpstr>Construct</vt:lpstr>
      <vt:lpstr>Variable</vt:lpstr>
      <vt:lpstr>Examples: Name the IV and DV</vt:lpstr>
      <vt:lpstr>Discrete and Continuous Data</vt:lpstr>
      <vt:lpstr> Statistics: primary types</vt:lpstr>
    </vt:vector>
  </TitlesOfParts>
  <Company>VISN 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 620 Class 2</dc:title>
  <dc:creator>Paul Thuras Ph.D.</dc:creator>
  <cp:lastModifiedBy>Mitchell Olson</cp:lastModifiedBy>
  <cp:revision>23</cp:revision>
  <dcterms:created xsi:type="dcterms:W3CDTF">2005-09-13T14:46:21Z</dcterms:created>
  <dcterms:modified xsi:type="dcterms:W3CDTF">2016-06-10T21:40:11Z</dcterms:modified>
</cp:coreProperties>
</file>