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89" r:id="rId2"/>
    <p:sldId id="290" r:id="rId3"/>
    <p:sldId id="291" r:id="rId4"/>
    <p:sldId id="292" r:id="rId5"/>
    <p:sldId id="293" r:id="rId6"/>
    <p:sldId id="294" r:id="rId7"/>
    <p:sldId id="295" r:id="rId8"/>
    <p:sldId id="296" r:id="rId9"/>
    <p:sldId id="297" r:id="rId10"/>
    <p:sldId id="298" r:id="rId11"/>
    <p:sldId id="299" r:id="rId12"/>
    <p:sldId id="272" r:id="rId13"/>
    <p:sldId id="271" r:id="rId14"/>
    <p:sldId id="274" r:id="rId15"/>
    <p:sldId id="273" r:id="rId16"/>
    <p:sldId id="275" r:id="rId17"/>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0" autoAdjust="0"/>
    <p:restoredTop sz="94630" autoAdjust="0"/>
  </p:normalViewPr>
  <p:slideViewPr>
    <p:cSldViewPr>
      <p:cViewPr varScale="1">
        <p:scale>
          <a:sx n="67" d="100"/>
          <a:sy n="67" d="100"/>
        </p:scale>
        <p:origin x="-6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81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C20D2FB-3696-48F5-A680-7E1AF505250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96303-627A-4D26-880F-C03CC5B0B9F4}" type="slidenum">
              <a:rPr lang="en-US" altLang="en-US"/>
              <a:pPr/>
              <a:t>1</a:t>
            </a:fld>
            <a:endParaRPr lang="en-US" alt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98421-E063-432E-81EB-DBB652139705}" type="slidenum">
              <a:rPr lang="en-US" altLang="en-US"/>
              <a:pPr/>
              <a:t>10</a:t>
            </a:fld>
            <a:endParaRPr lang="en-US" alt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0B366-4D94-46BE-BCC2-02BAB740E522}" type="slidenum">
              <a:rPr lang="en-US" altLang="en-US"/>
              <a:pPr/>
              <a:t>11</a:t>
            </a:fld>
            <a:endParaRPr lang="en-US" alt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D5931-BC08-4C12-A331-6910F2DCCDA6}" type="slidenum">
              <a:rPr lang="en-US" altLang="en-US"/>
              <a:pPr/>
              <a:t>12</a:t>
            </a:fld>
            <a:endParaRPr lang="en-US" alt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4F8810-2D5E-4D29-9013-ABEDD698E2B4}" type="slidenum">
              <a:rPr lang="en-US" altLang="en-US"/>
              <a:pPr/>
              <a:t>13</a:t>
            </a:fld>
            <a:endParaRPr lang="en-US" alt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76953-D126-4653-9D16-D24CE66D926E}" type="slidenum">
              <a:rPr lang="en-US" altLang="en-US"/>
              <a:pPr/>
              <a:t>14</a:t>
            </a:fld>
            <a:endParaRPr lang="en-US" alt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299E26-EF24-4DC4-A1E5-CB9C12CC68F9}" type="slidenum">
              <a:rPr lang="en-US" altLang="en-US"/>
              <a:pPr/>
              <a:t>15</a:t>
            </a:fld>
            <a:endParaRPr lang="en-US" alt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C8BF0-1F5C-48F9-B67F-03A5BCD6AB9F}" type="slidenum">
              <a:rPr lang="en-US" altLang="en-US"/>
              <a:pPr/>
              <a:t>16</a:t>
            </a:fld>
            <a:endParaRPr lang="en-US" alt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F1634-5195-4A17-83B1-C380374B6B2A}" type="slidenum">
              <a:rPr lang="en-US" altLang="en-US"/>
              <a:pPr/>
              <a:t>2</a:t>
            </a:fld>
            <a:endParaRPr lang="en-US" alt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60F2D-6741-46F7-9E39-361186DF7C59}" type="slidenum">
              <a:rPr lang="en-US" altLang="en-US"/>
              <a:pPr/>
              <a:t>3</a:t>
            </a:fld>
            <a:endParaRPr lang="en-US" alt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D9B13-C17C-4C88-B204-E505F75F152C}" type="slidenum">
              <a:rPr lang="en-US" altLang="en-US"/>
              <a:pPr/>
              <a:t>4</a:t>
            </a:fld>
            <a:endParaRPr lang="en-US" alt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2A19D-93E9-4652-857F-68C46E0E920D}" type="slidenum">
              <a:rPr lang="en-US" altLang="en-US"/>
              <a:pPr/>
              <a:t>5</a:t>
            </a:fld>
            <a:endParaRPr lang="en-US" alt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C1782-8594-4B47-A991-6C1F0BCB208D}" type="slidenum">
              <a:rPr lang="en-US" altLang="en-US"/>
              <a:pPr/>
              <a:t>6</a:t>
            </a:fld>
            <a:endParaRPr lang="en-US" alt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72DBBC-25AB-4BB6-9F67-D2AC1B997316}" type="slidenum">
              <a:rPr lang="en-US" altLang="en-US"/>
              <a:pPr/>
              <a:t>7</a:t>
            </a:fld>
            <a:endParaRPr lang="en-US" alt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9D8C5-96F2-4DE5-A4D7-768CB3ADF0FC}" type="slidenum">
              <a:rPr lang="en-US" altLang="en-US"/>
              <a:pPr/>
              <a:t>8</a:t>
            </a:fld>
            <a:endParaRPr lang="en-US" alt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4C7E7-D754-4D30-8752-FCC0CF1B0129}" type="slidenum">
              <a:rPr lang="en-US" altLang="en-US"/>
              <a:pPr/>
              <a:t>9</a:t>
            </a:fld>
            <a:endParaRPr lang="en-US" alt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9525" y="-20638"/>
            <a:ext cx="9153525" cy="6878638"/>
            <a:chOff x="-6" y="-13"/>
            <a:chExt cx="5766" cy="4333"/>
          </a:xfrm>
        </p:grpSpPr>
        <p:sp>
          <p:nvSpPr>
            <p:cNvPr id="4099"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4100"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3"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5"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08" name="Rectangle 12"/>
          <p:cNvSpPr>
            <a:spLocks noGrp="1" noChangeArrowheads="1"/>
          </p:cNvSpPr>
          <p:nvPr>
            <p:ph type="ctrTitle" sz="quarter"/>
          </p:nvPr>
        </p:nvSpPr>
        <p:spPr>
          <a:xfrm>
            <a:off x="685800" y="2057400"/>
            <a:ext cx="7772400" cy="1143000"/>
          </a:xfrm>
        </p:spPr>
        <p:txBody>
          <a:bodyPr/>
          <a:lstStyle>
            <a:lvl1pPr>
              <a:defRPr/>
            </a:lvl1pPr>
          </a:lstStyle>
          <a:p>
            <a:pPr lvl="0"/>
            <a:r>
              <a:rPr lang="en-US" altLang="en-US" noProof="0" smtClean="0"/>
              <a:t>Click to edit Master title style</a:t>
            </a:r>
          </a:p>
        </p:txBody>
      </p:sp>
      <p:sp>
        <p:nvSpPr>
          <p:cNvPr id="4109" name="Rectangle 1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10" name="Rectangle 14"/>
          <p:cNvSpPr>
            <a:spLocks noGrp="1" noChangeArrowheads="1"/>
          </p:cNvSpPr>
          <p:nvPr>
            <p:ph type="dt" sz="quarter" idx="2"/>
          </p:nvPr>
        </p:nvSpPr>
        <p:spPr/>
        <p:txBody>
          <a:bodyPr/>
          <a:lstStyle>
            <a:lvl1pPr>
              <a:defRPr/>
            </a:lvl1pPr>
          </a:lstStyle>
          <a:p>
            <a:endParaRPr lang="en-US" altLang="en-US"/>
          </a:p>
        </p:txBody>
      </p:sp>
      <p:sp>
        <p:nvSpPr>
          <p:cNvPr id="4111" name="Rectangle 15"/>
          <p:cNvSpPr>
            <a:spLocks noGrp="1" noChangeArrowheads="1"/>
          </p:cNvSpPr>
          <p:nvPr>
            <p:ph type="ftr" sz="quarter" idx="3"/>
          </p:nvPr>
        </p:nvSpPr>
        <p:spPr/>
        <p:txBody>
          <a:bodyPr/>
          <a:lstStyle>
            <a:lvl1pPr>
              <a:defRPr/>
            </a:lvl1pPr>
          </a:lstStyle>
          <a:p>
            <a:endParaRPr lang="en-US" altLang="en-US"/>
          </a:p>
        </p:txBody>
      </p:sp>
      <p:sp>
        <p:nvSpPr>
          <p:cNvPr id="4112" name="Rectangle 16"/>
          <p:cNvSpPr>
            <a:spLocks noGrp="1" noChangeArrowheads="1"/>
          </p:cNvSpPr>
          <p:nvPr>
            <p:ph type="sldNum" sz="quarter" idx="4"/>
          </p:nvPr>
        </p:nvSpPr>
        <p:spPr/>
        <p:txBody>
          <a:bodyPr/>
          <a:lstStyle>
            <a:lvl1pPr>
              <a:defRPr/>
            </a:lvl1pPr>
          </a:lstStyle>
          <a:p>
            <a:fld id="{714B4E51-DBBC-43ED-9F1B-622AC14D468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8D52BA3-448B-49D7-AEEE-7C530CEE5CEB}" type="slidenum">
              <a:rPr lang="en-US" altLang="en-US"/>
              <a:pPr/>
              <a:t>‹#›</a:t>
            </a:fld>
            <a:endParaRPr lang="en-US" altLang="en-US"/>
          </a:p>
        </p:txBody>
      </p:sp>
    </p:spTree>
    <p:extLst>
      <p:ext uri="{BB962C8B-B14F-4D97-AF65-F5344CB8AC3E}">
        <p14:creationId xmlns:p14="http://schemas.microsoft.com/office/powerpoint/2010/main" val="38512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462C3C-6091-43C7-8395-808DB7AC0030}" type="slidenum">
              <a:rPr lang="en-US" altLang="en-US"/>
              <a:pPr/>
              <a:t>‹#›</a:t>
            </a:fld>
            <a:endParaRPr lang="en-US" altLang="en-US"/>
          </a:p>
        </p:txBody>
      </p:sp>
    </p:spTree>
    <p:extLst>
      <p:ext uri="{BB962C8B-B14F-4D97-AF65-F5344CB8AC3E}">
        <p14:creationId xmlns:p14="http://schemas.microsoft.com/office/powerpoint/2010/main" val="282693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0167676-49E8-4E31-8BBA-F92A393B5A67}" type="slidenum">
              <a:rPr lang="en-US" altLang="en-US"/>
              <a:pPr/>
              <a:t>‹#›</a:t>
            </a:fld>
            <a:endParaRPr lang="en-US" altLang="en-US"/>
          </a:p>
        </p:txBody>
      </p:sp>
    </p:spTree>
    <p:extLst>
      <p:ext uri="{BB962C8B-B14F-4D97-AF65-F5344CB8AC3E}">
        <p14:creationId xmlns:p14="http://schemas.microsoft.com/office/powerpoint/2010/main" val="190265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03071B2-E4AC-49A9-A79B-9C39F4897425}" type="slidenum">
              <a:rPr lang="en-US" altLang="en-US"/>
              <a:pPr/>
              <a:t>‹#›</a:t>
            </a:fld>
            <a:endParaRPr lang="en-US" altLang="en-US"/>
          </a:p>
        </p:txBody>
      </p:sp>
    </p:spTree>
    <p:extLst>
      <p:ext uri="{BB962C8B-B14F-4D97-AF65-F5344CB8AC3E}">
        <p14:creationId xmlns:p14="http://schemas.microsoft.com/office/powerpoint/2010/main" val="39356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9D03673-E2FC-4853-BC84-417BE416CF68}" type="slidenum">
              <a:rPr lang="en-US" altLang="en-US"/>
              <a:pPr/>
              <a:t>‹#›</a:t>
            </a:fld>
            <a:endParaRPr lang="en-US" altLang="en-US"/>
          </a:p>
        </p:txBody>
      </p:sp>
    </p:spTree>
    <p:extLst>
      <p:ext uri="{BB962C8B-B14F-4D97-AF65-F5344CB8AC3E}">
        <p14:creationId xmlns:p14="http://schemas.microsoft.com/office/powerpoint/2010/main" val="148917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4651901-1627-4BC4-B264-CF7C128C4941}" type="slidenum">
              <a:rPr lang="en-US" altLang="en-US"/>
              <a:pPr/>
              <a:t>‹#›</a:t>
            </a:fld>
            <a:endParaRPr lang="en-US" altLang="en-US"/>
          </a:p>
        </p:txBody>
      </p:sp>
    </p:spTree>
    <p:extLst>
      <p:ext uri="{BB962C8B-B14F-4D97-AF65-F5344CB8AC3E}">
        <p14:creationId xmlns:p14="http://schemas.microsoft.com/office/powerpoint/2010/main" val="212573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C2B4CD68-0F5E-4C60-90D5-4597B9A1882A}" type="slidenum">
              <a:rPr lang="en-US" altLang="en-US"/>
              <a:pPr/>
              <a:t>‹#›</a:t>
            </a:fld>
            <a:endParaRPr lang="en-US" altLang="en-US"/>
          </a:p>
        </p:txBody>
      </p:sp>
    </p:spTree>
    <p:extLst>
      <p:ext uri="{BB962C8B-B14F-4D97-AF65-F5344CB8AC3E}">
        <p14:creationId xmlns:p14="http://schemas.microsoft.com/office/powerpoint/2010/main" val="217656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203DAE5-023D-45ED-81B2-2D257F4602DC}" type="slidenum">
              <a:rPr lang="en-US" altLang="en-US"/>
              <a:pPr/>
              <a:t>‹#›</a:t>
            </a:fld>
            <a:endParaRPr lang="en-US" altLang="en-US"/>
          </a:p>
        </p:txBody>
      </p:sp>
    </p:spTree>
    <p:extLst>
      <p:ext uri="{BB962C8B-B14F-4D97-AF65-F5344CB8AC3E}">
        <p14:creationId xmlns:p14="http://schemas.microsoft.com/office/powerpoint/2010/main" val="219929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C32298A-6B1D-4084-879B-47FEBE88C6A0}" type="slidenum">
              <a:rPr lang="en-US" altLang="en-US"/>
              <a:pPr/>
              <a:t>‹#›</a:t>
            </a:fld>
            <a:endParaRPr lang="en-US" altLang="en-US"/>
          </a:p>
        </p:txBody>
      </p:sp>
    </p:spTree>
    <p:extLst>
      <p:ext uri="{BB962C8B-B14F-4D97-AF65-F5344CB8AC3E}">
        <p14:creationId xmlns:p14="http://schemas.microsoft.com/office/powerpoint/2010/main" val="410509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39D07DB-ACB4-47A1-90B7-8D4D3A14DB88}" type="slidenum">
              <a:rPr lang="en-US" altLang="en-US"/>
              <a:pPr/>
              <a:t>‹#›</a:t>
            </a:fld>
            <a:endParaRPr lang="en-US" altLang="en-US"/>
          </a:p>
        </p:txBody>
      </p:sp>
    </p:spTree>
    <p:extLst>
      <p:ext uri="{BB962C8B-B14F-4D97-AF65-F5344CB8AC3E}">
        <p14:creationId xmlns:p14="http://schemas.microsoft.com/office/powerpoint/2010/main" val="161720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DBBE951-8E73-41A6-A7CD-5C81B46640EB}" type="slidenum">
              <a:rPr lang="en-US" altLang="en-US"/>
              <a:pPr/>
              <a:t>‹#›</a:t>
            </a:fld>
            <a:endParaRPr lang="en-US" altLang="en-US"/>
          </a:p>
        </p:txBody>
      </p:sp>
    </p:spTree>
    <p:extLst>
      <p:ext uri="{BB962C8B-B14F-4D97-AF65-F5344CB8AC3E}">
        <p14:creationId xmlns:p14="http://schemas.microsoft.com/office/powerpoint/2010/main" val="94965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9525" y="-20638"/>
            <a:ext cx="9153525" cy="6878638"/>
            <a:chOff x="-6" y="-13"/>
            <a:chExt cx="5766" cy="4333"/>
          </a:xfrm>
        </p:grpSpPr>
        <p:sp>
          <p:nvSpPr>
            <p:cNvPr id="3075"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6"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9"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0"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1"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2"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3"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84" name="Rectangle 1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7503C351-E80D-4FA4-8C44-C3B6DD1BF3A5}"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04800"/>
            <a:ext cx="7772400" cy="1143000"/>
          </a:xfrm>
        </p:spPr>
        <p:txBody>
          <a:bodyPr/>
          <a:lstStyle/>
          <a:p>
            <a:r>
              <a:rPr lang="en-US" altLang="en-US"/>
              <a:t>t-tests: History</a:t>
            </a:r>
          </a:p>
        </p:txBody>
      </p:sp>
      <p:sp>
        <p:nvSpPr>
          <p:cNvPr id="73731" name="Rectangle 3"/>
          <p:cNvSpPr>
            <a:spLocks noGrp="1" noChangeArrowheads="1"/>
          </p:cNvSpPr>
          <p:nvPr>
            <p:ph type="body" idx="1"/>
          </p:nvPr>
        </p:nvSpPr>
        <p:spPr>
          <a:xfrm>
            <a:off x="685800" y="685800"/>
            <a:ext cx="7772400" cy="4114800"/>
          </a:xfrm>
        </p:spPr>
        <p:txBody>
          <a:bodyPr/>
          <a:lstStyle/>
          <a:p>
            <a:r>
              <a:rPr lang="en-US" altLang="en-US"/>
              <a:t>The Student's t-test was developed to compare the distribution of two independent groups on a continuous measure. </a:t>
            </a:r>
          </a:p>
          <a:p>
            <a:r>
              <a:rPr lang="en-US" altLang="en-US"/>
              <a:t>For example, a group of professors and a group of students comparing beer on a measure of "drinkability".</a:t>
            </a:r>
          </a:p>
          <a:p>
            <a:r>
              <a:rPr lang="en-US" altLang="en-US"/>
              <a:t>William Gossett, a statistician working for Guinness brewery developed the test to compare smaller samples. He published under the pseudonym "student" because Guinness employees were forbidden to publish.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Calculating the Effect Size for </a:t>
            </a:r>
            <a:r>
              <a:rPr lang="en-US" altLang="en-US" i="1"/>
              <a:t>t</a:t>
            </a:r>
          </a:p>
        </p:txBody>
      </p:sp>
      <p:graphicFrame>
        <p:nvGraphicFramePr>
          <p:cNvPr id="82947" name="Object 3"/>
          <p:cNvGraphicFramePr>
            <a:graphicFrameLocks noChangeAspect="1"/>
          </p:cNvGraphicFramePr>
          <p:nvPr/>
        </p:nvGraphicFramePr>
        <p:xfrm>
          <a:off x="2286000" y="2590800"/>
          <a:ext cx="4800600" cy="1998663"/>
        </p:xfrm>
        <a:graphic>
          <a:graphicData uri="http://schemas.openxmlformats.org/presentationml/2006/ole">
            <mc:AlternateContent xmlns:mc="http://schemas.openxmlformats.org/markup-compatibility/2006">
              <mc:Choice xmlns:v="urn:schemas-microsoft-com:vml" Requires="v">
                <p:oleObj spid="_x0000_s82949" name="Equation" r:id="rId4" imgW="1155600" imgH="482400" progId="Equation.3">
                  <p:embed/>
                </p:oleObj>
              </mc:Choice>
              <mc:Fallback>
                <p:oleObj name="Equation" r:id="rId4" imgW="115560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90800"/>
                        <a:ext cx="4800600" cy="1998663"/>
                      </a:xfrm>
                      <a:prstGeom prst="rect">
                        <a:avLst/>
                      </a:prstGeom>
                      <a:solidFill>
                        <a:srgbClr val="00CCFF">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8" name="Text Box 4"/>
          <p:cNvSpPr txBox="1">
            <a:spLocks noChangeArrowheads="1"/>
          </p:cNvSpPr>
          <p:nvPr/>
        </p:nvSpPr>
        <p:spPr bwMode="auto">
          <a:xfrm>
            <a:off x="381000" y="5181600"/>
            <a:ext cx="845820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ahoma" panose="020B0604030504040204" pitchFamily="34" charset="0"/>
              </a:rPr>
              <a:t>Because the IV has only two groups, this effect size is the equivalent to the point biserial correlation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09600" y="152400"/>
            <a:ext cx="7772400" cy="1143000"/>
          </a:xfrm>
        </p:spPr>
        <p:txBody>
          <a:bodyPr/>
          <a:lstStyle/>
          <a:p>
            <a:r>
              <a:rPr lang="en-US" altLang="en-US"/>
              <a:t>T-test: Settings and sub-species</a:t>
            </a:r>
          </a:p>
        </p:txBody>
      </p:sp>
      <p:sp>
        <p:nvSpPr>
          <p:cNvPr id="83971" name="Rectangle 3"/>
          <p:cNvSpPr>
            <a:spLocks noGrp="1" noChangeArrowheads="1"/>
          </p:cNvSpPr>
          <p:nvPr>
            <p:ph type="body" idx="1"/>
          </p:nvPr>
        </p:nvSpPr>
        <p:spPr>
          <a:xfrm>
            <a:off x="609600" y="1143000"/>
            <a:ext cx="7772400" cy="4114800"/>
          </a:xfrm>
        </p:spPr>
        <p:txBody>
          <a:bodyPr/>
          <a:lstStyle/>
          <a:p>
            <a:r>
              <a:rPr lang="en-US" altLang="en-US"/>
              <a:t>Where observed: Any time two means are compared.</a:t>
            </a:r>
          </a:p>
          <a:p>
            <a:r>
              <a:rPr lang="en-US" altLang="en-US"/>
              <a:t>T-tests  need normally distributed environments in order to thrive. They do not fare well when the measures are badly skewed or groups are very different in size AND variance.</a:t>
            </a:r>
          </a:p>
          <a:p>
            <a:r>
              <a:rPr lang="en-US" altLang="en-US"/>
              <a:t>When the two groups being compared are NOT independent (e.g. two measurements from the same person), a </a:t>
            </a:r>
            <a:r>
              <a:rPr lang="en-US" altLang="en-US">
                <a:solidFill>
                  <a:schemeClr val="folHlink"/>
                </a:solidFill>
              </a:rPr>
              <a:t>matched pairs</a:t>
            </a:r>
            <a:r>
              <a:rPr lang="en-US" altLang="en-US"/>
              <a:t> t-test is used instead.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Maximizing the </a:t>
            </a:r>
            <a:r>
              <a:rPr lang="en-US" altLang="en-US" i="1"/>
              <a:t>t</a:t>
            </a:r>
            <a:r>
              <a:rPr lang="en-US" altLang="en-US"/>
              <a:t> Test: Options</a:t>
            </a:r>
          </a:p>
        </p:txBody>
      </p:sp>
      <p:sp>
        <p:nvSpPr>
          <p:cNvPr id="30723" name="Rectangle 3"/>
          <p:cNvSpPr>
            <a:spLocks noGrp="1" noChangeArrowheads="1"/>
          </p:cNvSpPr>
          <p:nvPr>
            <p:ph type="body" idx="1"/>
          </p:nvPr>
        </p:nvSpPr>
        <p:spPr/>
        <p:txBody>
          <a:bodyPr/>
          <a:lstStyle/>
          <a:p>
            <a:r>
              <a:rPr lang="en-US" altLang="en-US"/>
              <a:t>Drive the means further apart</a:t>
            </a:r>
          </a:p>
          <a:p>
            <a:pPr lvl="1"/>
            <a:r>
              <a:rPr lang="en-US" altLang="en-US"/>
              <a:t>e.g., Use a stronger treatment</a:t>
            </a:r>
          </a:p>
          <a:p>
            <a:r>
              <a:rPr lang="en-US" altLang="en-US"/>
              <a:t>Decrease the variability within groups</a:t>
            </a:r>
          </a:p>
          <a:p>
            <a:pPr lvl="1"/>
            <a:r>
              <a:rPr lang="en-US" altLang="en-US"/>
              <a:t>e.g., Standardize the research procedures </a:t>
            </a:r>
          </a:p>
          <a:p>
            <a:pPr lvl="1"/>
            <a:r>
              <a:rPr lang="en-US" altLang="en-US"/>
              <a:t>e.g., Use a more homogeneous sample</a:t>
            </a:r>
          </a:p>
          <a:p>
            <a:r>
              <a:rPr lang="en-US" altLang="en-US"/>
              <a:t>Increase the effective size of study</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wipe(left)">
                                      <p:cBhvr>
                                        <p:cTn id="10" dur="500"/>
                                        <p:tgtEl>
                                          <p:spTgt spid="30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wipe(left)">
                                      <p:cBhvr>
                                        <p:cTn id="15" dur="500"/>
                                        <p:tgtEl>
                                          <p:spTgt spid="307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wipe(left)">
                                      <p:cBhvr>
                                        <p:cTn id="18" dur="500"/>
                                        <p:tgtEl>
                                          <p:spTgt spid="3072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wipe(left)">
                                      <p:cBhvr>
                                        <p:cTn id="21" dur="500"/>
                                        <p:tgtEl>
                                          <p:spTgt spid="3072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23">
                                            <p:txEl>
                                              <p:pRg st="5" end="5"/>
                                            </p:txEl>
                                          </p:spTgt>
                                        </p:tgtEl>
                                        <p:attrNameLst>
                                          <p:attrName>style.visibility</p:attrName>
                                        </p:attrNameLst>
                                      </p:cBhvr>
                                      <p:to>
                                        <p:strVal val="visible"/>
                                      </p:to>
                                    </p:set>
                                    <p:animEffect transition="in" filter="wipe(left)">
                                      <p:cBhvr>
                                        <p:cTn id="26"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Maximizing the </a:t>
            </a:r>
            <a:r>
              <a:rPr lang="en-US" altLang="en-US" i="1"/>
              <a:t>t</a:t>
            </a:r>
            <a:r>
              <a:rPr lang="en-US" altLang="en-US"/>
              <a:t> test: Conceptualizing the </a:t>
            </a:r>
            <a:r>
              <a:rPr lang="en-US" altLang="en-US" i="1"/>
              <a:t>t</a:t>
            </a:r>
            <a:r>
              <a:rPr lang="en-US" altLang="en-US"/>
              <a:t> Test</a:t>
            </a:r>
          </a:p>
        </p:txBody>
      </p:sp>
      <p:grpSp>
        <p:nvGrpSpPr>
          <p:cNvPr id="29699" name="Group 3"/>
          <p:cNvGrpSpPr>
            <a:grpSpLocks/>
          </p:cNvGrpSpPr>
          <p:nvPr/>
        </p:nvGrpSpPr>
        <p:grpSpPr bwMode="auto">
          <a:xfrm>
            <a:off x="609600" y="2209800"/>
            <a:ext cx="8231188" cy="1090613"/>
            <a:chOff x="384" y="1488"/>
            <a:chExt cx="5185" cy="687"/>
          </a:xfrm>
        </p:grpSpPr>
        <p:graphicFrame>
          <p:nvGraphicFramePr>
            <p:cNvPr id="29700" name="Object 4"/>
            <p:cNvGraphicFramePr>
              <a:graphicFrameLocks noChangeAspect="1"/>
            </p:cNvGraphicFramePr>
            <p:nvPr/>
          </p:nvGraphicFramePr>
          <p:xfrm>
            <a:off x="384" y="1872"/>
            <a:ext cx="5185" cy="303"/>
          </p:xfrm>
          <a:graphic>
            <a:graphicData uri="http://schemas.openxmlformats.org/presentationml/2006/ole">
              <mc:AlternateContent xmlns:mc="http://schemas.openxmlformats.org/markup-compatibility/2006">
                <mc:Choice xmlns:v="urn:schemas-microsoft-com:vml" Requires="v">
                  <p:oleObj spid="_x0000_s29705" name="Document" r:id="rId4" imgW="5486400" imgH="321120" progId="Word.Document.8">
                    <p:embed/>
                  </p:oleObj>
                </mc:Choice>
                <mc:Fallback>
                  <p:oleObj name="Document" r:id="rId4" imgW="5486400" imgH="3211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872"/>
                          <a:ext cx="5185" cy="303"/>
                        </a:xfrm>
                        <a:prstGeom prst="rect">
                          <a:avLst/>
                        </a:prstGeom>
                        <a:solidFill>
                          <a:srgbClr val="3366FF">
                            <a:alpha val="7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Text Box 5"/>
            <p:cNvSpPr txBox="1">
              <a:spLocks noChangeArrowheads="1"/>
            </p:cNvSpPr>
            <p:nvPr/>
          </p:nvSpPr>
          <p:spPr bwMode="auto">
            <a:xfrm>
              <a:off x="384" y="1488"/>
              <a:ext cx="33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ahoma" panose="020B0604030504040204" pitchFamily="34" charset="0"/>
                </a:rPr>
                <a:t>Conceptual Relationship:</a:t>
              </a:r>
              <a:endParaRPr lang="en-US" altLang="en-US" sz="2000">
                <a:latin typeface="Tahoma" panose="020B0604030504040204" pitchFamily="34" charset="0"/>
              </a:endParaRPr>
            </a:p>
          </p:txBody>
        </p:sp>
      </p:grpSp>
      <p:grpSp>
        <p:nvGrpSpPr>
          <p:cNvPr id="29702" name="Group 6"/>
          <p:cNvGrpSpPr>
            <a:grpSpLocks/>
          </p:cNvGrpSpPr>
          <p:nvPr/>
        </p:nvGrpSpPr>
        <p:grpSpPr bwMode="auto">
          <a:xfrm>
            <a:off x="609600" y="3581400"/>
            <a:ext cx="7467600" cy="2336800"/>
            <a:chOff x="384" y="2400"/>
            <a:chExt cx="4704" cy="1472"/>
          </a:xfrm>
        </p:grpSpPr>
        <p:sp>
          <p:nvSpPr>
            <p:cNvPr id="29703" name="Rectangle 7"/>
            <p:cNvSpPr>
              <a:spLocks noChangeArrowheads="1"/>
            </p:cNvSpPr>
            <p:nvPr/>
          </p:nvSpPr>
          <p:spPr bwMode="auto">
            <a:xfrm>
              <a:off x="384" y="2400"/>
              <a:ext cx="470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ahoma" panose="020B0604030504040204" pitchFamily="34" charset="0"/>
                </a:rPr>
                <a:t>Mathematical formula representing conceptual relationship:</a:t>
              </a:r>
              <a:endParaRPr lang="en-US" altLang="en-US" sz="1600">
                <a:latin typeface="Tahoma" panose="020B0604030504040204" pitchFamily="34" charset="0"/>
              </a:endParaRPr>
            </a:p>
          </p:txBody>
        </p:sp>
        <p:graphicFrame>
          <p:nvGraphicFramePr>
            <p:cNvPr id="29704" name="Object 8"/>
            <p:cNvGraphicFramePr>
              <a:graphicFrameLocks noChangeAspect="1"/>
            </p:cNvGraphicFramePr>
            <p:nvPr/>
          </p:nvGraphicFramePr>
          <p:xfrm>
            <a:off x="1031" y="3049"/>
            <a:ext cx="2634" cy="823"/>
          </p:xfrm>
          <a:graphic>
            <a:graphicData uri="http://schemas.openxmlformats.org/presentationml/2006/ole">
              <mc:AlternateContent xmlns:mc="http://schemas.openxmlformats.org/markup-compatibility/2006">
                <mc:Choice xmlns:v="urn:schemas-microsoft-com:vml" Requires="v">
                  <p:oleObj spid="_x0000_s29706" name="Equation" r:id="rId6" imgW="1625400" imgH="507960" progId="Equation.3">
                    <p:embed/>
                  </p:oleObj>
                </mc:Choice>
                <mc:Fallback>
                  <p:oleObj name="Equation" r:id="rId6" imgW="1625400" imgH="50796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 y="3049"/>
                          <a:ext cx="2634" cy="823"/>
                        </a:xfrm>
                        <a:prstGeom prst="rect">
                          <a:avLst/>
                        </a:prstGeom>
                        <a:solidFill>
                          <a:srgbClr val="3366FF">
                            <a:alpha val="7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left)">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Assumptions of the </a:t>
            </a:r>
            <a:r>
              <a:rPr lang="en-US" altLang="en-US" i="1"/>
              <a:t>t</a:t>
            </a:r>
            <a:r>
              <a:rPr lang="en-US" altLang="en-US"/>
              <a:t> Test</a:t>
            </a:r>
          </a:p>
        </p:txBody>
      </p:sp>
      <p:sp>
        <p:nvSpPr>
          <p:cNvPr id="32771" name="Rectangle 3"/>
          <p:cNvSpPr>
            <a:spLocks noGrp="1" noChangeArrowheads="1"/>
          </p:cNvSpPr>
          <p:nvPr>
            <p:ph type="body" idx="1"/>
          </p:nvPr>
        </p:nvSpPr>
        <p:spPr/>
        <p:txBody>
          <a:bodyPr/>
          <a:lstStyle/>
          <a:p>
            <a:r>
              <a:rPr lang="en-US" altLang="en-US">
                <a:solidFill>
                  <a:schemeClr val="hlink"/>
                </a:solidFill>
              </a:rPr>
              <a:t>Homogeneity of Variance</a:t>
            </a:r>
            <a:r>
              <a:rPr lang="en-US" altLang="en-US"/>
              <a:t>: The population variance of the two groups is assumed to be equal.</a:t>
            </a:r>
          </a:p>
          <a:p>
            <a:pPr lvl="1"/>
            <a:r>
              <a:rPr lang="en-US" altLang="en-US"/>
              <a:t>Serious violations can to result in a misleading </a:t>
            </a:r>
            <a:r>
              <a:rPr lang="en-US" altLang="en-US" i="1"/>
              <a:t>p</a:t>
            </a:r>
            <a:r>
              <a:rPr lang="en-US" altLang="en-US"/>
              <a:t> value and effect size </a:t>
            </a:r>
            <a:r>
              <a:rPr lang="en-US" altLang="en-US" i="1"/>
              <a:t>r</a:t>
            </a:r>
            <a:r>
              <a:rPr lang="en-US" altLang="en-US"/>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0"/>
            <a:ext cx="7772400" cy="1143000"/>
          </a:xfrm>
        </p:spPr>
        <p:txBody>
          <a:bodyPr/>
          <a:lstStyle/>
          <a:p>
            <a:r>
              <a:rPr lang="en-US" altLang="en-US"/>
              <a:t>Paired t-test</a:t>
            </a:r>
          </a:p>
        </p:txBody>
      </p:sp>
      <p:sp>
        <p:nvSpPr>
          <p:cNvPr id="31747" name="Rectangle 3"/>
          <p:cNvSpPr>
            <a:spLocks noGrp="1" noChangeArrowheads="1"/>
          </p:cNvSpPr>
          <p:nvPr>
            <p:ph type="body" idx="1"/>
          </p:nvPr>
        </p:nvSpPr>
        <p:spPr>
          <a:xfrm>
            <a:off x="762000" y="1066800"/>
            <a:ext cx="7772400" cy="4114800"/>
          </a:xfrm>
        </p:spPr>
        <p:txBody>
          <a:bodyPr/>
          <a:lstStyle/>
          <a:p>
            <a:r>
              <a:rPr lang="en-US" altLang="en-US"/>
              <a:t>Used to compare means of two groups that are related to each other in some way</a:t>
            </a:r>
          </a:p>
          <a:p>
            <a:r>
              <a:rPr lang="en-US" altLang="en-US"/>
              <a:t>Formula:</a:t>
            </a:r>
          </a:p>
        </p:txBody>
      </p:sp>
      <p:grpSp>
        <p:nvGrpSpPr>
          <p:cNvPr id="31748" name="Group 4"/>
          <p:cNvGrpSpPr>
            <a:grpSpLocks/>
          </p:cNvGrpSpPr>
          <p:nvPr/>
        </p:nvGrpSpPr>
        <p:grpSpPr bwMode="auto">
          <a:xfrm>
            <a:off x="1676400" y="2743200"/>
            <a:ext cx="7467600" cy="2079625"/>
            <a:chOff x="960" y="2592"/>
            <a:chExt cx="4704" cy="1310"/>
          </a:xfrm>
        </p:grpSpPr>
        <p:graphicFrame>
          <p:nvGraphicFramePr>
            <p:cNvPr id="31749" name="Object 5"/>
            <p:cNvGraphicFramePr>
              <a:graphicFrameLocks noChangeAspect="1"/>
            </p:cNvGraphicFramePr>
            <p:nvPr/>
          </p:nvGraphicFramePr>
          <p:xfrm>
            <a:off x="960" y="2592"/>
            <a:ext cx="1680" cy="1310"/>
          </p:xfrm>
          <a:graphic>
            <a:graphicData uri="http://schemas.openxmlformats.org/presentationml/2006/ole">
              <mc:AlternateContent xmlns:mc="http://schemas.openxmlformats.org/markup-compatibility/2006">
                <mc:Choice xmlns:v="urn:schemas-microsoft-com:vml" Requires="v">
                  <p:oleObj spid="_x0000_s31753" name="Equation" r:id="rId4" imgW="863280" imgH="672840" progId="Equation.3">
                    <p:embed/>
                  </p:oleObj>
                </mc:Choice>
                <mc:Fallback>
                  <p:oleObj name="Equation" r:id="rId4" imgW="863280" imgH="6728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592"/>
                          <a:ext cx="1680" cy="1310"/>
                        </a:xfrm>
                        <a:prstGeom prst="rect">
                          <a:avLst/>
                        </a:prstGeom>
                        <a:solidFill>
                          <a:srgbClr val="3366FF">
                            <a:alpha val="7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3456" y="2640"/>
            <a:ext cx="2208" cy="824"/>
          </p:xfrm>
          <a:graphic>
            <a:graphicData uri="http://schemas.openxmlformats.org/presentationml/2006/ole">
              <mc:AlternateContent xmlns:mc="http://schemas.openxmlformats.org/markup-compatibility/2006">
                <mc:Choice xmlns:v="urn:schemas-microsoft-com:vml" Requires="v">
                  <p:oleObj spid="_x0000_s31754" name="Equation" r:id="rId6" imgW="1155600" imgH="431640" progId="Equation.3">
                    <p:embed/>
                  </p:oleObj>
                </mc:Choice>
                <mc:Fallback>
                  <p:oleObj name="Equation" r:id="rId6" imgW="1155600" imgH="431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2640"/>
                          <a:ext cx="2208" cy="824"/>
                        </a:xfrm>
                        <a:prstGeom prst="rect">
                          <a:avLst/>
                        </a:prstGeom>
                        <a:solidFill>
                          <a:srgbClr val="3366FF">
                            <a:alpha val="7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Text Box 7"/>
            <p:cNvSpPr txBox="1">
              <a:spLocks noChangeArrowheads="1"/>
            </p:cNvSpPr>
            <p:nvPr/>
          </p:nvSpPr>
          <p:spPr bwMode="auto">
            <a:xfrm>
              <a:off x="2688" y="2928"/>
              <a:ext cx="912" cy="32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latin typeface="Tahoma" panose="020B0604030504040204" pitchFamily="34" charset="0"/>
                </a:rPr>
                <a:t>Where</a:t>
              </a:r>
            </a:p>
          </p:txBody>
        </p:sp>
      </p:grpSp>
      <p:sp>
        <p:nvSpPr>
          <p:cNvPr id="31752" name="Text Box 8"/>
          <p:cNvSpPr txBox="1">
            <a:spLocks noChangeArrowheads="1"/>
          </p:cNvSpPr>
          <p:nvPr/>
        </p:nvSpPr>
        <p:spPr bwMode="auto">
          <a:xfrm>
            <a:off x="990600" y="53340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Where  M</a:t>
            </a:r>
            <a:r>
              <a:rPr lang="en-US" altLang="en-US" sz="2400" baseline="-25000"/>
              <a:t>D</a:t>
            </a:r>
            <a:r>
              <a:rPr lang="en-US" altLang="en-US" sz="2400"/>
              <a:t> = Mean of the difference in related measures and S</a:t>
            </a:r>
            <a:r>
              <a:rPr lang="en-US" altLang="en-US" sz="2400" baseline="-25000"/>
              <a:t>D</a:t>
            </a:r>
            <a:r>
              <a:rPr lang="en-US" altLang="en-US" sz="2400"/>
              <a:t> is the variance of the difference in those measures.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Other Effect Size Indices</a:t>
            </a:r>
          </a:p>
        </p:txBody>
      </p:sp>
      <p:graphicFrame>
        <p:nvGraphicFramePr>
          <p:cNvPr id="33795" name="Object 3"/>
          <p:cNvGraphicFramePr>
            <a:graphicFrameLocks noChangeAspect="1"/>
          </p:cNvGraphicFramePr>
          <p:nvPr>
            <p:ph sz="half" idx="1"/>
          </p:nvPr>
        </p:nvGraphicFramePr>
        <p:xfrm>
          <a:off x="1103313" y="2097088"/>
          <a:ext cx="5486400" cy="1778000"/>
        </p:xfrm>
        <a:graphic>
          <a:graphicData uri="http://schemas.openxmlformats.org/presentationml/2006/ole">
            <mc:AlternateContent xmlns:mc="http://schemas.openxmlformats.org/markup-compatibility/2006">
              <mc:Choice xmlns:v="urn:schemas-microsoft-com:vml" Requires="v">
                <p:oleObj spid="_x0000_s33797" name="Equation" r:id="rId4" imgW="1371600" imgH="444240" progId="Equation.3">
                  <p:embed/>
                </p:oleObj>
              </mc:Choice>
              <mc:Fallback>
                <p:oleObj name="Equation" r:id="rId4" imgW="1371600" imgH="444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2097088"/>
                        <a:ext cx="5486400" cy="1778000"/>
                      </a:xfrm>
                      <a:prstGeom prst="rect">
                        <a:avLst/>
                      </a:prstGeom>
                      <a:solidFill>
                        <a:srgbClr val="3366FF">
                          <a:alpha val="78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4"/>
          <p:cNvGraphicFramePr>
            <a:graphicFrameLocks noChangeAspect="1"/>
          </p:cNvGraphicFramePr>
          <p:nvPr>
            <p:ph sz="half" idx="2"/>
          </p:nvPr>
        </p:nvGraphicFramePr>
        <p:xfrm>
          <a:off x="1179513" y="4306888"/>
          <a:ext cx="5486400" cy="1698625"/>
        </p:xfrm>
        <a:graphic>
          <a:graphicData uri="http://schemas.openxmlformats.org/presentationml/2006/ole">
            <mc:AlternateContent xmlns:mc="http://schemas.openxmlformats.org/markup-compatibility/2006">
              <mc:Choice xmlns:v="urn:schemas-microsoft-com:vml" Requires="v">
                <p:oleObj spid="_x0000_s33798" name="Equation" r:id="rId6" imgW="1434960" imgH="444240" progId="Equation.3">
                  <p:embed/>
                </p:oleObj>
              </mc:Choice>
              <mc:Fallback>
                <p:oleObj name="Equation" r:id="rId6" imgW="1434960" imgH="4442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513" y="4306888"/>
                        <a:ext cx="5486400" cy="1698625"/>
                      </a:xfrm>
                      <a:prstGeom prst="rect">
                        <a:avLst/>
                      </a:prstGeom>
                      <a:solidFill>
                        <a:srgbClr val="3366FF">
                          <a:alpha val="75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Why t? Why not s (for stout)?</a:t>
            </a:r>
          </a:p>
        </p:txBody>
      </p:sp>
      <p:sp>
        <p:nvSpPr>
          <p:cNvPr id="74755" name="Rectangle 3"/>
          <p:cNvSpPr>
            <a:spLocks noGrp="1" noChangeArrowheads="1"/>
          </p:cNvSpPr>
          <p:nvPr>
            <p:ph type="body" sz="half" idx="1"/>
          </p:nvPr>
        </p:nvSpPr>
        <p:spPr/>
        <p:txBody>
          <a:bodyPr/>
          <a:lstStyle/>
          <a:p>
            <a:r>
              <a:rPr lang="en-US" altLang="en-US" sz="2800"/>
              <a:t>Why "t"? -Nobody really knows. Maybe Gossett developed the test  during his afternoon tea (t) breaks?</a:t>
            </a:r>
          </a:p>
        </p:txBody>
      </p:sp>
      <p:pic>
        <p:nvPicPr>
          <p:cNvPr id="74756" name="Picture 4" descr="Gos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57600"/>
            <a:ext cx="1941513"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4757" name="Picture 5" descr="guinnessDraughtGlass"/>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7099300" y="3733800"/>
            <a:ext cx="1624013" cy="2286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8" name="Text Box 6"/>
          <p:cNvSpPr txBox="1">
            <a:spLocks noChangeArrowheads="1"/>
          </p:cNvSpPr>
          <p:nvPr/>
        </p:nvSpPr>
        <p:spPr bwMode="auto">
          <a:xfrm>
            <a:off x="6324600" y="4572000"/>
            <a:ext cx="533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8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304800"/>
            <a:ext cx="7772400" cy="1143000"/>
          </a:xfrm>
        </p:spPr>
        <p:txBody>
          <a:bodyPr/>
          <a:lstStyle/>
          <a:p>
            <a:r>
              <a:rPr lang="en-US" altLang="en-US"/>
              <a:t>T-test: How does it work?</a:t>
            </a:r>
          </a:p>
        </p:txBody>
      </p:sp>
      <p:sp>
        <p:nvSpPr>
          <p:cNvPr id="75779" name="Rectangle 3"/>
          <p:cNvSpPr>
            <a:spLocks noGrp="1" noChangeArrowheads="1"/>
          </p:cNvSpPr>
          <p:nvPr>
            <p:ph type="body" idx="1"/>
          </p:nvPr>
        </p:nvSpPr>
        <p:spPr>
          <a:xfrm>
            <a:off x="609600" y="1600200"/>
            <a:ext cx="7772400" cy="4114800"/>
          </a:xfrm>
        </p:spPr>
        <p:txBody>
          <a:bodyPr/>
          <a:lstStyle/>
          <a:p>
            <a:r>
              <a:rPr lang="en-US" altLang="en-US"/>
              <a:t>The t-test is a signal-to-noise ratio. The "signal" is the difference between two means. The "noise" is variability in scores around the two means. </a:t>
            </a:r>
          </a:p>
          <a:p>
            <a:r>
              <a:rPr lang="en-US" altLang="en-US"/>
              <a:t>The t-test is the ratio of the difference between the means over the standard error of that difference. Unlike the z-test, there is a different t value for each sample size (and significance level). When samples get large, t approaches 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T-test how does it work (cont)</a:t>
            </a:r>
          </a:p>
        </p:txBody>
      </p:sp>
      <p:sp>
        <p:nvSpPr>
          <p:cNvPr id="76803" name="Rectangle 3"/>
          <p:cNvSpPr>
            <a:spLocks noGrp="1" noChangeArrowheads="1"/>
          </p:cNvSpPr>
          <p:nvPr>
            <p:ph type="body" idx="1"/>
          </p:nvPr>
        </p:nvSpPr>
        <p:spPr/>
        <p:txBody>
          <a:bodyPr/>
          <a:lstStyle/>
          <a:p>
            <a:r>
              <a:rPr lang="en-US" altLang="en-US"/>
              <a:t>Remember that each sample is representative of a population. The t-test allows us to test whether there is likely to be a sufficient difference between population means to state that the two populations are different.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The </a:t>
            </a:r>
            <a:r>
              <a:rPr lang="en-US" altLang="en-US" i="1"/>
              <a:t>t </a:t>
            </a:r>
            <a:r>
              <a:rPr lang="en-US" altLang="en-US"/>
              <a:t>test as a Signal-to-Noise Ratio</a:t>
            </a:r>
          </a:p>
        </p:txBody>
      </p:sp>
      <p:pic>
        <p:nvPicPr>
          <p:cNvPr id="77827" name="Picture 3" descr="f13-0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724400" y="1828800"/>
            <a:ext cx="39878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descr="Table 13-1"/>
          <p:cNvPicPr>
            <a:picLocks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76200" y="3200400"/>
            <a:ext cx="4419600" cy="1765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The Independent </a:t>
            </a:r>
            <a:r>
              <a:rPr lang="en-US" altLang="en-US" i="1"/>
              <a:t>t</a:t>
            </a:r>
            <a:r>
              <a:rPr lang="en-US" altLang="en-US"/>
              <a:t> Test</a:t>
            </a:r>
          </a:p>
        </p:txBody>
      </p:sp>
      <p:sp>
        <p:nvSpPr>
          <p:cNvPr id="78851" name="Rectangle 3"/>
          <p:cNvSpPr>
            <a:spLocks noGrp="1" noChangeArrowheads="1"/>
          </p:cNvSpPr>
          <p:nvPr>
            <p:ph type="body" idx="1"/>
          </p:nvPr>
        </p:nvSpPr>
        <p:spPr/>
        <p:txBody>
          <a:bodyPr/>
          <a:lstStyle/>
          <a:p>
            <a:r>
              <a:rPr lang="en-US" altLang="en-US"/>
              <a:t>Used to compare the means of two independent or unrelated groups</a:t>
            </a:r>
          </a:p>
          <a:p>
            <a:r>
              <a:rPr lang="en-US" altLang="en-US"/>
              <a:t>Formula:</a:t>
            </a:r>
          </a:p>
        </p:txBody>
      </p:sp>
      <p:graphicFrame>
        <p:nvGraphicFramePr>
          <p:cNvPr id="78852" name="Object 4"/>
          <p:cNvGraphicFramePr>
            <a:graphicFrameLocks noChangeAspect="1"/>
          </p:cNvGraphicFramePr>
          <p:nvPr/>
        </p:nvGraphicFramePr>
        <p:xfrm>
          <a:off x="3352800" y="3048000"/>
          <a:ext cx="2819400" cy="1754188"/>
        </p:xfrm>
        <a:graphic>
          <a:graphicData uri="http://schemas.openxmlformats.org/presentationml/2006/ole">
            <mc:AlternateContent xmlns:mc="http://schemas.openxmlformats.org/markup-compatibility/2006">
              <mc:Choice xmlns:v="urn:schemas-microsoft-com:vml" Requires="v">
                <p:oleObj spid="_x0000_s78855" name="Equation" r:id="rId4" imgW="1143000" imgH="711000" progId="Equation.3">
                  <p:embed/>
                </p:oleObj>
              </mc:Choice>
              <mc:Fallback>
                <p:oleObj name="Equation" r:id="rId4" imgW="114300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48000"/>
                        <a:ext cx="2819400" cy="1754188"/>
                      </a:xfrm>
                      <a:prstGeom prst="rect">
                        <a:avLst/>
                      </a:prstGeom>
                      <a:solidFill>
                        <a:srgbClr val="3366FF">
                          <a:alpha val="7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Text Box 5"/>
          <p:cNvSpPr txBox="1">
            <a:spLocks noChangeArrowheads="1"/>
          </p:cNvSpPr>
          <p:nvPr/>
        </p:nvSpPr>
        <p:spPr bwMode="auto">
          <a:xfrm>
            <a:off x="1600200" y="4800600"/>
            <a:ext cx="1331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800">
                <a:latin typeface="Tahoma" panose="020B0604030504040204" pitchFamily="34" charset="0"/>
              </a:rPr>
              <a:t>Where:</a:t>
            </a:r>
          </a:p>
        </p:txBody>
      </p:sp>
      <p:graphicFrame>
        <p:nvGraphicFramePr>
          <p:cNvPr id="78854" name="Object 6"/>
          <p:cNvGraphicFramePr>
            <a:graphicFrameLocks noChangeAspect="1"/>
          </p:cNvGraphicFramePr>
          <p:nvPr/>
        </p:nvGraphicFramePr>
        <p:xfrm>
          <a:off x="2895600" y="5105400"/>
          <a:ext cx="4876800" cy="1055688"/>
        </p:xfrm>
        <a:graphic>
          <a:graphicData uri="http://schemas.openxmlformats.org/presentationml/2006/ole">
            <mc:AlternateContent xmlns:mc="http://schemas.openxmlformats.org/markup-compatibility/2006">
              <mc:Choice xmlns:v="urn:schemas-microsoft-com:vml" Requires="v">
                <p:oleObj spid="_x0000_s78856" name="Equation" r:id="rId6" imgW="2222280" imgH="482400" progId="Equation.3">
                  <p:embed/>
                </p:oleObj>
              </mc:Choice>
              <mc:Fallback>
                <p:oleObj name="Equation" r:id="rId6" imgW="2222280" imgH="482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105400"/>
                        <a:ext cx="4876800" cy="1055688"/>
                      </a:xfrm>
                      <a:prstGeom prst="rect">
                        <a:avLst/>
                      </a:prstGeom>
                      <a:solidFill>
                        <a:srgbClr val="3366FF">
                          <a:alpha val="7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Degrees of Freedom (</a:t>
            </a:r>
            <a:r>
              <a:rPr lang="en-US" altLang="en-US" i="1"/>
              <a:t>df </a:t>
            </a:r>
            <a:r>
              <a:rPr lang="en-US" altLang="en-US"/>
              <a:t>)</a:t>
            </a:r>
          </a:p>
        </p:txBody>
      </p:sp>
      <p:sp>
        <p:nvSpPr>
          <p:cNvPr id="79875" name="Rectangle 3"/>
          <p:cNvSpPr>
            <a:spLocks noGrp="1" noChangeArrowheads="1"/>
          </p:cNvSpPr>
          <p:nvPr>
            <p:ph type="body" idx="1"/>
          </p:nvPr>
        </p:nvSpPr>
        <p:spPr/>
        <p:txBody>
          <a:bodyPr/>
          <a:lstStyle/>
          <a:p>
            <a:pPr>
              <a:lnSpc>
                <a:spcPct val="90000"/>
              </a:lnSpc>
            </a:pPr>
            <a:r>
              <a:rPr lang="en-US" altLang="en-US" sz="2800"/>
              <a:t>The number of observations minus the number of restrictions limiting the observations’ freedom to vary</a:t>
            </a:r>
          </a:p>
          <a:p>
            <a:pPr>
              <a:lnSpc>
                <a:spcPct val="90000"/>
              </a:lnSpc>
            </a:pPr>
            <a:r>
              <a:rPr lang="en-US" altLang="en-US" sz="2800"/>
              <a:t>For the independent t-test, </a:t>
            </a:r>
            <a:r>
              <a:rPr lang="en-US" altLang="en-US" sz="2800" i="1"/>
              <a:t>df</a:t>
            </a:r>
            <a:r>
              <a:rPr lang="en-US" altLang="en-US" sz="2800"/>
              <a:t> = </a:t>
            </a:r>
            <a:r>
              <a:rPr lang="en-US" altLang="en-US" sz="2800" i="1"/>
              <a:t>N</a:t>
            </a:r>
            <a:r>
              <a:rPr lang="en-US" altLang="en-US" sz="2800"/>
              <a:t> – 2</a:t>
            </a:r>
          </a:p>
          <a:p>
            <a:pPr>
              <a:lnSpc>
                <a:spcPct val="90000"/>
              </a:lnSpc>
            </a:pPr>
            <a:r>
              <a:rPr lang="en-US" altLang="en-US" sz="2800"/>
              <a:t>If you calculate the deviations from the mean they should sum to zero. If you know all but one of the scores, the last score is no longer free to vary but is known in order to allow the deviations to sum to zero. Thus with 5 scores you have 4 degrees of freedom.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p values for 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533400"/>
            <a:ext cx="5715000" cy="5664200"/>
          </a:xfrm>
          <a:prstGeom prst="rect">
            <a:avLst/>
          </a:prstGeom>
          <a:noFill/>
          <a:extLst>
            <a:ext uri="{909E8E84-426E-40DD-AFC4-6F175D3DCCD1}">
              <a14:hiddenFill xmlns:a14="http://schemas.microsoft.com/office/drawing/2010/main">
                <a:solidFill>
                  <a:srgbClr val="FFFFFF"/>
                </a:solidFill>
              </a14:hiddenFill>
            </a:ext>
          </a:extLst>
        </p:spPr>
      </p:pic>
      <p:sp>
        <p:nvSpPr>
          <p:cNvPr id="80899" name="Text Box 3"/>
          <p:cNvSpPr txBox="1">
            <a:spLocks noChangeArrowheads="1"/>
          </p:cNvSpPr>
          <p:nvPr/>
        </p:nvSpPr>
        <p:spPr bwMode="auto">
          <a:xfrm>
            <a:off x="304800" y="2514600"/>
            <a:ext cx="3124200" cy="1382713"/>
          </a:xfrm>
          <a:prstGeom prst="rect">
            <a:avLst/>
          </a:prstGeom>
          <a:solidFill>
            <a:srgbClr val="FFDD4F"/>
          </a:solidFill>
          <a:ln w="9525">
            <a:solidFill>
              <a:schemeClr val="tx1"/>
            </a:solidFill>
            <a:miter lim="800000"/>
            <a:headEnd/>
            <a:tailEnd/>
          </a:ln>
          <a:effectLst>
            <a:outerShdw dist="107763" dir="18900000" algn="ctr" rotWithShape="0">
              <a:schemeClr val="bg2"/>
            </a:outerShdw>
          </a:effectLst>
        </p:spPr>
        <p:txBody>
          <a:bodyPr>
            <a:spAutoFit/>
          </a:bodyPr>
          <a:lstStyle/>
          <a:p>
            <a:pPr algn="ctr">
              <a:spcBef>
                <a:spcPct val="50000"/>
              </a:spcBef>
            </a:pPr>
            <a:r>
              <a:rPr lang="en-US" altLang="en-US" sz="2800" i="1">
                <a:latin typeface="Tahoma" panose="020B0604030504040204" pitchFamily="34" charset="0"/>
              </a:rPr>
              <a:t>t </a:t>
            </a:r>
            <a:r>
              <a:rPr lang="en-US" altLang="en-US" sz="2800">
                <a:latin typeface="Tahoma" panose="020B0604030504040204" pitchFamily="34" charset="0"/>
              </a:rPr>
              <a:t>values required for significance at various </a:t>
            </a:r>
            <a:r>
              <a:rPr lang="en-US" altLang="en-US" sz="2800" i="1">
                <a:latin typeface="Tahoma" panose="020B0604030504040204" pitchFamily="34" charset="0"/>
              </a:rPr>
              <a:t>p</a:t>
            </a:r>
            <a:r>
              <a:rPr lang="en-US" altLang="en-US" sz="2800">
                <a:latin typeface="Tahoma" panose="020B0604030504040204" pitchFamily="34" charset="0"/>
              </a:rPr>
              <a:t> levels</a:t>
            </a:r>
            <a:endParaRPr lang="en-US" altLang="en-US" sz="2800" u="sng">
              <a:latin typeface="Tahoma" panose="020B0604030504040204" pitchFamily="34" charset="0"/>
            </a:endParaRPr>
          </a:p>
        </p:txBody>
      </p:sp>
      <p:sp>
        <p:nvSpPr>
          <p:cNvPr id="80900" name="Text Box 4"/>
          <p:cNvSpPr txBox="1">
            <a:spLocks noChangeArrowheads="1"/>
          </p:cNvSpPr>
          <p:nvPr/>
        </p:nvSpPr>
        <p:spPr bwMode="auto">
          <a:xfrm>
            <a:off x="533400" y="64008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400">
                <a:latin typeface="Tahoma" panose="020B0604030504040204" pitchFamily="34" charset="0"/>
              </a:rPr>
              <a:t>Rosnow, </a:t>
            </a:r>
            <a:r>
              <a:rPr lang="en-US" altLang="en-US" sz="1400" i="1">
                <a:latin typeface="Tahoma" panose="020B0604030504040204" pitchFamily="34" charset="0"/>
              </a:rPr>
              <a:t>Beginning Behavioral Research, 5/e</a:t>
            </a:r>
            <a:r>
              <a:rPr lang="en-US" altLang="en-US" sz="1400">
                <a:latin typeface="Tahoma" panose="020B0604030504040204" pitchFamily="34" charset="0"/>
              </a:rPr>
              <a:t>. Copyright 2005 by Prentice Hall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304800"/>
            <a:ext cx="7772400" cy="1143000"/>
          </a:xfrm>
        </p:spPr>
        <p:txBody>
          <a:bodyPr/>
          <a:lstStyle/>
          <a:p>
            <a:r>
              <a:rPr lang="en-US" altLang="en-US"/>
              <a:t>T-test example data</a:t>
            </a:r>
          </a:p>
        </p:txBody>
      </p:sp>
      <p:pic>
        <p:nvPicPr>
          <p:cNvPr id="81923" name="Picture 3" descr="t-tes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0013"/>
            <a:ext cx="7848600" cy="529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Kimono</Template>
  <TotalTime>357</TotalTime>
  <Words>637</Words>
  <Application>Microsoft Office PowerPoint</Application>
  <PresentationFormat>On-screen Show (4:3)</PresentationFormat>
  <Paragraphs>65</Paragraphs>
  <Slides>16</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2" baseType="lpstr">
      <vt:lpstr>Times New Roman</vt:lpstr>
      <vt:lpstr>Tahoma</vt:lpstr>
      <vt:lpstr>Arial</vt:lpstr>
      <vt:lpstr>Pulse</vt:lpstr>
      <vt:lpstr>Microsoft Equation 3.0</vt:lpstr>
      <vt:lpstr>Microsoft Word 97 - 2003 Document</vt:lpstr>
      <vt:lpstr>t-tests: History</vt:lpstr>
      <vt:lpstr>Why t? Why not s (for stout)?</vt:lpstr>
      <vt:lpstr>T-test: How does it work?</vt:lpstr>
      <vt:lpstr>T-test how does it work (cont)</vt:lpstr>
      <vt:lpstr>The t test as a Signal-to-Noise Ratio</vt:lpstr>
      <vt:lpstr>The Independent t Test</vt:lpstr>
      <vt:lpstr>Degrees of Freedom (df )</vt:lpstr>
      <vt:lpstr>PowerPoint Presentation</vt:lpstr>
      <vt:lpstr>T-test example data</vt:lpstr>
      <vt:lpstr>Calculating the Effect Size for t</vt:lpstr>
      <vt:lpstr>T-test: Settings and sub-species</vt:lpstr>
      <vt:lpstr>Maximizing the t Test: Options</vt:lpstr>
      <vt:lpstr>Maximizing the t test: Conceptualizing the t Test</vt:lpstr>
      <vt:lpstr>Assumptions of the t Test</vt:lpstr>
      <vt:lpstr>Paired t-test</vt:lpstr>
      <vt:lpstr>Other Effect Size Indices</vt:lpstr>
    </vt:vector>
  </TitlesOfParts>
  <Company>Mpls VA Medical Clinic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t-tests: History</dc:title>
  <dc:creator>Paul Thuras Ph.D.</dc:creator>
  <cp:lastModifiedBy>Mitchell Olson</cp:lastModifiedBy>
  <cp:revision>19</cp:revision>
  <dcterms:created xsi:type="dcterms:W3CDTF">2005-02-01T19:23:25Z</dcterms:created>
  <dcterms:modified xsi:type="dcterms:W3CDTF">2016-06-09T21:50:20Z</dcterms:modified>
</cp:coreProperties>
</file>