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algn="l" rtl="0" fontAlgn="base">
      <a:spcBef>
        <a:spcPct val="0"/>
      </a:spcBef>
      <a:spcAft>
        <a:spcPct val="0"/>
      </a:spcAft>
      <a:defRPr sz="36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36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36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36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3600" kern="1200">
        <a:solidFill>
          <a:schemeClr val="tx1"/>
        </a:solidFill>
        <a:latin typeface="Times New Roman" panose="02020603050405020304" pitchFamily="18" charset="0"/>
        <a:ea typeface="+mn-ea"/>
        <a:cs typeface="+mn-cs"/>
      </a:defRPr>
    </a:lvl5pPr>
    <a:lvl6pPr marL="2286000" algn="l" defTabSz="914400" rtl="0" eaLnBrk="1" latinLnBrk="0" hangingPunct="1">
      <a:defRPr sz="3600" kern="1200">
        <a:solidFill>
          <a:schemeClr val="tx1"/>
        </a:solidFill>
        <a:latin typeface="Times New Roman" panose="02020603050405020304" pitchFamily="18" charset="0"/>
        <a:ea typeface="+mn-ea"/>
        <a:cs typeface="+mn-cs"/>
      </a:defRPr>
    </a:lvl6pPr>
    <a:lvl7pPr marL="2743200" algn="l" defTabSz="914400" rtl="0" eaLnBrk="1" latinLnBrk="0" hangingPunct="1">
      <a:defRPr sz="3600" kern="1200">
        <a:solidFill>
          <a:schemeClr val="tx1"/>
        </a:solidFill>
        <a:latin typeface="Times New Roman" panose="02020603050405020304" pitchFamily="18" charset="0"/>
        <a:ea typeface="+mn-ea"/>
        <a:cs typeface="+mn-cs"/>
      </a:defRPr>
    </a:lvl7pPr>
    <a:lvl8pPr marL="3200400" algn="l" defTabSz="914400" rtl="0" eaLnBrk="1" latinLnBrk="0" hangingPunct="1">
      <a:defRPr sz="3600" kern="1200">
        <a:solidFill>
          <a:schemeClr val="tx1"/>
        </a:solidFill>
        <a:latin typeface="Times New Roman" panose="02020603050405020304" pitchFamily="18" charset="0"/>
        <a:ea typeface="+mn-ea"/>
        <a:cs typeface="+mn-cs"/>
      </a:defRPr>
    </a:lvl8pPr>
    <a:lvl9pPr marL="3657600" algn="l" defTabSz="914400" rtl="0" eaLnBrk="1" latinLnBrk="0" hangingPunct="1">
      <a:defRPr sz="36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62" autoAdjust="0"/>
    <p:restoredTop sz="90929"/>
  </p:normalViewPr>
  <p:slideViewPr>
    <p:cSldViewPr>
      <p:cViewPr varScale="1">
        <p:scale>
          <a:sx n="46" d="100"/>
          <a:sy n="46" d="100"/>
        </p:scale>
        <p:origin x="576"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098" name="Group 2"/>
          <p:cNvGrpSpPr>
            <a:grpSpLocks/>
          </p:cNvGrpSpPr>
          <p:nvPr/>
        </p:nvGrpSpPr>
        <p:grpSpPr bwMode="auto">
          <a:xfrm>
            <a:off x="-9525" y="-20638"/>
            <a:ext cx="9153525" cy="6878638"/>
            <a:chOff x="-6" y="-13"/>
            <a:chExt cx="5766" cy="4333"/>
          </a:xfrm>
        </p:grpSpPr>
        <p:sp>
          <p:nvSpPr>
            <p:cNvPr id="4099" name="Rectangle 3"/>
            <p:cNvSpPr>
              <a:spLocks noChangeArrowheads="1"/>
            </p:cNvSpPr>
            <p:nvPr/>
          </p:nvSpPr>
          <p:spPr bwMode="invGray">
            <a:xfrm>
              <a:off x="5549" y="0"/>
              <a:ext cx="211" cy="4320"/>
            </a:xfrm>
            <a:prstGeom prst="rect">
              <a:avLst/>
            </a:prstGeom>
            <a:gradFill rotWithShape="0">
              <a:gsLst>
                <a:gs pos="0">
                  <a:schemeClr val="accent2"/>
                </a:gs>
                <a:gs pos="50000">
                  <a:schemeClr val="hlink"/>
                </a:gs>
                <a:gs pos="100000">
                  <a:schemeClr val="accent2"/>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4100" name="Freeform 4"/>
            <p:cNvSpPr>
              <a:spLocks/>
            </p:cNvSpPr>
            <p:nvPr/>
          </p:nvSpPr>
          <p:spPr bwMode="white">
            <a:xfrm>
              <a:off x="-6" y="2828"/>
              <a:ext cx="3625" cy="1492"/>
            </a:xfrm>
            <a:custGeom>
              <a:avLst/>
              <a:gdLst>
                <a:gd name="T0" fmla="*/ 0 w 3625"/>
                <a:gd name="T1" fmla="*/ 1491 h 1492"/>
                <a:gd name="T2" fmla="*/ 0 w 3625"/>
                <a:gd name="T3" fmla="*/ 0 h 1492"/>
                <a:gd name="T4" fmla="*/ 171 w 3625"/>
                <a:gd name="T5" fmla="*/ 3 h 1492"/>
                <a:gd name="T6" fmla="*/ 355 w 3625"/>
                <a:gd name="T7" fmla="*/ 9 h 1492"/>
                <a:gd name="T8" fmla="*/ 499 w 3625"/>
                <a:gd name="T9" fmla="*/ 21 h 1492"/>
                <a:gd name="T10" fmla="*/ 650 w 3625"/>
                <a:gd name="T11" fmla="*/ 36 h 1492"/>
                <a:gd name="T12" fmla="*/ 809 w 3625"/>
                <a:gd name="T13" fmla="*/ 54 h 1492"/>
                <a:gd name="T14" fmla="*/ 957 w 3625"/>
                <a:gd name="T15" fmla="*/ 78 h 1492"/>
                <a:gd name="T16" fmla="*/ 1119 w 3625"/>
                <a:gd name="T17" fmla="*/ 105 h 1492"/>
                <a:gd name="T18" fmla="*/ 1261 w 3625"/>
                <a:gd name="T19" fmla="*/ 133 h 1492"/>
                <a:gd name="T20" fmla="*/ 1441 w 3625"/>
                <a:gd name="T21" fmla="*/ 175 h 1492"/>
                <a:gd name="T22" fmla="*/ 1598 w 3625"/>
                <a:gd name="T23" fmla="*/ 217 h 1492"/>
                <a:gd name="T24" fmla="*/ 1763 w 3625"/>
                <a:gd name="T25" fmla="*/ 269 h 1492"/>
                <a:gd name="T26" fmla="*/ 1887 w 3625"/>
                <a:gd name="T27" fmla="*/ 308 h 1492"/>
                <a:gd name="T28" fmla="*/ 2085 w 3625"/>
                <a:gd name="T29" fmla="*/ 384 h 1492"/>
                <a:gd name="T30" fmla="*/ 2230 w 3625"/>
                <a:gd name="T31" fmla="*/ 444 h 1492"/>
                <a:gd name="T32" fmla="*/ 2456 w 3625"/>
                <a:gd name="T33" fmla="*/ 547 h 1492"/>
                <a:gd name="T34" fmla="*/ 2666 w 3625"/>
                <a:gd name="T35" fmla="*/ 662 h 1492"/>
                <a:gd name="T36" fmla="*/ 2859 w 3625"/>
                <a:gd name="T37" fmla="*/ 786 h 1492"/>
                <a:gd name="T38" fmla="*/ 3046 w 3625"/>
                <a:gd name="T39" fmla="*/ 920 h 1492"/>
                <a:gd name="T40" fmla="*/ 3193 w 3625"/>
                <a:gd name="T41" fmla="*/ 1038 h 1492"/>
                <a:gd name="T42" fmla="*/ 3332 w 3625"/>
                <a:gd name="T43" fmla="*/ 1168 h 1492"/>
                <a:gd name="T44" fmla="*/ 3440 w 3625"/>
                <a:gd name="T45" fmla="*/ 1280 h 1492"/>
                <a:gd name="T46" fmla="*/ 3524 w 3625"/>
                <a:gd name="T47" fmla="*/ 1380 h 1492"/>
                <a:gd name="T48" fmla="*/ 3624 w 3625"/>
                <a:gd name="T49" fmla="*/ 1491 h 1492"/>
                <a:gd name="T50" fmla="*/ 3608 w 3625"/>
                <a:gd name="T51" fmla="*/ 1491 h 1492"/>
                <a:gd name="T52" fmla="*/ 0 w 3625"/>
                <a:gd name="T53" fmla="*/ 1491 h 1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625" h="1492">
                  <a:moveTo>
                    <a:pt x="0" y="1491"/>
                  </a:moveTo>
                  <a:lnTo>
                    <a:pt x="0" y="0"/>
                  </a:lnTo>
                  <a:lnTo>
                    <a:pt x="171" y="3"/>
                  </a:lnTo>
                  <a:lnTo>
                    <a:pt x="355" y="9"/>
                  </a:lnTo>
                  <a:lnTo>
                    <a:pt x="499" y="21"/>
                  </a:lnTo>
                  <a:lnTo>
                    <a:pt x="650" y="36"/>
                  </a:lnTo>
                  <a:lnTo>
                    <a:pt x="809" y="54"/>
                  </a:lnTo>
                  <a:lnTo>
                    <a:pt x="957" y="78"/>
                  </a:lnTo>
                  <a:lnTo>
                    <a:pt x="1119" y="105"/>
                  </a:lnTo>
                  <a:lnTo>
                    <a:pt x="1261" y="133"/>
                  </a:lnTo>
                  <a:lnTo>
                    <a:pt x="1441" y="175"/>
                  </a:lnTo>
                  <a:lnTo>
                    <a:pt x="1598" y="217"/>
                  </a:lnTo>
                  <a:lnTo>
                    <a:pt x="1763" y="269"/>
                  </a:lnTo>
                  <a:lnTo>
                    <a:pt x="1887" y="308"/>
                  </a:lnTo>
                  <a:lnTo>
                    <a:pt x="2085" y="384"/>
                  </a:lnTo>
                  <a:lnTo>
                    <a:pt x="2230" y="444"/>
                  </a:lnTo>
                  <a:lnTo>
                    <a:pt x="2456" y="547"/>
                  </a:lnTo>
                  <a:lnTo>
                    <a:pt x="2666" y="662"/>
                  </a:lnTo>
                  <a:lnTo>
                    <a:pt x="2859" y="786"/>
                  </a:lnTo>
                  <a:lnTo>
                    <a:pt x="3046" y="920"/>
                  </a:lnTo>
                  <a:lnTo>
                    <a:pt x="3193" y="1038"/>
                  </a:lnTo>
                  <a:lnTo>
                    <a:pt x="3332" y="1168"/>
                  </a:lnTo>
                  <a:lnTo>
                    <a:pt x="3440" y="1280"/>
                  </a:lnTo>
                  <a:lnTo>
                    <a:pt x="3524" y="1380"/>
                  </a:lnTo>
                  <a:lnTo>
                    <a:pt x="3624" y="1491"/>
                  </a:lnTo>
                  <a:lnTo>
                    <a:pt x="3608" y="1491"/>
                  </a:lnTo>
                  <a:lnTo>
                    <a:pt x="0" y="1491"/>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101" name="Freeform 5"/>
            <p:cNvSpPr>
              <a:spLocks/>
            </p:cNvSpPr>
            <p:nvPr/>
          </p:nvSpPr>
          <p:spPr bwMode="white">
            <a:xfrm>
              <a:off x="0" y="2405"/>
              <a:ext cx="5143" cy="1902"/>
            </a:xfrm>
            <a:custGeom>
              <a:avLst/>
              <a:gdLst>
                <a:gd name="T0" fmla="*/ 2718 w 5143"/>
                <a:gd name="T1" fmla="*/ 405 h 1902"/>
                <a:gd name="T2" fmla="*/ 2466 w 5143"/>
                <a:gd name="T3" fmla="*/ 333 h 1902"/>
                <a:gd name="T4" fmla="*/ 2202 w 5143"/>
                <a:gd name="T5" fmla="*/ 261 h 1902"/>
                <a:gd name="T6" fmla="*/ 1929 w 5143"/>
                <a:gd name="T7" fmla="*/ 198 h 1902"/>
                <a:gd name="T8" fmla="*/ 1695 w 5143"/>
                <a:gd name="T9" fmla="*/ 153 h 1902"/>
                <a:gd name="T10" fmla="*/ 1434 w 5143"/>
                <a:gd name="T11" fmla="*/ 111 h 1902"/>
                <a:gd name="T12" fmla="*/ 1188 w 5143"/>
                <a:gd name="T13" fmla="*/ 75 h 1902"/>
                <a:gd name="T14" fmla="*/ 957 w 5143"/>
                <a:gd name="T15" fmla="*/ 48 h 1902"/>
                <a:gd name="T16" fmla="*/ 747 w 5143"/>
                <a:gd name="T17" fmla="*/ 30 h 1902"/>
                <a:gd name="T18" fmla="*/ 501 w 5143"/>
                <a:gd name="T19" fmla="*/ 15 h 1902"/>
                <a:gd name="T20" fmla="*/ 246 w 5143"/>
                <a:gd name="T21" fmla="*/ 3 h 1902"/>
                <a:gd name="T22" fmla="*/ 0 w 5143"/>
                <a:gd name="T23" fmla="*/ 0 h 1902"/>
                <a:gd name="T24" fmla="*/ 0 w 5143"/>
                <a:gd name="T25" fmla="*/ 275 h 1902"/>
                <a:gd name="T26" fmla="*/ 0 w 5143"/>
                <a:gd name="T27" fmla="*/ 345 h 1902"/>
                <a:gd name="T28" fmla="*/ 0 w 5143"/>
                <a:gd name="T29" fmla="*/ 275 h 1902"/>
                <a:gd name="T30" fmla="*/ 0 w 5143"/>
                <a:gd name="T31" fmla="*/ 342 h 1902"/>
                <a:gd name="T32" fmla="*/ 339 w 5143"/>
                <a:gd name="T33" fmla="*/ 351 h 1902"/>
                <a:gd name="T34" fmla="*/ 606 w 5143"/>
                <a:gd name="T35" fmla="*/ 372 h 1902"/>
                <a:gd name="T36" fmla="*/ 852 w 5143"/>
                <a:gd name="T37" fmla="*/ 399 h 1902"/>
                <a:gd name="T38" fmla="*/ 1068 w 5143"/>
                <a:gd name="T39" fmla="*/ 435 h 1902"/>
                <a:gd name="T40" fmla="*/ 1275 w 5143"/>
                <a:gd name="T41" fmla="*/ 474 h 1902"/>
                <a:gd name="T42" fmla="*/ 1545 w 5143"/>
                <a:gd name="T43" fmla="*/ 540 h 1902"/>
                <a:gd name="T44" fmla="*/ 1761 w 5143"/>
                <a:gd name="T45" fmla="*/ 603 h 1902"/>
                <a:gd name="T46" fmla="*/ 1971 w 5143"/>
                <a:gd name="T47" fmla="*/ 678 h 1902"/>
                <a:gd name="T48" fmla="*/ 2166 w 5143"/>
                <a:gd name="T49" fmla="*/ 747 h 1902"/>
                <a:gd name="T50" fmla="*/ 2397 w 5143"/>
                <a:gd name="T51" fmla="*/ 852 h 1902"/>
                <a:gd name="T52" fmla="*/ 2613 w 5143"/>
                <a:gd name="T53" fmla="*/ 960 h 1902"/>
                <a:gd name="T54" fmla="*/ 2832 w 5143"/>
                <a:gd name="T55" fmla="*/ 1095 h 1902"/>
                <a:gd name="T56" fmla="*/ 3012 w 5143"/>
                <a:gd name="T57" fmla="*/ 1212 h 1902"/>
                <a:gd name="T58" fmla="*/ 3186 w 5143"/>
                <a:gd name="T59" fmla="*/ 1347 h 1902"/>
                <a:gd name="T60" fmla="*/ 3351 w 5143"/>
                <a:gd name="T61" fmla="*/ 1497 h 1902"/>
                <a:gd name="T62" fmla="*/ 3480 w 5143"/>
                <a:gd name="T63" fmla="*/ 1629 h 1902"/>
                <a:gd name="T64" fmla="*/ 3612 w 5143"/>
                <a:gd name="T65" fmla="*/ 1785 h 1902"/>
                <a:gd name="T66" fmla="*/ 3699 w 5143"/>
                <a:gd name="T67" fmla="*/ 1901 h 1902"/>
                <a:gd name="T68" fmla="*/ 5142 w 5143"/>
                <a:gd name="T69" fmla="*/ 1901 h 1902"/>
                <a:gd name="T70" fmla="*/ 5076 w 5143"/>
                <a:gd name="T71" fmla="*/ 1827 h 1902"/>
                <a:gd name="T72" fmla="*/ 4968 w 5143"/>
                <a:gd name="T73" fmla="*/ 1707 h 1902"/>
                <a:gd name="T74" fmla="*/ 4797 w 5143"/>
                <a:gd name="T75" fmla="*/ 1539 h 1902"/>
                <a:gd name="T76" fmla="*/ 4617 w 5143"/>
                <a:gd name="T77" fmla="*/ 1383 h 1902"/>
                <a:gd name="T78" fmla="*/ 4410 w 5143"/>
                <a:gd name="T79" fmla="*/ 1221 h 1902"/>
                <a:gd name="T80" fmla="*/ 4185 w 5143"/>
                <a:gd name="T81" fmla="*/ 1071 h 1902"/>
                <a:gd name="T82" fmla="*/ 3960 w 5143"/>
                <a:gd name="T83" fmla="*/ 939 h 1902"/>
                <a:gd name="T84" fmla="*/ 3708 w 5143"/>
                <a:gd name="T85" fmla="*/ 801 h 1902"/>
                <a:gd name="T86" fmla="*/ 3492 w 5143"/>
                <a:gd name="T87" fmla="*/ 702 h 1902"/>
                <a:gd name="T88" fmla="*/ 3231 w 5143"/>
                <a:gd name="T89" fmla="*/ 588 h 1902"/>
                <a:gd name="T90" fmla="*/ 2964 w 5143"/>
                <a:gd name="T91" fmla="*/ 489 h 1902"/>
                <a:gd name="T92" fmla="*/ 2718 w 5143"/>
                <a:gd name="T93" fmla="*/ 405 h 19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143" h="1902">
                  <a:moveTo>
                    <a:pt x="2718" y="405"/>
                  </a:moveTo>
                  <a:lnTo>
                    <a:pt x="2466" y="333"/>
                  </a:lnTo>
                  <a:lnTo>
                    <a:pt x="2202" y="261"/>
                  </a:lnTo>
                  <a:lnTo>
                    <a:pt x="1929" y="198"/>
                  </a:lnTo>
                  <a:lnTo>
                    <a:pt x="1695" y="153"/>
                  </a:lnTo>
                  <a:lnTo>
                    <a:pt x="1434" y="111"/>
                  </a:lnTo>
                  <a:lnTo>
                    <a:pt x="1188" y="75"/>
                  </a:lnTo>
                  <a:lnTo>
                    <a:pt x="957" y="48"/>
                  </a:lnTo>
                  <a:lnTo>
                    <a:pt x="747" y="30"/>
                  </a:lnTo>
                  <a:lnTo>
                    <a:pt x="501" y="15"/>
                  </a:lnTo>
                  <a:lnTo>
                    <a:pt x="246" y="3"/>
                  </a:lnTo>
                  <a:lnTo>
                    <a:pt x="0" y="0"/>
                  </a:lnTo>
                  <a:lnTo>
                    <a:pt x="0" y="275"/>
                  </a:lnTo>
                  <a:lnTo>
                    <a:pt x="0" y="345"/>
                  </a:lnTo>
                  <a:lnTo>
                    <a:pt x="0" y="275"/>
                  </a:lnTo>
                  <a:lnTo>
                    <a:pt x="0" y="342"/>
                  </a:lnTo>
                  <a:lnTo>
                    <a:pt x="339" y="351"/>
                  </a:lnTo>
                  <a:lnTo>
                    <a:pt x="606" y="372"/>
                  </a:lnTo>
                  <a:lnTo>
                    <a:pt x="852" y="399"/>
                  </a:lnTo>
                  <a:lnTo>
                    <a:pt x="1068" y="435"/>
                  </a:lnTo>
                  <a:lnTo>
                    <a:pt x="1275" y="474"/>
                  </a:lnTo>
                  <a:lnTo>
                    <a:pt x="1545" y="540"/>
                  </a:lnTo>
                  <a:lnTo>
                    <a:pt x="1761" y="603"/>
                  </a:lnTo>
                  <a:lnTo>
                    <a:pt x="1971" y="678"/>
                  </a:lnTo>
                  <a:lnTo>
                    <a:pt x="2166" y="747"/>
                  </a:lnTo>
                  <a:lnTo>
                    <a:pt x="2397" y="852"/>
                  </a:lnTo>
                  <a:lnTo>
                    <a:pt x="2613" y="960"/>
                  </a:lnTo>
                  <a:lnTo>
                    <a:pt x="2832" y="1095"/>
                  </a:lnTo>
                  <a:lnTo>
                    <a:pt x="3012" y="1212"/>
                  </a:lnTo>
                  <a:lnTo>
                    <a:pt x="3186" y="1347"/>
                  </a:lnTo>
                  <a:lnTo>
                    <a:pt x="3351" y="1497"/>
                  </a:lnTo>
                  <a:lnTo>
                    <a:pt x="3480" y="1629"/>
                  </a:lnTo>
                  <a:lnTo>
                    <a:pt x="3612" y="1785"/>
                  </a:lnTo>
                  <a:lnTo>
                    <a:pt x="3699" y="1901"/>
                  </a:lnTo>
                  <a:lnTo>
                    <a:pt x="5142" y="1901"/>
                  </a:lnTo>
                  <a:lnTo>
                    <a:pt x="5076" y="1827"/>
                  </a:lnTo>
                  <a:lnTo>
                    <a:pt x="4968" y="1707"/>
                  </a:lnTo>
                  <a:lnTo>
                    <a:pt x="4797" y="1539"/>
                  </a:lnTo>
                  <a:lnTo>
                    <a:pt x="4617" y="1383"/>
                  </a:lnTo>
                  <a:lnTo>
                    <a:pt x="4410" y="1221"/>
                  </a:lnTo>
                  <a:lnTo>
                    <a:pt x="4185" y="1071"/>
                  </a:lnTo>
                  <a:lnTo>
                    <a:pt x="3960" y="939"/>
                  </a:lnTo>
                  <a:lnTo>
                    <a:pt x="3708" y="801"/>
                  </a:lnTo>
                  <a:lnTo>
                    <a:pt x="3492" y="702"/>
                  </a:lnTo>
                  <a:lnTo>
                    <a:pt x="3231" y="588"/>
                  </a:lnTo>
                  <a:lnTo>
                    <a:pt x="2964" y="489"/>
                  </a:lnTo>
                  <a:lnTo>
                    <a:pt x="2718" y="405"/>
                  </a:lnTo>
                </a:path>
              </a:pathLst>
            </a:cu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102" name="Freeform 6"/>
            <p:cNvSpPr>
              <a:spLocks/>
            </p:cNvSpPr>
            <p:nvPr/>
          </p:nvSpPr>
          <p:spPr bwMode="white">
            <a:xfrm>
              <a:off x="0" y="1982"/>
              <a:ext cx="5760" cy="2325"/>
            </a:xfrm>
            <a:custGeom>
              <a:avLst/>
              <a:gdLst>
                <a:gd name="T0" fmla="*/ 0 w 5760"/>
                <a:gd name="T1" fmla="*/ 0 h 2325"/>
                <a:gd name="T2" fmla="*/ 0 w 5760"/>
                <a:gd name="T3" fmla="*/ 339 h 2325"/>
                <a:gd name="T4" fmla="*/ 558 w 5760"/>
                <a:gd name="T5" fmla="*/ 357 h 2325"/>
                <a:gd name="T6" fmla="*/ 807 w 5760"/>
                <a:gd name="T7" fmla="*/ 375 h 2325"/>
                <a:gd name="T8" fmla="*/ 1056 w 5760"/>
                <a:gd name="T9" fmla="*/ 399 h 2325"/>
                <a:gd name="T10" fmla="*/ 1272 w 5760"/>
                <a:gd name="T11" fmla="*/ 426 h 2325"/>
                <a:gd name="T12" fmla="*/ 1539 w 5760"/>
                <a:gd name="T13" fmla="*/ 465 h 2325"/>
                <a:gd name="T14" fmla="*/ 1791 w 5760"/>
                <a:gd name="T15" fmla="*/ 510 h 2325"/>
                <a:gd name="T16" fmla="*/ 2076 w 5760"/>
                <a:gd name="T17" fmla="*/ 570 h 2325"/>
                <a:gd name="T18" fmla="*/ 2334 w 5760"/>
                <a:gd name="T19" fmla="*/ 630 h 2325"/>
                <a:gd name="T20" fmla="*/ 2544 w 5760"/>
                <a:gd name="T21" fmla="*/ 687 h 2325"/>
                <a:gd name="T22" fmla="*/ 2775 w 5760"/>
                <a:gd name="T23" fmla="*/ 759 h 2325"/>
                <a:gd name="T24" fmla="*/ 3003 w 5760"/>
                <a:gd name="T25" fmla="*/ 837 h 2325"/>
                <a:gd name="T26" fmla="*/ 3231 w 5760"/>
                <a:gd name="T27" fmla="*/ 924 h 2325"/>
                <a:gd name="T28" fmla="*/ 3438 w 5760"/>
                <a:gd name="T29" fmla="*/ 1005 h 2325"/>
                <a:gd name="T30" fmla="*/ 3663 w 5760"/>
                <a:gd name="T31" fmla="*/ 1110 h 2325"/>
                <a:gd name="T32" fmla="*/ 3903 w 5760"/>
                <a:gd name="T33" fmla="*/ 1233 h 2325"/>
                <a:gd name="T34" fmla="*/ 4149 w 5760"/>
                <a:gd name="T35" fmla="*/ 1374 h 2325"/>
                <a:gd name="T36" fmla="*/ 4353 w 5760"/>
                <a:gd name="T37" fmla="*/ 1506 h 2325"/>
                <a:gd name="T38" fmla="*/ 4491 w 5760"/>
                <a:gd name="T39" fmla="*/ 1602 h 2325"/>
                <a:gd name="T40" fmla="*/ 4668 w 5760"/>
                <a:gd name="T41" fmla="*/ 1740 h 2325"/>
                <a:gd name="T42" fmla="*/ 4824 w 5760"/>
                <a:gd name="T43" fmla="*/ 1875 h 2325"/>
                <a:gd name="T44" fmla="*/ 4968 w 5760"/>
                <a:gd name="T45" fmla="*/ 2016 h 2325"/>
                <a:gd name="T46" fmla="*/ 5100 w 5760"/>
                <a:gd name="T47" fmla="*/ 2154 h 2325"/>
                <a:gd name="T48" fmla="*/ 5238 w 5760"/>
                <a:gd name="T49" fmla="*/ 2324 h 2325"/>
                <a:gd name="T50" fmla="*/ 5759 w 5760"/>
                <a:gd name="T51" fmla="*/ 2324 h 2325"/>
                <a:gd name="T52" fmla="*/ 5759 w 5760"/>
                <a:gd name="T53" fmla="*/ 1245 h 2325"/>
                <a:gd name="T54" fmla="*/ 5580 w 5760"/>
                <a:gd name="T55" fmla="*/ 1119 h 2325"/>
                <a:gd name="T56" fmla="*/ 5400 w 5760"/>
                <a:gd name="T57" fmla="*/ 1020 h 2325"/>
                <a:gd name="T58" fmla="*/ 5205 w 5760"/>
                <a:gd name="T59" fmla="*/ 918 h 2325"/>
                <a:gd name="T60" fmla="*/ 5031 w 5760"/>
                <a:gd name="T61" fmla="*/ 837 h 2325"/>
                <a:gd name="T62" fmla="*/ 4866 w 5760"/>
                <a:gd name="T63" fmla="*/ 771 h 2325"/>
                <a:gd name="T64" fmla="*/ 4710 w 5760"/>
                <a:gd name="T65" fmla="*/ 711 h 2325"/>
                <a:gd name="T66" fmla="*/ 4545 w 5760"/>
                <a:gd name="T67" fmla="*/ 651 h 2325"/>
                <a:gd name="T68" fmla="*/ 4386 w 5760"/>
                <a:gd name="T69" fmla="*/ 600 h 2325"/>
                <a:gd name="T70" fmla="*/ 4248 w 5760"/>
                <a:gd name="T71" fmla="*/ 552 h 2325"/>
                <a:gd name="T72" fmla="*/ 3993 w 5760"/>
                <a:gd name="T73" fmla="*/ 483 h 2325"/>
                <a:gd name="T74" fmla="*/ 3777 w 5760"/>
                <a:gd name="T75" fmla="*/ 423 h 2325"/>
                <a:gd name="T76" fmla="*/ 3564 w 5760"/>
                <a:gd name="T77" fmla="*/ 375 h 2325"/>
                <a:gd name="T78" fmla="*/ 3282 w 5760"/>
                <a:gd name="T79" fmla="*/ 312 h 2325"/>
                <a:gd name="T80" fmla="*/ 3003 w 5760"/>
                <a:gd name="T81" fmla="*/ 261 h 2325"/>
                <a:gd name="T82" fmla="*/ 2733 w 5760"/>
                <a:gd name="T83" fmla="*/ 213 h 2325"/>
                <a:gd name="T84" fmla="*/ 2451 w 5760"/>
                <a:gd name="T85" fmla="*/ 171 h 2325"/>
                <a:gd name="T86" fmla="*/ 2211 w 5760"/>
                <a:gd name="T87" fmla="*/ 138 h 2325"/>
                <a:gd name="T88" fmla="*/ 1974 w 5760"/>
                <a:gd name="T89" fmla="*/ 108 h 2325"/>
                <a:gd name="T90" fmla="*/ 1665 w 5760"/>
                <a:gd name="T91" fmla="*/ 81 h 2325"/>
                <a:gd name="T92" fmla="*/ 1437 w 5760"/>
                <a:gd name="T93" fmla="*/ 60 h 2325"/>
                <a:gd name="T94" fmla="*/ 1125 w 5760"/>
                <a:gd name="T95" fmla="*/ 36 h 2325"/>
                <a:gd name="T96" fmla="*/ 828 w 5760"/>
                <a:gd name="T97" fmla="*/ 21 h 2325"/>
                <a:gd name="T98" fmla="*/ 558 w 5760"/>
                <a:gd name="T99" fmla="*/ 12 h 2325"/>
                <a:gd name="T100" fmla="*/ 282 w 5760"/>
                <a:gd name="T101" fmla="*/ 3 h 2325"/>
                <a:gd name="T102" fmla="*/ 0 w 5760"/>
                <a:gd name="T103" fmla="*/ 0 h 2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60" h="2325">
                  <a:moveTo>
                    <a:pt x="0" y="0"/>
                  </a:moveTo>
                  <a:lnTo>
                    <a:pt x="0" y="339"/>
                  </a:lnTo>
                  <a:lnTo>
                    <a:pt x="558" y="357"/>
                  </a:lnTo>
                  <a:lnTo>
                    <a:pt x="807" y="375"/>
                  </a:lnTo>
                  <a:lnTo>
                    <a:pt x="1056" y="399"/>
                  </a:lnTo>
                  <a:lnTo>
                    <a:pt x="1272" y="426"/>
                  </a:lnTo>
                  <a:lnTo>
                    <a:pt x="1539" y="465"/>
                  </a:lnTo>
                  <a:lnTo>
                    <a:pt x="1791" y="510"/>
                  </a:lnTo>
                  <a:lnTo>
                    <a:pt x="2076" y="570"/>
                  </a:lnTo>
                  <a:lnTo>
                    <a:pt x="2334" y="630"/>
                  </a:lnTo>
                  <a:lnTo>
                    <a:pt x="2544" y="687"/>
                  </a:lnTo>
                  <a:lnTo>
                    <a:pt x="2775" y="759"/>
                  </a:lnTo>
                  <a:lnTo>
                    <a:pt x="3003" y="837"/>
                  </a:lnTo>
                  <a:lnTo>
                    <a:pt x="3231" y="924"/>
                  </a:lnTo>
                  <a:lnTo>
                    <a:pt x="3438" y="1005"/>
                  </a:lnTo>
                  <a:lnTo>
                    <a:pt x="3663" y="1110"/>
                  </a:lnTo>
                  <a:lnTo>
                    <a:pt x="3903" y="1233"/>
                  </a:lnTo>
                  <a:lnTo>
                    <a:pt x="4149" y="1374"/>
                  </a:lnTo>
                  <a:lnTo>
                    <a:pt x="4353" y="1506"/>
                  </a:lnTo>
                  <a:lnTo>
                    <a:pt x="4491" y="1602"/>
                  </a:lnTo>
                  <a:lnTo>
                    <a:pt x="4668" y="1740"/>
                  </a:lnTo>
                  <a:lnTo>
                    <a:pt x="4824" y="1875"/>
                  </a:lnTo>
                  <a:lnTo>
                    <a:pt x="4968" y="2016"/>
                  </a:lnTo>
                  <a:lnTo>
                    <a:pt x="5100" y="2154"/>
                  </a:lnTo>
                  <a:lnTo>
                    <a:pt x="5238" y="2324"/>
                  </a:lnTo>
                  <a:lnTo>
                    <a:pt x="5759" y="2324"/>
                  </a:lnTo>
                  <a:lnTo>
                    <a:pt x="5759" y="1245"/>
                  </a:lnTo>
                  <a:lnTo>
                    <a:pt x="5580" y="1119"/>
                  </a:lnTo>
                  <a:lnTo>
                    <a:pt x="5400" y="1020"/>
                  </a:lnTo>
                  <a:lnTo>
                    <a:pt x="5205" y="918"/>
                  </a:lnTo>
                  <a:lnTo>
                    <a:pt x="5031" y="837"/>
                  </a:lnTo>
                  <a:lnTo>
                    <a:pt x="4866" y="771"/>
                  </a:lnTo>
                  <a:lnTo>
                    <a:pt x="4710" y="711"/>
                  </a:lnTo>
                  <a:lnTo>
                    <a:pt x="4545" y="651"/>
                  </a:lnTo>
                  <a:lnTo>
                    <a:pt x="4386" y="600"/>
                  </a:lnTo>
                  <a:lnTo>
                    <a:pt x="4248" y="552"/>
                  </a:lnTo>
                  <a:lnTo>
                    <a:pt x="3993" y="483"/>
                  </a:lnTo>
                  <a:lnTo>
                    <a:pt x="3777" y="423"/>
                  </a:lnTo>
                  <a:lnTo>
                    <a:pt x="3564" y="375"/>
                  </a:lnTo>
                  <a:lnTo>
                    <a:pt x="3282" y="312"/>
                  </a:lnTo>
                  <a:lnTo>
                    <a:pt x="3003" y="261"/>
                  </a:lnTo>
                  <a:lnTo>
                    <a:pt x="2733" y="213"/>
                  </a:lnTo>
                  <a:lnTo>
                    <a:pt x="2451" y="171"/>
                  </a:lnTo>
                  <a:lnTo>
                    <a:pt x="2211" y="138"/>
                  </a:lnTo>
                  <a:lnTo>
                    <a:pt x="1974" y="108"/>
                  </a:lnTo>
                  <a:lnTo>
                    <a:pt x="1665" y="81"/>
                  </a:lnTo>
                  <a:lnTo>
                    <a:pt x="1437" y="60"/>
                  </a:lnTo>
                  <a:lnTo>
                    <a:pt x="1125" y="36"/>
                  </a:lnTo>
                  <a:lnTo>
                    <a:pt x="828" y="21"/>
                  </a:lnTo>
                  <a:lnTo>
                    <a:pt x="558" y="12"/>
                  </a:lnTo>
                  <a:lnTo>
                    <a:pt x="282" y="3"/>
                  </a:lnTo>
                  <a:lnTo>
                    <a:pt x="0" y="0"/>
                  </a:lnTo>
                </a:path>
              </a:pathLst>
            </a:cu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103" name="Freeform 7"/>
            <p:cNvSpPr>
              <a:spLocks/>
            </p:cNvSpPr>
            <p:nvPr/>
          </p:nvSpPr>
          <p:spPr bwMode="white">
            <a:xfrm>
              <a:off x="0" y="1550"/>
              <a:ext cx="5760" cy="1573"/>
            </a:xfrm>
            <a:custGeom>
              <a:avLst/>
              <a:gdLst>
                <a:gd name="T0" fmla="*/ 0 w 5760"/>
                <a:gd name="T1" fmla="*/ 0 h 1573"/>
                <a:gd name="T2" fmla="*/ 0 w 5760"/>
                <a:gd name="T3" fmla="*/ 351 h 1573"/>
                <a:gd name="T4" fmla="*/ 282 w 5760"/>
                <a:gd name="T5" fmla="*/ 357 h 1573"/>
                <a:gd name="T6" fmla="*/ 627 w 5760"/>
                <a:gd name="T7" fmla="*/ 363 h 1573"/>
                <a:gd name="T8" fmla="*/ 960 w 5760"/>
                <a:gd name="T9" fmla="*/ 375 h 1573"/>
                <a:gd name="T10" fmla="*/ 1218 w 5760"/>
                <a:gd name="T11" fmla="*/ 393 h 1573"/>
                <a:gd name="T12" fmla="*/ 1470 w 5760"/>
                <a:gd name="T13" fmla="*/ 411 h 1573"/>
                <a:gd name="T14" fmla="*/ 1746 w 5760"/>
                <a:gd name="T15" fmla="*/ 435 h 1573"/>
                <a:gd name="T16" fmla="*/ 2022 w 5760"/>
                <a:gd name="T17" fmla="*/ 462 h 1573"/>
                <a:gd name="T18" fmla="*/ 2340 w 5760"/>
                <a:gd name="T19" fmla="*/ 504 h 1573"/>
                <a:gd name="T20" fmla="*/ 2664 w 5760"/>
                <a:gd name="T21" fmla="*/ 549 h 1573"/>
                <a:gd name="T22" fmla="*/ 2952 w 5760"/>
                <a:gd name="T23" fmla="*/ 597 h 1573"/>
                <a:gd name="T24" fmla="*/ 3225 w 5760"/>
                <a:gd name="T25" fmla="*/ 648 h 1573"/>
                <a:gd name="T26" fmla="*/ 3513 w 5760"/>
                <a:gd name="T27" fmla="*/ 708 h 1573"/>
                <a:gd name="T28" fmla="*/ 3693 w 5760"/>
                <a:gd name="T29" fmla="*/ 750 h 1573"/>
                <a:gd name="T30" fmla="*/ 3936 w 5760"/>
                <a:gd name="T31" fmla="*/ 810 h 1573"/>
                <a:gd name="T32" fmla="*/ 4095 w 5760"/>
                <a:gd name="T33" fmla="*/ 855 h 1573"/>
                <a:gd name="T34" fmla="*/ 4281 w 5760"/>
                <a:gd name="T35" fmla="*/ 909 h 1573"/>
                <a:gd name="T36" fmla="*/ 4503 w 5760"/>
                <a:gd name="T37" fmla="*/ 981 h 1573"/>
                <a:gd name="T38" fmla="*/ 4704 w 5760"/>
                <a:gd name="T39" fmla="*/ 1053 h 1573"/>
                <a:gd name="T40" fmla="*/ 4911 w 5760"/>
                <a:gd name="T41" fmla="*/ 1131 h 1573"/>
                <a:gd name="T42" fmla="*/ 5073 w 5760"/>
                <a:gd name="T43" fmla="*/ 1197 h 1573"/>
                <a:gd name="T44" fmla="*/ 5256 w 5760"/>
                <a:gd name="T45" fmla="*/ 1281 h 1573"/>
                <a:gd name="T46" fmla="*/ 5475 w 5760"/>
                <a:gd name="T47" fmla="*/ 1401 h 1573"/>
                <a:gd name="T48" fmla="*/ 5628 w 5760"/>
                <a:gd name="T49" fmla="*/ 1482 h 1573"/>
                <a:gd name="T50" fmla="*/ 5759 w 5760"/>
                <a:gd name="T51" fmla="*/ 1572 h 1573"/>
                <a:gd name="T52" fmla="*/ 5759 w 5760"/>
                <a:gd name="T53" fmla="*/ 633 h 1573"/>
                <a:gd name="T54" fmla="*/ 5493 w 5760"/>
                <a:gd name="T55" fmla="*/ 570 h 1573"/>
                <a:gd name="T56" fmla="*/ 5214 w 5760"/>
                <a:gd name="T57" fmla="*/ 501 h 1573"/>
                <a:gd name="T58" fmla="*/ 4950 w 5760"/>
                <a:gd name="T59" fmla="*/ 444 h 1573"/>
                <a:gd name="T60" fmla="*/ 4701 w 5760"/>
                <a:gd name="T61" fmla="*/ 396 h 1573"/>
                <a:gd name="T62" fmla="*/ 4425 w 5760"/>
                <a:gd name="T63" fmla="*/ 348 h 1573"/>
                <a:gd name="T64" fmla="*/ 4110 w 5760"/>
                <a:gd name="T65" fmla="*/ 294 h 1573"/>
                <a:gd name="T66" fmla="*/ 3813 w 5760"/>
                <a:gd name="T67" fmla="*/ 252 h 1573"/>
                <a:gd name="T68" fmla="*/ 3549 w 5760"/>
                <a:gd name="T69" fmla="*/ 213 h 1573"/>
                <a:gd name="T70" fmla="*/ 3261 w 5760"/>
                <a:gd name="T71" fmla="*/ 183 h 1573"/>
                <a:gd name="T72" fmla="*/ 3015 w 5760"/>
                <a:gd name="T73" fmla="*/ 153 h 1573"/>
                <a:gd name="T74" fmla="*/ 2757 w 5760"/>
                <a:gd name="T75" fmla="*/ 129 h 1573"/>
                <a:gd name="T76" fmla="*/ 2520 w 5760"/>
                <a:gd name="T77" fmla="*/ 105 h 1573"/>
                <a:gd name="T78" fmla="*/ 2301 w 5760"/>
                <a:gd name="T79" fmla="*/ 87 h 1573"/>
                <a:gd name="T80" fmla="*/ 2013 w 5760"/>
                <a:gd name="T81" fmla="*/ 66 h 1573"/>
                <a:gd name="T82" fmla="*/ 1731 w 5760"/>
                <a:gd name="T83" fmla="*/ 48 h 1573"/>
                <a:gd name="T84" fmla="*/ 1524 w 5760"/>
                <a:gd name="T85" fmla="*/ 39 h 1573"/>
                <a:gd name="T86" fmla="*/ 1260 w 5760"/>
                <a:gd name="T87" fmla="*/ 27 h 1573"/>
                <a:gd name="T88" fmla="*/ 966 w 5760"/>
                <a:gd name="T89" fmla="*/ 15 h 1573"/>
                <a:gd name="T90" fmla="*/ 714 w 5760"/>
                <a:gd name="T91" fmla="*/ 12 h 1573"/>
                <a:gd name="T92" fmla="*/ 510 w 5760"/>
                <a:gd name="T93" fmla="*/ 6 h 1573"/>
                <a:gd name="T94" fmla="*/ 243 w 5760"/>
                <a:gd name="T95" fmla="*/ 0 h 1573"/>
                <a:gd name="T96" fmla="*/ 0 w 5760"/>
                <a:gd name="T97" fmla="*/ 0 h 1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760" h="1573">
                  <a:moveTo>
                    <a:pt x="0" y="0"/>
                  </a:moveTo>
                  <a:lnTo>
                    <a:pt x="0" y="351"/>
                  </a:lnTo>
                  <a:lnTo>
                    <a:pt x="282" y="357"/>
                  </a:lnTo>
                  <a:lnTo>
                    <a:pt x="627" y="363"/>
                  </a:lnTo>
                  <a:lnTo>
                    <a:pt x="960" y="375"/>
                  </a:lnTo>
                  <a:lnTo>
                    <a:pt x="1218" y="393"/>
                  </a:lnTo>
                  <a:lnTo>
                    <a:pt x="1470" y="411"/>
                  </a:lnTo>
                  <a:lnTo>
                    <a:pt x="1746" y="435"/>
                  </a:lnTo>
                  <a:lnTo>
                    <a:pt x="2022" y="462"/>
                  </a:lnTo>
                  <a:lnTo>
                    <a:pt x="2340" y="504"/>
                  </a:lnTo>
                  <a:lnTo>
                    <a:pt x="2664" y="549"/>
                  </a:lnTo>
                  <a:lnTo>
                    <a:pt x="2952" y="597"/>
                  </a:lnTo>
                  <a:lnTo>
                    <a:pt x="3225" y="648"/>
                  </a:lnTo>
                  <a:lnTo>
                    <a:pt x="3513" y="708"/>
                  </a:lnTo>
                  <a:lnTo>
                    <a:pt x="3693" y="750"/>
                  </a:lnTo>
                  <a:lnTo>
                    <a:pt x="3936" y="810"/>
                  </a:lnTo>
                  <a:lnTo>
                    <a:pt x="4095" y="855"/>
                  </a:lnTo>
                  <a:lnTo>
                    <a:pt x="4281" y="909"/>
                  </a:lnTo>
                  <a:lnTo>
                    <a:pt x="4503" y="981"/>
                  </a:lnTo>
                  <a:lnTo>
                    <a:pt x="4704" y="1053"/>
                  </a:lnTo>
                  <a:lnTo>
                    <a:pt x="4911" y="1131"/>
                  </a:lnTo>
                  <a:lnTo>
                    <a:pt x="5073" y="1197"/>
                  </a:lnTo>
                  <a:lnTo>
                    <a:pt x="5256" y="1281"/>
                  </a:lnTo>
                  <a:lnTo>
                    <a:pt x="5475" y="1401"/>
                  </a:lnTo>
                  <a:lnTo>
                    <a:pt x="5628" y="1482"/>
                  </a:lnTo>
                  <a:lnTo>
                    <a:pt x="5759" y="1572"/>
                  </a:lnTo>
                  <a:lnTo>
                    <a:pt x="5759" y="633"/>
                  </a:lnTo>
                  <a:lnTo>
                    <a:pt x="5493" y="570"/>
                  </a:lnTo>
                  <a:lnTo>
                    <a:pt x="5214" y="501"/>
                  </a:lnTo>
                  <a:lnTo>
                    <a:pt x="4950" y="444"/>
                  </a:lnTo>
                  <a:lnTo>
                    <a:pt x="4701" y="396"/>
                  </a:lnTo>
                  <a:lnTo>
                    <a:pt x="4425" y="348"/>
                  </a:lnTo>
                  <a:lnTo>
                    <a:pt x="4110" y="294"/>
                  </a:lnTo>
                  <a:lnTo>
                    <a:pt x="3813" y="252"/>
                  </a:lnTo>
                  <a:lnTo>
                    <a:pt x="3549" y="213"/>
                  </a:lnTo>
                  <a:lnTo>
                    <a:pt x="3261" y="183"/>
                  </a:lnTo>
                  <a:lnTo>
                    <a:pt x="3015" y="153"/>
                  </a:lnTo>
                  <a:lnTo>
                    <a:pt x="2757" y="129"/>
                  </a:lnTo>
                  <a:lnTo>
                    <a:pt x="2520" y="105"/>
                  </a:lnTo>
                  <a:lnTo>
                    <a:pt x="2301" y="87"/>
                  </a:lnTo>
                  <a:lnTo>
                    <a:pt x="2013" y="66"/>
                  </a:lnTo>
                  <a:lnTo>
                    <a:pt x="1731" y="48"/>
                  </a:lnTo>
                  <a:lnTo>
                    <a:pt x="1524" y="39"/>
                  </a:lnTo>
                  <a:lnTo>
                    <a:pt x="1260" y="27"/>
                  </a:lnTo>
                  <a:lnTo>
                    <a:pt x="966" y="15"/>
                  </a:lnTo>
                  <a:lnTo>
                    <a:pt x="714" y="12"/>
                  </a:lnTo>
                  <a:lnTo>
                    <a:pt x="510" y="6"/>
                  </a:lnTo>
                  <a:lnTo>
                    <a:pt x="243" y="0"/>
                  </a:lnTo>
                  <a:lnTo>
                    <a:pt x="0" y="0"/>
                  </a:lnTo>
                </a:path>
              </a:pathLst>
            </a:cu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104" name="Freeform 8"/>
            <p:cNvSpPr>
              <a:spLocks/>
            </p:cNvSpPr>
            <p:nvPr/>
          </p:nvSpPr>
          <p:spPr bwMode="white">
            <a:xfrm>
              <a:off x="0" y="1130"/>
              <a:ext cx="5760" cy="970"/>
            </a:xfrm>
            <a:custGeom>
              <a:avLst/>
              <a:gdLst>
                <a:gd name="T0" fmla="*/ 0 w 5760"/>
                <a:gd name="T1" fmla="*/ 0 h 970"/>
                <a:gd name="T2" fmla="*/ 0 w 5760"/>
                <a:gd name="T3" fmla="*/ 339 h 970"/>
                <a:gd name="T4" fmla="*/ 318 w 5760"/>
                <a:gd name="T5" fmla="*/ 342 h 970"/>
                <a:gd name="T6" fmla="*/ 591 w 5760"/>
                <a:gd name="T7" fmla="*/ 348 h 970"/>
                <a:gd name="T8" fmla="*/ 846 w 5760"/>
                <a:gd name="T9" fmla="*/ 354 h 970"/>
                <a:gd name="T10" fmla="*/ 1074 w 5760"/>
                <a:gd name="T11" fmla="*/ 360 h 970"/>
                <a:gd name="T12" fmla="*/ 1314 w 5760"/>
                <a:gd name="T13" fmla="*/ 366 h 970"/>
                <a:gd name="T14" fmla="*/ 1599 w 5760"/>
                <a:gd name="T15" fmla="*/ 381 h 970"/>
                <a:gd name="T16" fmla="*/ 1911 w 5760"/>
                <a:gd name="T17" fmla="*/ 399 h 970"/>
                <a:gd name="T18" fmla="*/ 2241 w 5760"/>
                <a:gd name="T19" fmla="*/ 420 h 970"/>
                <a:gd name="T20" fmla="*/ 2619 w 5760"/>
                <a:gd name="T21" fmla="*/ 453 h 970"/>
                <a:gd name="T22" fmla="*/ 2889 w 5760"/>
                <a:gd name="T23" fmla="*/ 477 h 970"/>
                <a:gd name="T24" fmla="*/ 3177 w 5760"/>
                <a:gd name="T25" fmla="*/ 507 h 970"/>
                <a:gd name="T26" fmla="*/ 3498 w 5760"/>
                <a:gd name="T27" fmla="*/ 543 h 970"/>
                <a:gd name="T28" fmla="*/ 3813 w 5760"/>
                <a:gd name="T29" fmla="*/ 585 h 970"/>
                <a:gd name="T30" fmla="*/ 4044 w 5760"/>
                <a:gd name="T31" fmla="*/ 618 h 970"/>
                <a:gd name="T32" fmla="*/ 4365 w 5760"/>
                <a:gd name="T33" fmla="*/ 669 h 970"/>
                <a:gd name="T34" fmla="*/ 4683 w 5760"/>
                <a:gd name="T35" fmla="*/ 726 h 970"/>
                <a:gd name="T36" fmla="*/ 4980 w 5760"/>
                <a:gd name="T37" fmla="*/ 786 h 970"/>
                <a:gd name="T38" fmla="*/ 5268 w 5760"/>
                <a:gd name="T39" fmla="*/ 846 h 970"/>
                <a:gd name="T40" fmla="*/ 5646 w 5760"/>
                <a:gd name="T41" fmla="*/ 942 h 970"/>
                <a:gd name="T42" fmla="*/ 5759 w 5760"/>
                <a:gd name="T43" fmla="*/ 969 h 970"/>
                <a:gd name="T44" fmla="*/ 5759 w 5760"/>
                <a:gd name="T45" fmla="*/ 0 h 970"/>
                <a:gd name="T46" fmla="*/ 0 w 5760"/>
                <a:gd name="T47" fmla="*/ 0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760" h="970">
                  <a:moveTo>
                    <a:pt x="0" y="0"/>
                  </a:moveTo>
                  <a:lnTo>
                    <a:pt x="0" y="339"/>
                  </a:lnTo>
                  <a:lnTo>
                    <a:pt x="318" y="342"/>
                  </a:lnTo>
                  <a:lnTo>
                    <a:pt x="591" y="348"/>
                  </a:lnTo>
                  <a:lnTo>
                    <a:pt x="846" y="354"/>
                  </a:lnTo>
                  <a:lnTo>
                    <a:pt x="1074" y="360"/>
                  </a:lnTo>
                  <a:lnTo>
                    <a:pt x="1314" y="366"/>
                  </a:lnTo>
                  <a:lnTo>
                    <a:pt x="1599" y="381"/>
                  </a:lnTo>
                  <a:lnTo>
                    <a:pt x="1911" y="399"/>
                  </a:lnTo>
                  <a:lnTo>
                    <a:pt x="2241" y="420"/>
                  </a:lnTo>
                  <a:lnTo>
                    <a:pt x="2619" y="453"/>
                  </a:lnTo>
                  <a:lnTo>
                    <a:pt x="2889" y="477"/>
                  </a:lnTo>
                  <a:lnTo>
                    <a:pt x="3177" y="507"/>
                  </a:lnTo>
                  <a:lnTo>
                    <a:pt x="3498" y="543"/>
                  </a:lnTo>
                  <a:lnTo>
                    <a:pt x="3813" y="585"/>
                  </a:lnTo>
                  <a:lnTo>
                    <a:pt x="4044" y="618"/>
                  </a:lnTo>
                  <a:lnTo>
                    <a:pt x="4365" y="669"/>
                  </a:lnTo>
                  <a:lnTo>
                    <a:pt x="4683" y="726"/>
                  </a:lnTo>
                  <a:lnTo>
                    <a:pt x="4980" y="786"/>
                  </a:lnTo>
                  <a:lnTo>
                    <a:pt x="5268" y="846"/>
                  </a:lnTo>
                  <a:lnTo>
                    <a:pt x="5646" y="942"/>
                  </a:lnTo>
                  <a:lnTo>
                    <a:pt x="5759" y="969"/>
                  </a:lnTo>
                  <a:lnTo>
                    <a:pt x="5759" y="0"/>
                  </a:lnTo>
                  <a:lnTo>
                    <a:pt x="0" y="0"/>
                  </a:lnTo>
                </a:path>
              </a:pathLst>
            </a:cu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105" name="Freeform 9"/>
            <p:cNvSpPr>
              <a:spLocks/>
            </p:cNvSpPr>
            <p:nvPr/>
          </p:nvSpPr>
          <p:spPr bwMode="white">
            <a:xfrm>
              <a:off x="0" y="-13"/>
              <a:ext cx="5760" cy="1060"/>
            </a:xfrm>
            <a:custGeom>
              <a:avLst/>
              <a:gdLst>
                <a:gd name="T0" fmla="*/ 0 w 5760"/>
                <a:gd name="T1" fmla="*/ 753 h 1060"/>
                <a:gd name="T2" fmla="*/ 0 w 5760"/>
                <a:gd name="T3" fmla="*/ 1059 h 1060"/>
                <a:gd name="T4" fmla="*/ 5759 w 5760"/>
                <a:gd name="T5" fmla="*/ 1059 h 1060"/>
                <a:gd name="T6" fmla="*/ 5759 w 5760"/>
                <a:gd name="T7" fmla="*/ 0 h 1060"/>
                <a:gd name="T8" fmla="*/ 5430 w 5760"/>
                <a:gd name="T9" fmla="*/ 0 h 1060"/>
                <a:gd name="T10" fmla="*/ 5298 w 5760"/>
                <a:gd name="T11" fmla="*/ 84 h 1060"/>
                <a:gd name="T12" fmla="*/ 5136 w 5760"/>
                <a:gd name="T13" fmla="*/ 159 h 1060"/>
                <a:gd name="T14" fmla="*/ 4968 w 5760"/>
                <a:gd name="T15" fmla="*/ 222 h 1060"/>
                <a:gd name="T16" fmla="*/ 4812 w 5760"/>
                <a:gd name="T17" fmla="*/ 267 h 1060"/>
                <a:gd name="T18" fmla="*/ 4626 w 5760"/>
                <a:gd name="T19" fmla="*/ 324 h 1060"/>
                <a:gd name="T20" fmla="*/ 4440 w 5760"/>
                <a:gd name="T21" fmla="*/ 366 h 1060"/>
                <a:gd name="T22" fmla="*/ 4230 w 5760"/>
                <a:gd name="T23" fmla="*/ 414 h 1060"/>
                <a:gd name="T24" fmla="*/ 3939 w 5760"/>
                <a:gd name="T25" fmla="*/ 468 h 1060"/>
                <a:gd name="T26" fmla="*/ 3711 w 5760"/>
                <a:gd name="T27" fmla="*/ 504 h 1060"/>
                <a:gd name="T28" fmla="*/ 3441 w 5760"/>
                <a:gd name="T29" fmla="*/ 543 h 1060"/>
                <a:gd name="T30" fmla="*/ 3189 w 5760"/>
                <a:gd name="T31" fmla="*/ 579 h 1060"/>
                <a:gd name="T32" fmla="*/ 2925 w 5760"/>
                <a:gd name="T33" fmla="*/ 606 h 1060"/>
                <a:gd name="T34" fmla="*/ 2679 w 5760"/>
                <a:gd name="T35" fmla="*/ 633 h 1060"/>
                <a:gd name="T36" fmla="*/ 2418 w 5760"/>
                <a:gd name="T37" fmla="*/ 654 h 1060"/>
                <a:gd name="T38" fmla="*/ 2142 w 5760"/>
                <a:gd name="T39" fmla="*/ 675 h 1060"/>
                <a:gd name="T40" fmla="*/ 1896 w 5760"/>
                <a:gd name="T41" fmla="*/ 693 h 1060"/>
                <a:gd name="T42" fmla="*/ 1647 w 5760"/>
                <a:gd name="T43" fmla="*/ 708 h 1060"/>
                <a:gd name="T44" fmla="*/ 1404 w 5760"/>
                <a:gd name="T45" fmla="*/ 720 h 1060"/>
                <a:gd name="T46" fmla="*/ 1170 w 5760"/>
                <a:gd name="T47" fmla="*/ 732 h 1060"/>
                <a:gd name="T48" fmla="*/ 906 w 5760"/>
                <a:gd name="T49" fmla="*/ 738 h 1060"/>
                <a:gd name="T50" fmla="*/ 534 w 5760"/>
                <a:gd name="T51" fmla="*/ 747 h 1060"/>
                <a:gd name="T52" fmla="*/ 201 w 5760"/>
                <a:gd name="T53" fmla="*/ 753 h 1060"/>
                <a:gd name="T54" fmla="*/ 0 w 5760"/>
                <a:gd name="T55" fmla="*/ 753 h 1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760" h="1060">
                  <a:moveTo>
                    <a:pt x="0" y="753"/>
                  </a:moveTo>
                  <a:lnTo>
                    <a:pt x="0" y="1059"/>
                  </a:lnTo>
                  <a:lnTo>
                    <a:pt x="5759" y="1059"/>
                  </a:lnTo>
                  <a:lnTo>
                    <a:pt x="5759" y="0"/>
                  </a:lnTo>
                  <a:lnTo>
                    <a:pt x="5430" y="0"/>
                  </a:lnTo>
                  <a:lnTo>
                    <a:pt x="5298" y="84"/>
                  </a:lnTo>
                  <a:lnTo>
                    <a:pt x="5136" y="159"/>
                  </a:lnTo>
                  <a:lnTo>
                    <a:pt x="4968" y="222"/>
                  </a:lnTo>
                  <a:lnTo>
                    <a:pt x="4812" y="267"/>
                  </a:lnTo>
                  <a:lnTo>
                    <a:pt x="4626" y="324"/>
                  </a:lnTo>
                  <a:lnTo>
                    <a:pt x="4440" y="366"/>
                  </a:lnTo>
                  <a:lnTo>
                    <a:pt x="4230" y="414"/>
                  </a:lnTo>
                  <a:lnTo>
                    <a:pt x="3939" y="468"/>
                  </a:lnTo>
                  <a:lnTo>
                    <a:pt x="3711" y="504"/>
                  </a:lnTo>
                  <a:lnTo>
                    <a:pt x="3441" y="543"/>
                  </a:lnTo>
                  <a:lnTo>
                    <a:pt x="3189" y="579"/>
                  </a:lnTo>
                  <a:lnTo>
                    <a:pt x="2925" y="606"/>
                  </a:lnTo>
                  <a:lnTo>
                    <a:pt x="2679" y="633"/>
                  </a:lnTo>
                  <a:lnTo>
                    <a:pt x="2418" y="654"/>
                  </a:lnTo>
                  <a:lnTo>
                    <a:pt x="2142" y="675"/>
                  </a:lnTo>
                  <a:lnTo>
                    <a:pt x="1896" y="693"/>
                  </a:lnTo>
                  <a:lnTo>
                    <a:pt x="1647" y="708"/>
                  </a:lnTo>
                  <a:lnTo>
                    <a:pt x="1404" y="720"/>
                  </a:lnTo>
                  <a:lnTo>
                    <a:pt x="1170" y="732"/>
                  </a:lnTo>
                  <a:lnTo>
                    <a:pt x="906" y="738"/>
                  </a:lnTo>
                  <a:lnTo>
                    <a:pt x="534" y="747"/>
                  </a:lnTo>
                  <a:lnTo>
                    <a:pt x="201" y="753"/>
                  </a:lnTo>
                  <a:lnTo>
                    <a:pt x="0" y="753"/>
                  </a:lnTo>
                </a:path>
              </a:pathLst>
            </a:cu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106" name="Freeform 10"/>
            <p:cNvSpPr>
              <a:spLocks/>
            </p:cNvSpPr>
            <p:nvPr/>
          </p:nvSpPr>
          <p:spPr bwMode="white">
            <a:xfrm>
              <a:off x="0" y="-13"/>
              <a:ext cx="5284" cy="673"/>
            </a:xfrm>
            <a:custGeom>
              <a:avLst/>
              <a:gdLst>
                <a:gd name="T0" fmla="*/ 0 w 5284"/>
                <a:gd name="T1" fmla="*/ 366 h 673"/>
                <a:gd name="T2" fmla="*/ 0 w 5284"/>
                <a:gd name="T3" fmla="*/ 672 h 673"/>
                <a:gd name="T4" fmla="*/ 303 w 5284"/>
                <a:gd name="T5" fmla="*/ 672 h 673"/>
                <a:gd name="T6" fmla="*/ 723 w 5284"/>
                <a:gd name="T7" fmla="*/ 663 h 673"/>
                <a:gd name="T8" fmla="*/ 1020 w 5284"/>
                <a:gd name="T9" fmla="*/ 654 h 673"/>
                <a:gd name="T10" fmla="*/ 1302 w 5284"/>
                <a:gd name="T11" fmla="*/ 642 h 673"/>
                <a:gd name="T12" fmla="*/ 1554 w 5284"/>
                <a:gd name="T13" fmla="*/ 630 h 673"/>
                <a:gd name="T14" fmla="*/ 1779 w 5284"/>
                <a:gd name="T15" fmla="*/ 615 h 673"/>
                <a:gd name="T16" fmla="*/ 1962 w 5284"/>
                <a:gd name="T17" fmla="*/ 606 h 673"/>
                <a:gd name="T18" fmla="*/ 2193 w 5284"/>
                <a:gd name="T19" fmla="*/ 588 h 673"/>
                <a:gd name="T20" fmla="*/ 2448 w 5284"/>
                <a:gd name="T21" fmla="*/ 570 h 673"/>
                <a:gd name="T22" fmla="*/ 2700 w 5284"/>
                <a:gd name="T23" fmla="*/ 546 h 673"/>
                <a:gd name="T24" fmla="*/ 2904 w 5284"/>
                <a:gd name="T25" fmla="*/ 528 h 673"/>
                <a:gd name="T26" fmla="*/ 3138 w 5284"/>
                <a:gd name="T27" fmla="*/ 498 h 673"/>
                <a:gd name="T28" fmla="*/ 3324 w 5284"/>
                <a:gd name="T29" fmla="*/ 474 h 673"/>
                <a:gd name="T30" fmla="*/ 3534 w 5284"/>
                <a:gd name="T31" fmla="*/ 447 h 673"/>
                <a:gd name="T32" fmla="*/ 3735 w 5284"/>
                <a:gd name="T33" fmla="*/ 420 h 673"/>
                <a:gd name="T34" fmla="*/ 3933 w 5284"/>
                <a:gd name="T35" fmla="*/ 384 h 673"/>
                <a:gd name="T36" fmla="*/ 4116 w 5284"/>
                <a:gd name="T37" fmla="*/ 351 h 673"/>
                <a:gd name="T38" fmla="*/ 4266 w 5284"/>
                <a:gd name="T39" fmla="*/ 318 h 673"/>
                <a:gd name="T40" fmla="*/ 4446 w 5284"/>
                <a:gd name="T41" fmla="*/ 279 h 673"/>
                <a:gd name="T42" fmla="*/ 4620 w 5284"/>
                <a:gd name="T43" fmla="*/ 237 h 673"/>
                <a:gd name="T44" fmla="*/ 4779 w 5284"/>
                <a:gd name="T45" fmla="*/ 192 h 673"/>
                <a:gd name="T46" fmla="*/ 4920 w 5284"/>
                <a:gd name="T47" fmla="*/ 147 h 673"/>
                <a:gd name="T48" fmla="*/ 5085 w 5284"/>
                <a:gd name="T49" fmla="*/ 90 h 673"/>
                <a:gd name="T50" fmla="*/ 5193 w 5284"/>
                <a:gd name="T51" fmla="*/ 42 h 673"/>
                <a:gd name="T52" fmla="*/ 5283 w 5284"/>
                <a:gd name="T53" fmla="*/ 0 h 673"/>
                <a:gd name="T54" fmla="*/ 3201 w 5284"/>
                <a:gd name="T55" fmla="*/ 0 h 673"/>
                <a:gd name="T56" fmla="*/ 2982 w 5284"/>
                <a:gd name="T57" fmla="*/ 57 h 673"/>
                <a:gd name="T58" fmla="*/ 2775 w 5284"/>
                <a:gd name="T59" fmla="*/ 108 h 673"/>
                <a:gd name="T60" fmla="*/ 2562 w 5284"/>
                <a:gd name="T61" fmla="*/ 150 h 673"/>
                <a:gd name="T62" fmla="*/ 2397 w 5284"/>
                <a:gd name="T63" fmla="*/ 183 h 673"/>
                <a:gd name="T64" fmla="*/ 2205 w 5284"/>
                <a:gd name="T65" fmla="*/ 213 h 673"/>
                <a:gd name="T66" fmla="*/ 2001 w 5284"/>
                <a:gd name="T67" fmla="*/ 243 h 673"/>
                <a:gd name="T68" fmla="*/ 1776 w 5284"/>
                <a:gd name="T69" fmla="*/ 273 h 673"/>
                <a:gd name="T70" fmla="*/ 1536 w 5284"/>
                <a:gd name="T71" fmla="*/ 297 h 673"/>
                <a:gd name="T72" fmla="*/ 1344 w 5284"/>
                <a:gd name="T73" fmla="*/ 312 h 673"/>
                <a:gd name="T74" fmla="*/ 1134 w 5284"/>
                <a:gd name="T75" fmla="*/ 330 h 673"/>
                <a:gd name="T76" fmla="*/ 921 w 5284"/>
                <a:gd name="T77" fmla="*/ 342 h 673"/>
                <a:gd name="T78" fmla="*/ 696 w 5284"/>
                <a:gd name="T79" fmla="*/ 354 h 673"/>
                <a:gd name="T80" fmla="*/ 501 w 5284"/>
                <a:gd name="T81" fmla="*/ 360 h 673"/>
                <a:gd name="T82" fmla="*/ 279 w 5284"/>
                <a:gd name="T83" fmla="*/ 366 h 673"/>
                <a:gd name="T84" fmla="*/ 99 w 5284"/>
                <a:gd name="T85" fmla="*/ 369 h 673"/>
                <a:gd name="T86" fmla="*/ 0 w 5284"/>
                <a:gd name="T87" fmla="*/ 366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284" h="673">
                  <a:moveTo>
                    <a:pt x="0" y="366"/>
                  </a:moveTo>
                  <a:lnTo>
                    <a:pt x="0" y="672"/>
                  </a:lnTo>
                  <a:lnTo>
                    <a:pt x="303" y="672"/>
                  </a:lnTo>
                  <a:lnTo>
                    <a:pt x="723" y="663"/>
                  </a:lnTo>
                  <a:lnTo>
                    <a:pt x="1020" y="654"/>
                  </a:lnTo>
                  <a:lnTo>
                    <a:pt x="1302" y="642"/>
                  </a:lnTo>
                  <a:lnTo>
                    <a:pt x="1554" y="630"/>
                  </a:lnTo>
                  <a:lnTo>
                    <a:pt x="1779" y="615"/>
                  </a:lnTo>
                  <a:lnTo>
                    <a:pt x="1962" y="606"/>
                  </a:lnTo>
                  <a:lnTo>
                    <a:pt x="2193" y="588"/>
                  </a:lnTo>
                  <a:lnTo>
                    <a:pt x="2448" y="570"/>
                  </a:lnTo>
                  <a:lnTo>
                    <a:pt x="2700" y="546"/>
                  </a:lnTo>
                  <a:lnTo>
                    <a:pt x="2904" y="528"/>
                  </a:lnTo>
                  <a:lnTo>
                    <a:pt x="3138" y="498"/>
                  </a:lnTo>
                  <a:lnTo>
                    <a:pt x="3324" y="474"/>
                  </a:lnTo>
                  <a:lnTo>
                    <a:pt x="3534" y="447"/>
                  </a:lnTo>
                  <a:lnTo>
                    <a:pt x="3735" y="420"/>
                  </a:lnTo>
                  <a:lnTo>
                    <a:pt x="3933" y="384"/>
                  </a:lnTo>
                  <a:lnTo>
                    <a:pt x="4116" y="351"/>
                  </a:lnTo>
                  <a:lnTo>
                    <a:pt x="4266" y="318"/>
                  </a:lnTo>
                  <a:lnTo>
                    <a:pt x="4446" y="279"/>
                  </a:lnTo>
                  <a:lnTo>
                    <a:pt x="4620" y="237"/>
                  </a:lnTo>
                  <a:lnTo>
                    <a:pt x="4779" y="192"/>
                  </a:lnTo>
                  <a:lnTo>
                    <a:pt x="4920" y="147"/>
                  </a:lnTo>
                  <a:lnTo>
                    <a:pt x="5085" y="90"/>
                  </a:lnTo>
                  <a:lnTo>
                    <a:pt x="5193" y="42"/>
                  </a:lnTo>
                  <a:lnTo>
                    <a:pt x="5283" y="0"/>
                  </a:lnTo>
                  <a:lnTo>
                    <a:pt x="3201" y="0"/>
                  </a:lnTo>
                  <a:lnTo>
                    <a:pt x="2982" y="57"/>
                  </a:lnTo>
                  <a:lnTo>
                    <a:pt x="2775" y="108"/>
                  </a:lnTo>
                  <a:lnTo>
                    <a:pt x="2562" y="150"/>
                  </a:lnTo>
                  <a:lnTo>
                    <a:pt x="2397" y="183"/>
                  </a:lnTo>
                  <a:lnTo>
                    <a:pt x="2205" y="213"/>
                  </a:lnTo>
                  <a:lnTo>
                    <a:pt x="2001" y="243"/>
                  </a:lnTo>
                  <a:lnTo>
                    <a:pt x="1776" y="273"/>
                  </a:lnTo>
                  <a:lnTo>
                    <a:pt x="1536" y="297"/>
                  </a:lnTo>
                  <a:lnTo>
                    <a:pt x="1344" y="312"/>
                  </a:lnTo>
                  <a:lnTo>
                    <a:pt x="1134" y="330"/>
                  </a:lnTo>
                  <a:lnTo>
                    <a:pt x="921" y="342"/>
                  </a:lnTo>
                  <a:lnTo>
                    <a:pt x="696" y="354"/>
                  </a:lnTo>
                  <a:lnTo>
                    <a:pt x="501" y="360"/>
                  </a:lnTo>
                  <a:lnTo>
                    <a:pt x="279" y="366"/>
                  </a:lnTo>
                  <a:lnTo>
                    <a:pt x="99" y="369"/>
                  </a:lnTo>
                  <a:lnTo>
                    <a:pt x="0" y="366"/>
                  </a:lnTo>
                </a:path>
              </a:pathLst>
            </a:cu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107" name="Freeform 11"/>
            <p:cNvSpPr>
              <a:spLocks/>
            </p:cNvSpPr>
            <p:nvPr/>
          </p:nvSpPr>
          <p:spPr bwMode="white">
            <a:xfrm>
              <a:off x="0" y="-13"/>
              <a:ext cx="2884" cy="286"/>
            </a:xfrm>
            <a:custGeom>
              <a:avLst/>
              <a:gdLst>
                <a:gd name="T0" fmla="*/ 0 w 2884"/>
                <a:gd name="T1" fmla="*/ 0 h 286"/>
                <a:gd name="T2" fmla="*/ 0 w 2884"/>
                <a:gd name="T3" fmla="*/ 285 h 286"/>
                <a:gd name="T4" fmla="*/ 192 w 2884"/>
                <a:gd name="T5" fmla="*/ 285 h 286"/>
                <a:gd name="T6" fmla="*/ 384 w 2884"/>
                <a:gd name="T7" fmla="*/ 282 h 286"/>
                <a:gd name="T8" fmla="*/ 579 w 2884"/>
                <a:gd name="T9" fmla="*/ 276 h 286"/>
                <a:gd name="T10" fmla="*/ 789 w 2884"/>
                <a:gd name="T11" fmla="*/ 267 h 286"/>
                <a:gd name="T12" fmla="*/ 999 w 2884"/>
                <a:gd name="T13" fmla="*/ 258 h 286"/>
                <a:gd name="T14" fmla="*/ 1161 w 2884"/>
                <a:gd name="T15" fmla="*/ 246 h 286"/>
                <a:gd name="T16" fmla="*/ 1302 w 2884"/>
                <a:gd name="T17" fmla="*/ 234 h 286"/>
                <a:gd name="T18" fmla="*/ 1458 w 2884"/>
                <a:gd name="T19" fmla="*/ 222 h 286"/>
                <a:gd name="T20" fmla="*/ 1665 w 2884"/>
                <a:gd name="T21" fmla="*/ 201 h 286"/>
                <a:gd name="T22" fmla="*/ 1992 w 2884"/>
                <a:gd name="T23" fmla="*/ 159 h 286"/>
                <a:gd name="T24" fmla="*/ 2301 w 2884"/>
                <a:gd name="T25" fmla="*/ 117 h 286"/>
                <a:gd name="T26" fmla="*/ 2604 w 2884"/>
                <a:gd name="T27" fmla="*/ 60 h 286"/>
                <a:gd name="T28" fmla="*/ 2883 w 2884"/>
                <a:gd name="T29" fmla="*/ 0 h 286"/>
                <a:gd name="T30" fmla="*/ 0 w 2884"/>
                <a:gd name="T31" fmla="*/ 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4" h="286">
                  <a:moveTo>
                    <a:pt x="0" y="0"/>
                  </a:moveTo>
                  <a:lnTo>
                    <a:pt x="0" y="285"/>
                  </a:lnTo>
                  <a:lnTo>
                    <a:pt x="192" y="285"/>
                  </a:lnTo>
                  <a:lnTo>
                    <a:pt x="384" y="282"/>
                  </a:lnTo>
                  <a:lnTo>
                    <a:pt x="579" y="276"/>
                  </a:lnTo>
                  <a:lnTo>
                    <a:pt x="789" y="267"/>
                  </a:lnTo>
                  <a:lnTo>
                    <a:pt x="999" y="258"/>
                  </a:lnTo>
                  <a:lnTo>
                    <a:pt x="1161" y="246"/>
                  </a:lnTo>
                  <a:lnTo>
                    <a:pt x="1302" y="234"/>
                  </a:lnTo>
                  <a:lnTo>
                    <a:pt x="1458" y="222"/>
                  </a:lnTo>
                  <a:lnTo>
                    <a:pt x="1665" y="201"/>
                  </a:lnTo>
                  <a:lnTo>
                    <a:pt x="1992" y="159"/>
                  </a:lnTo>
                  <a:lnTo>
                    <a:pt x="2301" y="117"/>
                  </a:lnTo>
                  <a:lnTo>
                    <a:pt x="2604" y="60"/>
                  </a:lnTo>
                  <a:lnTo>
                    <a:pt x="2883" y="0"/>
                  </a:lnTo>
                  <a:lnTo>
                    <a:pt x="0" y="0"/>
                  </a:lnTo>
                </a:path>
              </a:pathLst>
            </a:cu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4108" name="Rectangle 12"/>
          <p:cNvSpPr>
            <a:spLocks noGrp="1" noChangeArrowheads="1"/>
          </p:cNvSpPr>
          <p:nvPr>
            <p:ph type="ctrTitle" sz="quarter"/>
          </p:nvPr>
        </p:nvSpPr>
        <p:spPr>
          <a:xfrm>
            <a:off x="685800" y="2057400"/>
            <a:ext cx="7772400" cy="1143000"/>
          </a:xfrm>
        </p:spPr>
        <p:txBody>
          <a:bodyPr/>
          <a:lstStyle>
            <a:lvl1pPr>
              <a:defRPr/>
            </a:lvl1pPr>
          </a:lstStyle>
          <a:p>
            <a:pPr lvl="0"/>
            <a:r>
              <a:rPr lang="en-US" altLang="en-US" noProof="0" smtClean="0"/>
              <a:t>Click to edit Master title style</a:t>
            </a:r>
          </a:p>
        </p:txBody>
      </p:sp>
      <p:sp>
        <p:nvSpPr>
          <p:cNvPr id="4109" name="Rectangle 13"/>
          <p:cNvSpPr>
            <a:spLocks noGrp="1" noChangeArrowheads="1"/>
          </p:cNvSpPr>
          <p:nvPr>
            <p:ph type="subTitle" sz="quarter" idx="1"/>
          </p:nvPr>
        </p:nvSpPr>
        <p:spPr>
          <a:xfrm>
            <a:off x="1371600" y="3886200"/>
            <a:ext cx="6400800" cy="1752600"/>
          </a:xfrm>
        </p:spPr>
        <p:txBody>
          <a:bodyPr/>
          <a:lstStyle>
            <a:lvl1pPr marL="0" indent="0" algn="ctr">
              <a:buFontTx/>
              <a:buNone/>
              <a:defRPr/>
            </a:lvl1pPr>
          </a:lstStyle>
          <a:p>
            <a:pPr lvl="0"/>
            <a:r>
              <a:rPr lang="en-US" altLang="en-US" noProof="0" smtClean="0"/>
              <a:t>Click to edit Master subtitle style</a:t>
            </a:r>
          </a:p>
        </p:txBody>
      </p:sp>
      <p:sp>
        <p:nvSpPr>
          <p:cNvPr id="4110" name="Rectangle 14"/>
          <p:cNvSpPr>
            <a:spLocks noGrp="1" noChangeArrowheads="1"/>
          </p:cNvSpPr>
          <p:nvPr>
            <p:ph type="dt" sz="quarter" idx="2"/>
          </p:nvPr>
        </p:nvSpPr>
        <p:spPr/>
        <p:txBody>
          <a:bodyPr/>
          <a:lstStyle>
            <a:lvl1pPr>
              <a:defRPr/>
            </a:lvl1pPr>
          </a:lstStyle>
          <a:p>
            <a:endParaRPr lang="en-US" altLang="en-US"/>
          </a:p>
        </p:txBody>
      </p:sp>
      <p:sp>
        <p:nvSpPr>
          <p:cNvPr id="4111" name="Rectangle 15"/>
          <p:cNvSpPr>
            <a:spLocks noGrp="1" noChangeArrowheads="1"/>
          </p:cNvSpPr>
          <p:nvPr>
            <p:ph type="ftr" sz="quarter" idx="3"/>
          </p:nvPr>
        </p:nvSpPr>
        <p:spPr/>
        <p:txBody>
          <a:bodyPr/>
          <a:lstStyle>
            <a:lvl1pPr>
              <a:defRPr/>
            </a:lvl1pPr>
          </a:lstStyle>
          <a:p>
            <a:endParaRPr lang="en-US" altLang="en-US"/>
          </a:p>
        </p:txBody>
      </p:sp>
      <p:sp>
        <p:nvSpPr>
          <p:cNvPr id="4112" name="Rectangle 16"/>
          <p:cNvSpPr>
            <a:spLocks noGrp="1" noChangeArrowheads="1"/>
          </p:cNvSpPr>
          <p:nvPr>
            <p:ph type="sldNum" sz="quarter" idx="4"/>
          </p:nvPr>
        </p:nvSpPr>
        <p:spPr/>
        <p:txBody>
          <a:bodyPr/>
          <a:lstStyle>
            <a:lvl1pPr>
              <a:defRPr/>
            </a:lvl1pPr>
          </a:lstStyle>
          <a:p>
            <a:fld id="{71DFD78B-827E-42DA-AF25-C928BFF672A5}"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54FCE4E4-2D81-4120-BD6A-93EE8540D0D7}" type="slidenum">
              <a:rPr lang="en-US" altLang="en-US"/>
              <a:pPr/>
              <a:t>‹#›</a:t>
            </a:fld>
            <a:endParaRPr lang="en-US" altLang="en-US"/>
          </a:p>
        </p:txBody>
      </p:sp>
    </p:spTree>
    <p:extLst>
      <p:ext uri="{BB962C8B-B14F-4D97-AF65-F5344CB8AC3E}">
        <p14:creationId xmlns:p14="http://schemas.microsoft.com/office/powerpoint/2010/main" val="2500077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0AFC5597-AE63-4732-90B7-F581E00C3FD8}" type="slidenum">
              <a:rPr lang="en-US" altLang="en-US"/>
              <a:pPr/>
              <a:t>‹#›</a:t>
            </a:fld>
            <a:endParaRPr lang="en-US" altLang="en-US"/>
          </a:p>
        </p:txBody>
      </p:sp>
    </p:spTree>
    <p:extLst>
      <p:ext uri="{BB962C8B-B14F-4D97-AF65-F5344CB8AC3E}">
        <p14:creationId xmlns:p14="http://schemas.microsoft.com/office/powerpoint/2010/main" val="2383061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599DEF8B-68BC-4B1E-9E07-E1DE0CC7EE50}" type="slidenum">
              <a:rPr lang="en-US" altLang="en-US"/>
              <a:pPr/>
              <a:t>‹#›</a:t>
            </a:fld>
            <a:endParaRPr lang="en-US" altLang="en-US"/>
          </a:p>
        </p:txBody>
      </p:sp>
    </p:spTree>
    <p:extLst>
      <p:ext uri="{BB962C8B-B14F-4D97-AF65-F5344CB8AC3E}">
        <p14:creationId xmlns:p14="http://schemas.microsoft.com/office/powerpoint/2010/main" val="2289835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F445CB1B-E9E3-4828-9ADB-7AF48BCFC35E}" type="slidenum">
              <a:rPr lang="en-US" altLang="en-US"/>
              <a:pPr/>
              <a:t>‹#›</a:t>
            </a:fld>
            <a:endParaRPr lang="en-US" altLang="en-US"/>
          </a:p>
        </p:txBody>
      </p:sp>
    </p:spTree>
    <p:extLst>
      <p:ext uri="{BB962C8B-B14F-4D97-AF65-F5344CB8AC3E}">
        <p14:creationId xmlns:p14="http://schemas.microsoft.com/office/powerpoint/2010/main" val="60082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E94111C9-F216-40E4-8EA1-A5B3292637CA}" type="slidenum">
              <a:rPr lang="en-US" altLang="en-US"/>
              <a:pPr/>
              <a:t>‹#›</a:t>
            </a:fld>
            <a:endParaRPr lang="en-US" altLang="en-US"/>
          </a:p>
        </p:txBody>
      </p:sp>
    </p:spTree>
    <p:extLst>
      <p:ext uri="{BB962C8B-B14F-4D97-AF65-F5344CB8AC3E}">
        <p14:creationId xmlns:p14="http://schemas.microsoft.com/office/powerpoint/2010/main" val="1106933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4AB8B11D-9E2B-4073-BA09-511D641D8782}" type="slidenum">
              <a:rPr lang="en-US" altLang="en-US"/>
              <a:pPr/>
              <a:t>‹#›</a:t>
            </a:fld>
            <a:endParaRPr lang="en-US" altLang="en-US"/>
          </a:p>
        </p:txBody>
      </p:sp>
    </p:spTree>
    <p:extLst>
      <p:ext uri="{BB962C8B-B14F-4D97-AF65-F5344CB8AC3E}">
        <p14:creationId xmlns:p14="http://schemas.microsoft.com/office/powerpoint/2010/main" val="963515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B894B32A-FB2B-484D-9B03-D64EC075CD7A}" type="slidenum">
              <a:rPr lang="en-US" altLang="en-US"/>
              <a:pPr/>
              <a:t>‹#›</a:t>
            </a:fld>
            <a:endParaRPr lang="en-US" altLang="en-US"/>
          </a:p>
        </p:txBody>
      </p:sp>
    </p:spTree>
    <p:extLst>
      <p:ext uri="{BB962C8B-B14F-4D97-AF65-F5344CB8AC3E}">
        <p14:creationId xmlns:p14="http://schemas.microsoft.com/office/powerpoint/2010/main" val="3708236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6A17971F-760D-4001-954C-43346C0B0580}" type="slidenum">
              <a:rPr lang="en-US" altLang="en-US"/>
              <a:pPr/>
              <a:t>‹#›</a:t>
            </a:fld>
            <a:endParaRPr lang="en-US" altLang="en-US"/>
          </a:p>
        </p:txBody>
      </p:sp>
    </p:spTree>
    <p:extLst>
      <p:ext uri="{BB962C8B-B14F-4D97-AF65-F5344CB8AC3E}">
        <p14:creationId xmlns:p14="http://schemas.microsoft.com/office/powerpoint/2010/main" val="2689226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18A2E077-F04D-4871-A866-AE24E7A5B198}" type="slidenum">
              <a:rPr lang="en-US" altLang="en-US"/>
              <a:pPr/>
              <a:t>‹#›</a:t>
            </a:fld>
            <a:endParaRPr lang="en-US" altLang="en-US"/>
          </a:p>
        </p:txBody>
      </p:sp>
    </p:spTree>
    <p:extLst>
      <p:ext uri="{BB962C8B-B14F-4D97-AF65-F5344CB8AC3E}">
        <p14:creationId xmlns:p14="http://schemas.microsoft.com/office/powerpoint/2010/main" val="304408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D4E1E74A-93A1-414B-B902-8CB1046F20CE}" type="slidenum">
              <a:rPr lang="en-US" altLang="en-US"/>
              <a:pPr/>
              <a:t>‹#›</a:t>
            </a:fld>
            <a:endParaRPr lang="en-US" altLang="en-US"/>
          </a:p>
        </p:txBody>
      </p:sp>
    </p:spTree>
    <p:extLst>
      <p:ext uri="{BB962C8B-B14F-4D97-AF65-F5344CB8AC3E}">
        <p14:creationId xmlns:p14="http://schemas.microsoft.com/office/powerpoint/2010/main" val="1913064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gradFill rotWithShape="0">
          <a:gsLst>
            <a:gs pos="0">
              <a:schemeClr val="bg2"/>
            </a:gs>
            <a:gs pos="100000">
              <a:schemeClr val="bg1"/>
            </a:gs>
          </a:gsLst>
          <a:lin ang="0" scaled="1"/>
        </a:gradFill>
        <a:effectLst/>
      </p:bgPr>
    </p:bg>
    <p:spTree>
      <p:nvGrpSpPr>
        <p:cNvPr id="1" name=""/>
        <p:cNvGrpSpPr/>
        <p:nvPr/>
      </p:nvGrpSpPr>
      <p:grpSpPr>
        <a:xfrm>
          <a:off x="0" y="0"/>
          <a:ext cx="0" cy="0"/>
          <a:chOff x="0" y="0"/>
          <a:chExt cx="0" cy="0"/>
        </a:xfrm>
      </p:grpSpPr>
      <p:grpSp>
        <p:nvGrpSpPr>
          <p:cNvPr id="3074" name="Group 2"/>
          <p:cNvGrpSpPr>
            <a:grpSpLocks/>
          </p:cNvGrpSpPr>
          <p:nvPr/>
        </p:nvGrpSpPr>
        <p:grpSpPr bwMode="auto">
          <a:xfrm>
            <a:off x="-9525" y="-20638"/>
            <a:ext cx="9153525" cy="6878638"/>
            <a:chOff x="-6" y="-13"/>
            <a:chExt cx="5766" cy="4333"/>
          </a:xfrm>
        </p:grpSpPr>
        <p:sp>
          <p:nvSpPr>
            <p:cNvPr id="3075" name="Rectangle 3"/>
            <p:cNvSpPr>
              <a:spLocks noChangeArrowheads="1"/>
            </p:cNvSpPr>
            <p:nvPr/>
          </p:nvSpPr>
          <p:spPr bwMode="invGray">
            <a:xfrm>
              <a:off x="5549" y="0"/>
              <a:ext cx="211" cy="4320"/>
            </a:xfrm>
            <a:prstGeom prst="rect">
              <a:avLst/>
            </a:prstGeom>
            <a:gradFill rotWithShape="0">
              <a:gsLst>
                <a:gs pos="0">
                  <a:schemeClr val="accent2"/>
                </a:gs>
                <a:gs pos="50000">
                  <a:schemeClr val="hlink"/>
                </a:gs>
                <a:gs pos="100000">
                  <a:schemeClr val="accent2"/>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3076" name="Freeform 4"/>
            <p:cNvSpPr>
              <a:spLocks/>
            </p:cNvSpPr>
            <p:nvPr/>
          </p:nvSpPr>
          <p:spPr bwMode="white">
            <a:xfrm>
              <a:off x="-6" y="2828"/>
              <a:ext cx="3625" cy="1492"/>
            </a:xfrm>
            <a:custGeom>
              <a:avLst/>
              <a:gdLst>
                <a:gd name="T0" fmla="*/ 0 w 3625"/>
                <a:gd name="T1" fmla="*/ 1491 h 1492"/>
                <a:gd name="T2" fmla="*/ 0 w 3625"/>
                <a:gd name="T3" fmla="*/ 0 h 1492"/>
                <a:gd name="T4" fmla="*/ 171 w 3625"/>
                <a:gd name="T5" fmla="*/ 3 h 1492"/>
                <a:gd name="T6" fmla="*/ 355 w 3625"/>
                <a:gd name="T7" fmla="*/ 9 h 1492"/>
                <a:gd name="T8" fmla="*/ 499 w 3625"/>
                <a:gd name="T9" fmla="*/ 21 h 1492"/>
                <a:gd name="T10" fmla="*/ 650 w 3625"/>
                <a:gd name="T11" fmla="*/ 36 h 1492"/>
                <a:gd name="T12" fmla="*/ 809 w 3625"/>
                <a:gd name="T13" fmla="*/ 54 h 1492"/>
                <a:gd name="T14" fmla="*/ 957 w 3625"/>
                <a:gd name="T15" fmla="*/ 78 h 1492"/>
                <a:gd name="T16" fmla="*/ 1119 w 3625"/>
                <a:gd name="T17" fmla="*/ 105 h 1492"/>
                <a:gd name="T18" fmla="*/ 1261 w 3625"/>
                <a:gd name="T19" fmla="*/ 133 h 1492"/>
                <a:gd name="T20" fmla="*/ 1441 w 3625"/>
                <a:gd name="T21" fmla="*/ 175 h 1492"/>
                <a:gd name="T22" fmla="*/ 1598 w 3625"/>
                <a:gd name="T23" fmla="*/ 217 h 1492"/>
                <a:gd name="T24" fmla="*/ 1763 w 3625"/>
                <a:gd name="T25" fmla="*/ 269 h 1492"/>
                <a:gd name="T26" fmla="*/ 1887 w 3625"/>
                <a:gd name="T27" fmla="*/ 308 h 1492"/>
                <a:gd name="T28" fmla="*/ 2085 w 3625"/>
                <a:gd name="T29" fmla="*/ 384 h 1492"/>
                <a:gd name="T30" fmla="*/ 2230 w 3625"/>
                <a:gd name="T31" fmla="*/ 444 h 1492"/>
                <a:gd name="T32" fmla="*/ 2456 w 3625"/>
                <a:gd name="T33" fmla="*/ 547 h 1492"/>
                <a:gd name="T34" fmla="*/ 2666 w 3625"/>
                <a:gd name="T35" fmla="*/ 662 h 1492"/>
                <a:gd name="T36" fmla="*/ 2859 w 3625"/>
                <a:gd name="T37" fmla="*/ 786 h 1492"/>
                <a:gd name="T38" fmla="*/ 3046 w 3625"/>
                <a:gd name="T39" fmla="*/ 920 h 1492"/>
                <a:gd name="T40" fmla="*/ 3193 w 3625"/>
                <a:gd name="T41" fmla="*/ 1038 h 1492"/>
                <a:gd name="T42" fmla="*/ 3332 w 3625"/>
                <a:gd name="T43" fmla="*/ 1168 h 1492"/>
                <a:gd name="T44" fmla="*/ 3440 w 3625"/>
                <a:gd name="T45" fmla="*/ 1280 h 1492"/>
                <a:gd name="T46" fmla="*/ 3524 w 3625"/>
                <a:gd name="T47" fmla="*/ 1380 h 1492"/>
                <a:gd name="T48" fmla="*/ 3624 w 3625"/>
                <a:gd name="T49" fmla="*/ 1491 h 1492"/>
                <a:gd name="T50" fmla="*/ 3608 w 3625"/>
                <a:gd name="T51" fmla="*/ 1491 h 1492"/>
                <a:gd name="T52" fmla="*/ 0 w 3625"/>
                <a:gd name="T53" fmla="*/ 1491 h 1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625" h="1492">
                  <a:moveTo>
                    <a:pt x="0" y="1491"/>
                  </a:moveTo>
                  <a:lnTo>
                    <a:pt x="0" y="0"/>
                  </a:lnTo>
                  <a:lnTo>
                    <a:pt x="171" y="3"/>
                  </a:lnTo>
                  <a:lnTo>
                    <a:pt x="355" y="9"/>
                  </a:lnTo>
                  <a:lnTo>
                    <a:pt x="499" y="21"/>
                  </a:lnTo>
                  <a:lnTo>
                    <a:pt x="650" y="36"/>
                  </a:lnTo>
                  <a:lnTo>
                    <a:pt x="809" y="54"/>
                  </a:lnTo>
                  <a:lnTo>
                    <a:pt x="957" y="78"/>
                  </a:lnTo>
                  <a:lnTo>
                    <a:pt x="1119" y="105"/>
                  </a:lnTo>
                  <a:lnTo>
                    <a:pt x="1261" y="133"/>
                  </a:lnTo>
                  <a:lnTo>
                    <a:pt x="1441" y="175"/>
                  </a:lnTo>
                  <a:lnTo>
                    <a:pt x="1598" y="217"/>
                  </a:lnTo>
                  <a:lnTo>
                    <a:pt x="1763" y="269"/>
                  </a:lnTo>
                  <a:lnTo>
                    <a:pt x="1887" y="308"/>
                  </a:lnTo>
                  <a:lnTo>
                    <a:pt x="2085" y="384"/>
                  </a:lnTo>
                  <a:lnTo>
                    <a:pt x="2230" y="444"/>
                  </a:lnTo>
                  <a:lnTo>
                    <a:pt x="2456" y="547"/>
                  </a:lnTo>
                  <a:lnTo>
                    <a:pt x="2666" y="662"/>
                  </a:lnTo>
                  <a:lnTo>
                    <a:pt x="2859" y="786"/>
                  </a:lnTo>
                  <a:lnTo>
                    <a:pt x="3046" y="920"/>
                  </a:lnTo>
                  <a:lnTo>
                    <a:pt x="3193" y="1038"/>
                  </a:lnTo>
                  <a:lnTo>
                    <a:pt x="3332" y="1168"/>
                  </a:lnTo>
                  <a:lnTo>
                    <a:pt x="3440" y="1280"/>
                  </a:lnTo>
                  <a:lnTo>
                    <a:pt x="3524" y="1380"/>
                  </a:lnTo>
                  <a:lnTo>
                    <a:pt x="3624" y="1491"/>
                  </a:lnTo>
                  <a:lnTo>
                    <a:pt x="3608" y="1491"/>
                  </a:lnTo>
                  <a:lnTo>
                    <a:pt x="0" y="1491"/>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7" name="Freeform 5"/>
            <p:cNvSpPr>
              <a:spLocks/>
            </p:cNvSpPr>
            <p:nvPr/>
          </p:nvSpPr>
          <p:spPr bwMode="white">
            <a:xfrm>
              <a:off x="0" y="2405"/>
              <a:ext cx="5143" cy="1902"/>
            </a:xfrm>
            <a:custGeom>
              <a:avLst/>
              <a:gdLst>
                <a:gd name="T0" fmla="*/ 2718 w 5143"/>
                <a:gd name="T1" fmla="*/ 405 h 1902"/>
                <a:gd name="T2" fmla="*/ 2466 w 5143"/>
                <a:gd name="T3" fmla="*/ 333 h 1902"/>
                <a:gd name="T4" fmla="*/ 2202 w 5143"/>
                <a:gd name="T5" fmla="*/ 261 h 1902"/>
                <a:gd name="T6" fmla="*/ 1929 w 5143"/>
                <a:gd name="T7" fmla="*/ 198 h 1902"/>
                <a:gd name="T8" fmla="*/ 1695 w 5143"/>
                <a:gd name="T9" fmla="*/ 153 h 1902"/>
                <a:gd name="T10" fmla="*/ 1434 w 5143"/>
                <a:gd name="T11" fmla="*/ 111 h 1902"/>
                <a:gd name="T12" fmla="*/ 1188 w 5143"/>
                <a:gd name="T13" fmla="*/ 75 h 1902"/>
                <a:gd name="T14" fmla="*/ 957 w 5143"/>
                <a:gd name="T15" fmla="*/ 48 h 1902"/>
                <a:gd name="T16" fmla="*/ 747 w 5143"/>
                <a:gd name="T17" fmla="*/ 30 h 1902"/>
                <a:gd name="T18" fmla="*/ 501 w 5143"/>
                <a:gd name="T19" fmla="*/ 15 h 1902"/>
                <a:gd name="T20" fmla="*/ 246 w 5143"/>
                <a:gd name="T21" fmla="*/ 3 h 1902"/>
                <a:gd name="T22" fmla="*/ 0 w 5143"/>
                <a:gd name="T23" fmla="*/ 0 h 1902"/>
                <a:gd name="T24" fmla="*/ 0 w 5143"/>
                <a:gd name="T25" fmla="*/ 275 h 1902"/>
                <a:gd name="T26" fmla="*/ 0 w 5143"/>
                <a:gd name="T27" fmla="*/ 345 h 1902"/>
                <a:gd name="T28" fmla="*/ 0 w 5143"/>
                <a:gd name="T29" fmla="*/ 275 h 1902"/>
                <a:gd name="T30" fmla="*/ 0 w 5143"/>
                <a:gd name="T31" fmla="*/ 342 h 1902"/>
                <a:gd name="T32" fmla="*/ 339 w 5143"/>
                <a:gd name="T33" fmla="*/ 351 h 1902"/>
                <a:gd name="T34" fmla="*/ 606 w 5143"/>
                <a:gd name="T35" fmla="*/ 372 h 1902"/>
                <a:gd name="T36" fmla="*/ 852 w 5143"/>
                <a:gd name="T37" fmla="*/ 399 h 1902"/>
                <a:gd name="T38" fmla="*/ 1068 w 5143"/>
                <a:gd name="T39" fmla="*/ 435 h 1902"/>
                <a:gd name="T40" fmla="*/ 1275 w 5143"/>
                <a:gd name="T41" fmla="*/ 474 h 1902"/>
                <a:gd name="T42" fmla="*/ 1545 w 5143"/>
                <a:gd name="T43" fmla="*/ 540 h 1902"/>
                <a:gd name="T44" fmla="*/ 1761 w 5143"/>
                <a:gd name="T45" fmla="*/ 603 h 1902"/>
                <a:gd name="T46" fmla="*/ 1971 w 5143"/>
                <a:gd name="T47" fmla="*/ 678 h 1902"/>
                <a:gd name="T48" fmla="*/ 2166 w 5143"/>
                <a:gd name="T49" fmla="*/ 747 h 1902"/>
                <a:gd name="T50" fmla="*/ 2397 w 5143"/>
                <a:gd name="T51" fmla="*/ 852 h 1902"/>
                <a:gd name="T52" fmla="*/ 2613 w 5143"/>
                <a:gd name="T53" fmla="*/ 960 h 1902"/>
                <a:gd name="T54" fmla="*/ 2832 w 5143"/>
                <a:gd name="T55" fmla="*/ 1095 h 1902"/>
                <a:gd name="T56" fmla="*/ 3012 w 5143"/>
                <a:gd name="T57" fmla="*/ 1212 h 1902"/>
                <a:gd name="T58" fmla="*/ 3186 w 5143"/>
                <a:gd name="T59" fmla="*/ 1347 h 1902"/>
                <a:gd name="T60" fmla="*/ 3351 w 5143"/>
                <a:gd name="T61" fmla="*/ 1497 h 1902"/>
                <a:gd name="T62" fmla="*/ 3480 w 5143"/>
                <a:gd name="T63" fmla="*/ 1629 h 1902"/>
                <a:gd name="T64" fmla="*/ 3612 w 5143"/>
                <a:gd name="T65" fmla="*/ 1785 h 1902"/>
                <a:gd name="T66" fmla="*/ 3699 w 5143"/>
                <a:gd name="T67" fmla="*/ 1901 h 1902"/>
                <a:gd name="T68" fmla="*/ 5142 w 5143"/>
                <a:gd name="T69" fmla="*/ 1901 h 1902"/>
                <a:gd name="T70" fmla="*/ 5076 w 5143"/>
                <a:gd name="T71" fmla="*/ 1827 h 1902"/>
                <a:gd name="T72" fmla="*/ 4968 w 5143"/>
                <a:gd name="T73" fmla="*/ 1707 h 1902"/>
                <a:gd name="T74" fmla="*/ 4797 w 5143"/>
                <a:gd name="T75" fmla="*/ 1539 h 1902"/>
                <a:gd name="T76" fmla="*/ 4617 w 5143"/>
                <a:gd name="T77" fmla="*/ 1383 h 1902"/>
                <a:gd name="T78" fmla="*/ 4410 w 5143"/>
                <a:gd name="T79" fmla="*/ 1221 h 1902"/>
                <a:gd name="T80" fmla="*/ 4185 w 5143"/>
                <a:gd name="T81" fmla="*/ 1071 h 1902"/>
                <a:gd name="T82" fmla="*/ 3960 w 5143"/>
                <a:gd name="T83" fmla="*/ 939 h 1902"/>
                <a:gd name="T84" fmla="*/ 3708 w 5143"/>
                <a:gd name="T85" fmla="*/ 801 h 1902"/>
                <a:gd name="T86" fmla="*/ 3492 w 5143"/>
                <a:gd name="T87" fmla="*/ 702 h 1902"/>
                <a:gd name="T88" fmla="*/ 3231 w 5143"/>
                <a:gd name="T89" fmla="*/ 588 h 1902"/>
                <a:gd name="T90" fmla="*/ 2964 w 5143"/>
                <a:gd name="T91" fmla="*/ 489 h 1902"/>
                <a:gd name="T92" fmla="*/ 2718 w 5143"/>
                <a:gd name="T93" fmla="*/ 405 h 19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143" h="1902">
                  <a:moveTo>
                    <a:pt x="2718" y="405"/>
                  </a:moveTo>
                  <a:lnTo>
                    <a:pt x="2466" y="333"/>
                  </a:lnTo>
                  <a:lnTo>
                    <a:pt x="2202" y="261"/>
                  </a:lnTo>
                  <a:lnTo>
                    <a:pt x="1929" y="198"/>
                  </a:lnTo>
                  <a:lnTo>
                    <a:pt x="1695" y="153"/>
                  </a:lnTo>
                  <a:lnTo>
                    <a:pt x="1434" y="111"/>
                  </a:lnTo>
                  <a:lnTo>
                    <a:pt x="1188" y="75"/>
                  </a:lnTo>
                  <a:lnTo>
                    <a:pt x="957" y="48"/>
                  </a:lnTo>
                  <a:lnTo>
                    <a:pt x="747" y="30"/>
                  </a:lnTo>
                  <a:lnTo>
                    <a:pt x="501" y="15"/>
                  </a:lnTo>
                  <a:lnTo>
                    <a:pt x="246" y="3"/>
                  </a:lnTo>
                  <a:lnTo>
                    <a:pt x="0" y="0"/>
                  </a:lnTo>
                  <a:lnTo>
                    <a:pt x="0" y="275"/>
                  </a:lnTo>
                  <a:lnTo>
                    <a:pt x="0" y="345"/>
                  </a:lnTo>
                  <a:lnTo>
                    <a:pt x="0" y="275"/>
                  </a:lnTo>
                  <a:lnTo>
                    <a:pt x="0" y="342"/>
                  </a:lnTo>
                  <a:lnTo>
                    <a:pt x="339" y="351"/>
                  </a:lnTo>
                  <a:lnTo>
                    <a:pt x="606" y="372"/>
                  </a:lnTo>
                  <a:lnTo>
                    <a:pt x="852" y="399"/>
                  </a:lnTo>
                  <a:lnTo>
                    <a:pt x="1068" y="435"/>
                  </a:lnTo>
                  <a:lnTo>
                    <a:pt x="1275" y="474"/>
                  </a:lnTo>
                  <a:lnTo>
                    <a:pt x="1545" y="540"/>
                  </a:lnTo>
                  <a:lnTo>
                    <a:pt x="1761" y="603"/>
                  </a:lnTo>
                  <a:lnTo>
                    <a:pt x="1971" y="678"/>
                  </a:lnTo>
                  <a:lnTo>
                    <a:pt x="2166" y="747"/>
                  </a:lnTo>
                  <a:lnTo>
                    <a:pt x="2397" y="852"/>
                  </a:lnTo>
                  <a:lnTo>
                    <a:pt x="2613" y="960"/>
                  </a:lnTo>
                  <a:lnTo>
                    <a:pt x="2832" y="1095"/>
                  </a:lnTo>
                  <a:lnTo>
                    <a:pt x="3012" y="1212"/>
                  </a:lnTo>
                  <a:lnTo>
                    <a:pt x="3186" y="1347"/>
                  </a:lnTo>
                  <a:lnTo>
                    <a:pt x="3351" y="1497"/>
                  </a:lnTo>
                  <a:lnTo>
                    <a:pt x="3480" y="1629"/>
                  </a:lnTo>
                  <a:lnTo>
                    <a:pt x="3612" y="1785"/>
                  </a:lnTo>
                  <a:lnTo>
                    <a:pt x="3699" y="1901"/>
                  </a:lnTo>
                  <a:lnTo>
                    <a:pt x="5142" y="1901"/>
                  </a:lnTo>
                  <a:lnTo>
                    <a:pt x="5076" y="1827"/>
                  </a:lnTo>
                  <a:lnTo>
                    <a:pt x="4968" y="1707"/>
                  </a:lnTo>
                  <a:lnTo>
                    <a:pt x="4797" y="1539"/>
                  </a:lnTo>
                  <a:lnTo>
                    <a:pt x="4617" y="1383"/>
                  </a:lnTo>
                  <a:lnTo>
                    <a:pt x="4410" y="1221"/>
                  </a:lnTo>
                  <a:lnTo>
                    <a:pt x="4185" y="1071"/>
                  </a:lnTo>
                  <a:lnTo>
                    <a:pt x="3960" y="939"/>
                  </a:lnTo>
                  <a:lnTo>
                    <a:pt x="3708" y="801"/>
                  </a:lnTo>
                  <a:lnTo>
                    <a:pt x="3492" y="702"/>
                  </a:lnTo>
                  <a:lnTo>
                    <a:pt x="3231" y="588"/>
                  </a:lnTo>
                  <a:lnTo>
                    <a:pt x="2964" y="489"/>
                  </a:lnTo>
                  <a:lnTo>
                    <a:pt x="2718" y="405"/>
                  </a:lnTo>
                </a:path>
              </a:pathLst>
            </a:cu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078" name="Freeform 6"/>
            <p:cNvSpPr>
              <a:spLocks/>
            </p:cNvSpPr>
            <p:nvPr/>
          </p:nvSpPr>
          <p:spPr bwMode="white">
            <a:xfrm>
              <a:off x="0" y="1982"/>
              <a:ext cx="5760" cy="2325"/>
            </a:xfrm>
            <a:custGeom>
              <a:avLst/>
              <a:gdLst>
                <a:gd name="T0" fmla="*/ 0 w 5760"/>
                <a:gd name="T1" fmla="*/ 0 h 2325"/>
                <a:gd name="T2" fmla="*/ 0 w 5760"/>
                <a:gd name="T3" fmla="*/ 339 h 2325"/>
                <a:gd name="T4" fmla="*/ 558 w 5760"/>
                <a:gd name="T5" fmla="*/ 357 h 2325"/>
                <a:gd name="T6" fmla="*/ 807 w 5760"/>
                <a:gd name="T7" fmla="*/ 375 h 2325"/>
                <a:gd name="T8" fmla="*/ 1056 w 5760"/>
                <a:gd name="T9" fmla="*/ 399 h 2325"/>
                <a:gd name="T10" fmla="*/ 1272 w 5760"/>
                <a:gd name="T11" fmla="*/ 426 h 2325"/>
                <a:gd name="T12" fmla="*/ 1539 w 5760"/>
                <a:gd name="T13" fmla="*/ 465 h 2325"/>
                <a:gd name="T14" fmla="*/ 1791 w 5760"/>
                <a:gd name="T15" fmla="*/ 510 h 2325"/>
                <a:gd name="T16" fmla="*/ 2076 w 5760"/>
                <a:gd name="T17" fmla="*/ 570 h 2325"/>
                <a:gd name="T18" fmla="*/ 2334 w 5760"/>
                <a:gd name="T19" fmla="*/ 630 h 2325"/>
                <a:gd name="T20" fmla="*/ 2544 w 5760"/>
                <a:gd name="T21" fmla="*/ 687 h 2325"/>
                <a:gd name="T22" fmla="*/ 2775 w 5760"/>
                <a:gd name="T23" fmla="*/ 759 h 2325"/>
                <a:gd name="T24" fmla="*/ 3003 w 5760"/>
                <a:gd name="T25" fmla="*/ 837 h 2325"/>
                <a:gd name="T26" fmla="*/ 3231 w 5760"/>
                <a:gd name="T27" fmla="*/ 924 h 2325"/>
                <a:gd name="T28" fmla="*/ 3438 w 5760"/>
                <a:gd name="T29" fmla="*/ 1005 h 2325"/>
                <a:gd name="T30" fmla="*/ 3663 w 5760"/>
                <a:gd name="T31" fmla="*/ 1110 h 2325"/>
                <a:gd name="T32" fmla="*/ 3903 w 5760"/>
                <a:gd name="T33" fmla="*/ 1233 h 2325"/>
                <a:gd name="T34" fmla="*/ 4149 w 5760"/>
                <a:gd name="T35" fmla="*/ 1374 h 2325"/>
                <a:gd name="T36" fmla="*/ 4353 w 5760"/>
                <a:gd name="T37" fmla="*/ 1506 h 2325"/>
                <a:gd name="T38" fmla="*/ 4491 w 5760"/>
                <a:gd name="T39" fmla="*/ 1602 h 2325"/>
                <a:gd name="T40" fmla="*/ 4668 w 5760"/>
                <a:gd name="T41" fmla="*/ 1740 h 2325"/>
                <a:gd name="T42" fmla="*/ 4824 w 5760"/>
                <a:gd name="T43" fmla="*/ 1875 h 2325"/>
                <a:gd name="T44" fmla="*/ 4968 w 5760"/>
                <a:gd name="T45" fmla="*/ 2016 h 2325"/>
                <a:gd name="T46" fmla="*/ 5100 w 5760"/>
                <a:gd name="T47" fmla="*/ 2154 h 2325"/>
                <a:gd name="T48" fmla="*/ 5238 w 5760"/>
                <a:gd name="T49" fmla="*/ 2324 h 2325"/>
                <a:gd name="T50" fmla="*/ 5759 w 5760"/>
                <a:gd name="T51" fmla="*/ 2324 h 2325"/>
                <a:gd name="T52" fmla="*/ 5759 w 5760"/>
                <a:gd name="T53" fmla="*/ 1245 h 2325"/>
                <a:gd name="T54" fmla="*/ 5580 w 5760"/>
                <a:gd name="T55" fmla="*/ 1119 h 2325"/>
                <a:gd name="T56" fmla="*/ 5400 w 5760"/>
                <a:gd name="T57" fmla="*/ 1020 h 2325"/>
                <a:gd name="T58" fmla="*/ 5205 w 5760"/>
                <a:gd name="T59" fmla="*/ 918 h 2325"/>
                <a:gd name="T60" fmla="*/ 5031 w 5760"/>
                <a:gd name="T61" fmla="*/ 837 h 2325"/>
                <a:gd name="T62" fmla="*/ 4866 w 5760"/>
                <a:gd name="T63" fmla="*/ 771 h 2325"/>
                <a:gd name="T64" fmla="*/ 4710 w 5760"/>
                <a:gd name="T65" fmla="*/ 711 h 2325"/>
                <a:gd name="T66" fmla="*/ 4545 w 5760"/>
                <a:gd name="T67" fmla="*/ 651 h 2325"/>
                <a:gd name="T68" fmla="*/ 4386 w 5760"/>
                <a:gd name="T69" fmla="*/ 600 h 2325"/>
                <a:gd name="T70" fmla="*/ 4248 w 5760"/>
                <a:gd name="T71" fmla="*/ 552 h 2325"/>
                <a:gd name="T72" fmla="*/ 3993 w 5760"/>
                <a:gd name="T73" fmla="*/ 483 h 2325"/>
                <a:gd name="T74" fmla="*/ 3777 w 5760"/>
                <a:gd name="T75" fmla="*/ 423 h 2325"/>
                <a:gd name="T76" fmla="*/ 3564 w 5760"/>
                <a:gd name="T77" fmla="*/ 375 h 2325"/>
                <a:gd name="T78" fmla="*/ 3282 w 5760"/>
                <a:gd name="T79" fmla="*/ 312 h 2325"/>
                <a:gd name="T80" fmla="*/ 3003 w 5760"/>
                <a:gd name="T81" fmla="*/ 261 h 2325"/>
                <a:gd name="T82" fmla="*/ 2733 w 5760"/>
                <a:gd name="T83" fmla="*/ 213 h 2325"/>
                <a:gd name="T84" fmla="*/ 2451 w 5760"/>
                <a:gd name="T85" fmla="*/ 171 h 2325"/>
                <a:gd name="T86" fmla="*/ 2211 w 5760"/>
                <a:gd name="T87" fmla="*/ 138 h 2325"/>
                <a:gd name="T88" fmla="*/ 1974 w 5760"/>
                <a:gd name="T89" fmla="*/ 108 h 2325"/>
                <a:gd name="T90" fmla="*/ 1665 w 5760"/>
                <a:gd name="T91" fmla="*/ 81 h 2325"/>
                <a:gd name="T92" fmla="*/ 1437 w 5760"/>
                <a:gd name="T93" fmla="*/ 60 h 2325"/>
                <a:gd name="T94" fmla="*/ 1125 w 5760"/>
                <a:gd name="T95" fmla="*/ 36 h 2325"/>
                <a:gd name="T96" fmla="*/ 828 w 5760"/>
                <a:gd name="T97" fmla="*/ 21 h 2325"/>
                <a:gd name="T98" fmla="*/ 558 w 5760"/>
                <a:gd name="T99" fmla="*/ 12 h 2325"/>
                <a:gd name="T100" fmla="*/ 282 w 5760"/>
                <a:gd name="T101" fmla="*/ 3 h 2325"/>
                <a:gd name="T102" fmla="*/ 0 w 5760"/>
                <a:gd name="T103" fmla="*/ 0 h 2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60" h="2325">
                  <a:moveTo>
                    <a:pt x="0" y="0"/>
                  </a:moveTo>
                  <a:lnTo>
                    <a:pt x="0" y="339"/>
                  </a:lnTo>
                  <a:lnTo>
                    <a:pt x="558" y="357"/>
                  </a:lnTo>
                  <a:lnTo>
                    <a:pt x="807" y="375"/>
                  </a:lnTo>
                  <a:lnTo>
                    <a:pt x="1056" y="399"/>
                  </a:lnTo>
                  <a:lnTo>
                    <a:pt x="1272" y="426"/>
                  </a:lnTo>
                  <a:lnTo>
                    <a:pt x="1539" y="465"/>
                  </a:lnTo>
                  <a:lnTo>
                    <a:pt x="1791" y="510"/>
                  </a:lnTo>
                  <a:lnTo>
                    <a:pt x="2076" y="570"/>
                  </a:lnTo>
                  <a:lnTo>
                    <a:pt x="2334" y="630"/>
                  </a:lnTo>
                  <a:lnTo>
                    <a:pt x="2544" y="687"/>
                  </a:lnTo>
                  <a:lnTo>
                    <a:pt x="2775" y="759"/>
                  </a:lnTo>
                  <a:lnTo>
                    <a:pt x="3003" y="837"/>
                  </a:lnTo>
                  <a:lnTo>
                    <a:pt x="3231" y="924"/>
                  </a:lnTo>
                  <a:lnTo>
                    <a:pt x="3438" y="1005"/>
                  </a:lnTo>
                  <a:lnTo>
                    <a:pt x="3663" y="1110"/>
                  </a:lnTo>
                  <a:lnTo>
                    <a:pt x="3903" y="1233"/>
                  </a:lnTo>
                  <a:lnTo>
                    <a:pt x="4149" y="1374"/>
                  </a:lnTo>
                  <a:lnTo>
                    <a:pt x="4353" y="1506"/>
                  </a:lnTo>
                  <a:lnTo>
                    <a:pt x="4491" y="1602"/>
                  </a:lnTo>
                  <a:lnTo>
                    <a:pt x="4668" y="1740"/>
                  </a:lnTo>
                  <a:lnTo>
                    <a:pt x="4824" y="1875"/>
                  </a:lnTo>
                  <a:lnTo>
                    <a:pt x="4968" y="2016"/>
                  </a:lnTo>
                  <a:lnTo>
                    <a:pt x="5100" y="2154"/>
                  </a:lnTo>
                  <a:lnTo>
                    <a:pt x="5238" y="2324"/>
                  </a:lnTo>
                  <a:lnTo>
                    <a:pt x="5759" y="2324"/>
                  </a:lnTo>
                  <a:lnTo>
                    <a:pt x="5759" y="1245"/>
                  </a:lnTo>
                  <a:lnTo>
                    <a:pt x="5580" y="1119"/>
                  </a:lnTo>
                  <a:lnTo>
                    <a:pt x="5400" y="1020"/>
                  </a:lnTo>
                  <a:lnTo>
                    <a:pt x="5205" y="918"/>
                  </a:lnTo>
                  <a:lnTo>
                    <a:pt x="5031" y="837"/>
                  </a:lnTo>
                  <a:lnTo>
                    <a:pt x="4866" y="771"/>
                  </a:lnTo>
                  <a:lnTo>
                    <a:pt x="4710" y="711"/>
                  </a:lnTo>
                  <a:lnTo>
                    <a:pt x="4545" y="651"/>
                  </a:lnTo>
                  <a:lnTo>
                    <a:pt x="4386" y="600"/>
                  </a:lnTo>
                  <a:lnTo>
                    <a:pt x="4248" y="552"/>
                  </a:lnTo>
                  <a:lnTo>
                    <a:pt x="3993" y="483"/>
                  </a:lnTo>
                  <a:lnTo>
                    <a:pt x="3777" y="423"/>
                  </a:lnTo>
                  <a:lnTo>
                    <a:pt x="3564" y="375"/>
                  </a:lnTo>
                  <a:lnTo>
                    <a:pt x="3282" y="312"/>
                  </a:lnTo>
                  <a:lnTo>
                    <a:pt x="3003" y="261"/>
                  </a:lnTo>
                  <a:lnTo>
                    <a:pt x="2733" y="213"/>
                  </a:lnTo>
                  <a:lnTo>
                    <a:pt x="2451" y="171"/>
                  </a:lnTo>
                  <a:lnTo>
                    <a:pt x="2211" y="138"/>
                  </a:lnTo>
                  <a:lnTo>
                    <a:pt x="1974" y="108"/>
                  </a:lnTo>
                  <a:lnTo>
                    <a:pt x="1665" y="81"/>
                  </a:lnTo>
                  <a:lnTo>
                    <a:pt x="1437" y="60"/>
                  </a:lnTo>
                  <a:lnTo>
                    <a:pt x="1125" y="36"/>
                  </a:lnTo>
                  <a:lnTo>
                    <a:pt x="828" y="21"/>
                  </a:lnTo>
                  <a:lnTo>
                    <a:pt x="558" y="12"/>
                  </a:lnTo>
                  <a:lnTo>
                    <a:pt x="282" y="3"/>
                  </a:lnTo>
                  <a:lnTo>
                    <a:pt x="0" y="0"/>
                  </a:lnTo>
                </a:path>
              </a:pathLst>
            </a:cu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079" name="Freeform 7"/>
            <p:cNvSpPr>
              <a:spLocks/>
            </p:cNvSpPr>
            <p:nvPr/>
          </p:nvSpPr>
          <p:spPr bwMode="white">
            <a:xfrm>
              <a:off x="0" y="1550"/>
              <a:ext cx="5760" cy="1573"/>
            </a:xfrm>
            <a:custGeom>
              <a:avLst/>
              <a:gdLst>
                <a:gd name="T0" fmla="*/ 0 w 5760"/>
                <a:gd name="T1" fmla="*/ 0 h 1573"/>
                <a:gd name="T2" fmla="*/ 0 w 5760"/>
                <a:gd name="T3" fmla="*/ 351 h 1573"/>
                <a:gd name="T4" fmla="*/ 282 w 5760"/>
                <a:gd name="T5" fmla="*/ 357 h 1573"/>
                <a:gd name="T6" fmla="*/ 627 w 5760"/>
                <a:gd name="T7" fmla="*/ 363 h 1573"/>
                <a:gd name="T8" fmla="*/ 960 w 5760"/>
                <a:gd name="T9" fmla="*/ 375 h 1573"/>
                <a:gd name="T10" fmla="*/ 1218 w 5760"/>
                <a:gd name="T11" fmla="*/ 393 h 1573"/>
                <a:gd name="T12" fmla="*/ 1470 w 5760"/>
                <a:gd name="T13" fmla="*/ 411 h 1573"/>
                <a:gd name="T14" fmla="*/ 1746 w 5760"/>
                <a:gd name="T15" fmla="*/ 435 h 1573"/>
                <a:gd name="T16" fmla="*/ 2022 w 5760"/>
                <a:gd name="T17" fmla="*/ 462 h 1573"/>
                <a:gd name="T18" fmla="*/ 2340 w 5760"/>
                <a:gd name="T19" fmla="*/ 504 h 1573"/>
                <a:gd name="T20" fmla="*/ 2664 w 5760"/>
                <a:gd name="T21" fmla="*/ 549 h 1573"/>
                <a:gd name="T22" fmla="*/ 2952 w 5760"/>
                <a:gd name="T23" fmla="*/ 597 h 1573"/>
                <a:gd name="T24" fmla="*/ 3225 w 5760"/>
                <a:gd name="T25" fmla="*/ 648 h 1573"/>
                <a:gd name="T26" fmla="*/ 3513 w 5760"/>
                <a:gd name="T27" fmla="*/ 708 h 1573"/>
                <a:gd name="T28" fmla="*/ 3693 w 5760"/>
                <a:gd name="T29" fmla="*/ 750 h 1573"/>
                <a:gd name="T30" fmla="*/ 3936 w 5760"/>
                <a:gd name="T31" fmla="*/ 810 h 1573"/>
                <a:gd name="T32" fmla="*/ 4095 w 5760"/>
                <a:gd name="T33" fmla="*/ 855 h 1573"/>
                <a:gd name="T34" fmla="*/ 4281 w 5760"/>
                <a:gd name="T35" fmla="*/ 909 h 1573"/>
                <a:gd name="T36" fmla="*/ 4503 w 5760"/>
                <a:gd name="T37" fmla="*/ 981 h 1573"/>
                <a:gd name="T38" fmla="*/ 4704 w 5760"/>
                <a:gd name="T39" fmla="*/ 1053 h 1573"/>
                <a:gd name="T40" fmla="*/ 4911 w 5760"/>
                <a:gd name="T41" fmla="*/ 1131 h 1573"/>
                <a:gd name="T42" fmla="*/ 5073 w 5760"/>
                <a:gd name="T43" fmla="*/ 1197 h 1573"/>
                <a:gd name="T44" fmla="*/ 5256 w 5760"/>
                <a:gd name="T45" fmla="*/ 1281 h 1573"/>
                <a:gd name="T46" fmla="*/ 5475 w 5760"/>
                <a:gd name="T47" fmla="*/ 1401 h 1573"/>
                <a:gd name="T48" fmla="*/ 5628 w 5760"/>
                <a:gd name="T49" fmla="*/ 1482 h 1573"/>
                <a:gd name="T50" fmla="*/ 5759 w 5760"/>
                <a:gd name="T51" fmla="*/ 1572 h 1573"/>
                <a:gd name="T52" fmla="*/ 5759 w 5760"/>
                <a:gd name="T53" fmla="*/ 633 h 1573"/>
                <a:gd name="T54" fmla="*/ 5493 w 5760"/>
                <a:gd name="T55" fmla="*/ 570 h 1573"/>
                <a:gd name="T56" fmla="*/ 5214 w 5760"/>
                <a:gd name="T57" fmla="*/ 501 h 1573"/>
                <a:gd name="T58" fmla="*/ 4950 w 5760"/>
                <a:gd name="T59" fmla="*/ 444 h 1573"/>
                <a:gd name="T60" fmla="*/ 4701 w 5760"/>
                <a:gd name="T61" fmla="*/ 396 h 1573"/>
                <a:gd name="T62" fmla="*/ 4425 w 5760"/>
                <a:gd name="T63" fmla="*/ 348 h 1573"/>
                <a:gd name="T64" fmla="*/ 4110 w 5760"/>
                <a:gd name="T65" fmla="*/ 294 h 1573"/>
                <a:gd name="T66" fmla="*/ 3813 w 5760"/>
                <a:gd name="T67" fmla="*/ 252 h 1573"/>
                <a:gd name="T68" fmla="*/ 3549 w 5760"/>
                <a:gd name="T69" fmla="*/ 213 h 1573"/>
                <a:gd name="T70" fmla="*/ 3261 w 5760"/>
                <a:gd name="T71" fmla="*/ 183 h 1573"/>
                <a:gd name="T72" fmla="*/ 3015 w 5760"/>
                <a:gd name="T73" fmla="*/ 153 h 1573"/>
                <a:gd name="T74" fmla="*/ 2757 w 5760"/>
                <a:gd name="T75" fmla="*/ 129 h 1573"/>
                <a:gd name="T76" fmla="*/ 2520 w 5760"/>
                <a:gd name="T77" fmla="*/ 105 h 1573"/>
                <a:gd name="T78" fmla="*/ 2301 w 5760"/>
                <a:gd name="T79" fmla="*/ 87 h 1573"/>
                <a:gd name="T80" fmla="*/ 2013 w 5760"/>
                <a:gd name="T81" fmla="*/ 66 h 1573"/>
                <a:gd name="T82" fmla="*/ 1731 w 5760"/>
                <a:gd name="T83" fmla="*/ 48 h 1573"/>
                <a:gd name="T84" fmla="*/ 1524 w 5760"/>
                <a:gd name="T85" fmla="*/ 39 h 1573"/>
                <a:gd name="T86" fmla="*/ 1260 w 5760"/>
                <a:gd name="T87" fmla="*/ 27 h 1573"/>
                <a:gd name="T88" fmla="*/ 966 w 5760"/>
                <a:gd name="T89" fmla="*/ 15 h 1573"/>
                <a:gd name="T90" fmla="*/ 714 w 5760"/>
                <a:gd name="T91" fmla="*/ 12 h 1573"/>
                <a:gd name="T92" fmla="*/ 510 w 5760"/>
                <a:gd name="T93" fmla="*/ 6 h 1573"/>
                <a:gd name="T94" fmla="*/ 243 w 5760"/>
                <a:gd name="T95" fmla="*/ 0 h 1573"/>
                <a:gd name="T96" fmla="*/ 0 w 5760"/>
                <a:gd name="T97" fmla="*/ 0 h 1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760" h="1573">
                  <a:moveTo>
                    <a:pt x="0" y="0"/>
                  </a:moveTo>
                  <a:lnTo>
                    <a:pt x="0" y="351"/>
                  </a:lnTo>
                  <a:lnTo>
                    <a:pt x="282" y="357"/>
                  </a:lnTo>
                  <a:lnTo>
                    <a:pt x="627" y="363"/>
                  </a:lnTo>
                  <a:lnTo>
                    <a:pt x="960" y="375"/>
                  </a:lnTo>
                  <a:lnTo>
                    <a:pt x="1218" y="393"/>
                  </a:lnTo>
                  <a:lnTo>
                    <a:pt x="1470" y="411"/>
                  </a:lnTo>
                  <a:lnTo>
                    <a:pt x="1746" y="435"/>
                  </a:lnTo>
                  <a:lnTo>
                    <a:pt x="2022" y="462"/>
                  </a:lnTo>
                  <a:lnTo>
                    <a:pt x="2340" y="504"/>
                  </a:lnTo>
                  <a:lnTo>
                    <a:pt x="2664" y="549"/>
                  </a:lnTo>
                  <a:lnTo>
                    <a:pt x="2952" y="597"/>
                  </a:lnTo>
                  <a:lnTo>
                    <a:pt x="3225" y="648"/>
                  </a:lnTo>
                  <a:lnTo>
                    <a:pt x="3513" y="708"/>
                  </a:lnTo>
                  <a:lnTo>
                    <a:pt x="3693" y="750"/>
                  </a:lnTo>
                  <a:lnTo>
                    <a:pt x="3936" y="810"/>
                  </a:lnTo>
                  <a:lnTo>
                    <a:pt x="4095" y="855"/>
                  </a:lnTo>
                  <a:lnTo>
                    <a:pt x="4281" y="909"/>
                  </a:lnTo>
                  <a:lnTo>
                    <a:pt x="4503" y="981"/>
                  </a:lnTo>
                  <a:lnTo>
                    <a:pt x="4704" y="1053"/>
                  </a:lnTo>
                  <a:lnTo>
                    <a:pt x="4911" y="1131"/>
                  </a:lnTo>
                  <a:lnTo>
                    <a:pt x="5073" y="1197"/>
                  </a:lnTo>
                  <a:lnTo>
                    <a:pt x="5256" y="1281"/>
                  </a:lnTo>
                  <a:lnTo>
                    <a:pt x="5475" y="1401"/>
                  </a:lnTo>
                  <a:lnTo>
                    <a:pt x="5628" y="1482"/>
                  </a:lnTo>
                  <a:lnTo>
                    <a:pt x="5759" y="1572"/>
                  </a:lnTo>
                  <a:lnTo>
                    <a:pt x="5759" y="633"/>
                  </a:lnTo>
                  <a:lnTo>
                    <a:pt x="5493" y="570"/>
                  </a:lnTo>
                  <a:lnTo>
                    <a:pt x="5214" y="501"/>
                  </a:lnTo>
                  <a:lnTo>
                    <a:pt x="4950" y="444"/>
                  </a:lnTo>
                  <a:lnTo>
                    <a:pt x="4701" y="396"/>
                  </a:lnTo>
                  <a:lnTo>
                    <a:pt x="4425" y="348"/>
                  </a:lnTo>
                  <a:lnTo>
                    <a:pt x="4110" y="294"/>
                  </a:lnTo>
                  <a:lnTo>
                    <a:pt x="3813" y="252"/>
                  </a:lnTo>
                  <a:lnTo>
                    <a:pt x="3549" y="213"/>
                  </a:lnTo>
                  <a:lnTo>
                    <a:pt x="3261" y="183"/>
                  </a:lnTo>
                  <a:lnTo>
                    <a:pt x="3015" y="153"/>
                  </a:lnTo>
                  <a:lnTo>
                    <a:pt x="2757" y="129"/>
                  </a:lnTo>
                  <a:lnTo>
                    <a:pt x="2520" y="105"/>
                  </a:lnTo>
                  <a:lnTo>
                    <a:pt x="2301" y="87"/>
                  </a:lnTo>
                  <a:lnTo>
                    <a:pt x="2013" y="66"/>
                  </a:lnTo>
                  <a:lnTo>
                    <a:pt x="1731" y="48"/>
                  </a:lnTo>
                  <a:lnTo>
                    <a:pt x="1524" y="39"/>
                  </a:lnTo>
                  <a:lnTo>
                    <a:pt x="1260" y="27"/>
                  </a:lnTo>
                  <a:lnTo>
                    <a:pt x="966" y="15"/>
                  </a:lnTo>
                  <a:lnTo>
                    <a:pt x="714" y="12"/>
                  </a:lnTo>
                  <a:lnTo>
                    <a:pt x="510" y="6"/>
                  </a:lnTo>
                  <a:lnTo>
                    <a:pt x="243" y="0"/>
                  </a:lnTo>
                  <a:lnTo>
                    <a:pt x="0" y="0"/>
                  </a:lnTo>
                </a:path>
              </a:pathLst>
            </a:cu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080" name="Freeform 8"/>
            <p:cNvSpPr>
              <a:spLocks/>
            </p:cNvSpPr>
            <p:nvPr/>
          </p:nvSpPr>
          <p:spPr bwMode="white">
            <a:xfrm>
              <a:off x="0" y="1130"/>
              <a:ext cx="5760" cy="970"/>
            </a:xfrm>
            <a:custGeom>
              <a:avLst/>
              <a:gdLst>
                <a:gd name="T0" fmla="*/ 0 w 5760"/>
                <a:gd name="T1" fmla="*/ 0 h 970"/>
                <a:gd name="T2" fmla="*/ 0 w 5760"/>
                <a:gd name="T3" fmla="*/ 339 h 970"/>
                <a:gd name="T4" fmla="*/ 318 w 5760"/>
                <a:gd name="T5" fmla="*/ 342 h 970"/>
                <a:gd name="T6" fmla="*/ 591 w 5760"/>
                <a:gd name="T7" fmla="*/ 348 h 970"/>
                <a:gd name="T8" fmla="*/ 846 w 5760"/>
                <a:gd name="T9" fmla="*/ 354 h 970"/>
                <a:gd name="T10" fmla="*/ 1074 w 5760"/>
                <a:gd name="T11" fmla="*/ 360 h 970"/>
                <a:gd name="T12" fmla="*/ 1314 w 5760"/>
                <a:gd name="T13" fmla="*/ 366 h 970"/>
                <a:gd name="T14" fmla="*/ 1599 w 5760"/>
                <a:gd name="T15" fmla="*/ 381 h 970"/>
                <a:gd name="T16" fmla="*/ 1911 w 5760"/>
                <a:gd name="T17" fmla="*/ 399 h 970"/>
                <a:gd name="T18" fmla="*/ 2241 w 5760"/>
                <a:gd name="T19" fmla="*/ 420 h 970"/>
                <a:gd name="T20" fmla="*/ 2619 w 5760"/>
                <a:gd name="T21" fmla="*/ 453 h 970"/>
                <a:gd name="T22" fmla="*/ 2889 w 5760"/>
                <a:gd name="T23" fmla="*/ 477 h 970"/>
                <a:gd name="T24" fmla="*/ 3177 w 5760"/>
                <a:gd name="T25" fmla="*/ 507 h 970"/>
                <a:gd name="T26" fmla="*/ 3498 w 5760"/>
                <a:gd name="T27" fmla="*/ 543 h 970"/>
                <a:gd name="T28" fmla="*/ 3813 w 5760"/>
                <a:gd name="T29" fmla="*/ 585 h 970"/>
                <a:gd name="T30" fmla="*/ 4044 w 5760"/>
                <a:gd name="T31" fmla="*/ 618 h 970"/>
                <a:gd name="T32" fmla="*/ 4365 w 5760"/>
                <a:gd name="T33" fmla="*/ 669 h 970"/>
                <a:gd name="T34" fmla="*/ 4683 w 5760"/>
                <a:gd name="T35" fmla="*/ 726 h 970"/>
                <a:gd name="T36" fmla="*/ 4980 w 5760"/>
                <a:gd name="T37" fmla="*/ 786 h 970"/>
                <a:gd name="T38" fmla="*/ 5268 w 5760"/>
                <a:gd name="T39" fmla="*/ 846 h 970"/>
                <a:gd name="T40" fmla="*/ 5646 w 5760"/>
                <a:gd name="T41" fmla="*/ 942 h 970"/>
                <a:gd name="T42" fmla="*/ 5759 w 5760"/>
                <a:gd name="T43" fmla="*/ 969 h 970"/>
                <a:gd name="T44" fmla="*/ 5759 w 5760"/>
                <a:gd name="T45" fmla="*/ 0 h 970"/>
                <a:gd name="T46" fmla="*/ 0 w 5760"/>
                <a:gd name="T47" fmla="*/ 0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760" h="970">
                  <a:moveTo>
                    <a:pt x="0" y="0"/>
                  </a:moveTo>
                  <a:lnTo>
                    <a:pt x="0" y="339"/>
                  </a:lnTo>
                  <a:lnTo>
                    <a:pt x="318" y="342"/>
                  </a:lnTo>
                  <a:lnTo>
                    <a:pt x="591" y="348"/>
                  </a:lnTo>
                  <a:lnTo>
                    <a:pt x="846" y="354"/>
                  </a:lnTo>
                  <a:lnTo>
                    <a:pt x="1074" y="360"/>
                  </a:lnTo>
                  <a:lnTo>
                    <a:pt x="1314" y="366"/>
                  </a:lnTo>
                  <a:lnTo>
                    <a:pt x="1599" y="381"/>
                  </a:lnTo>
                  <a:lnTo>
                    <a:pt x="1911" y="399"/>
                  </a:lnTo>
                  <a:lnTo>
                    <a:pt x="2241" y="420"/>
                  </a:lnTo>
                  <a:lnTo>
                    <a:pt x="2619" y="453"/>
                  </a:lnTo>
                  <a:lnTo>
                    <a:pt x="2889" y="477"/>
                  </a:lnTo>
                  <a:lnTo>
                    <a:pt x="3177" y="507"/>
                  </a:lnTo>
                  <a:lnTo>
                    <a:pt x="3498" y="543"/>
                  </a:lnTo>
                  <a:lnTo>
                    <a:pt x="3813" y="585"/>
                  </a:lnTo>
                  <a:lnTo>
                    <a:pt x="4044" y="618"/>
                  </a:lnTo>
                  <a:lnTo>
                    <a:pt x="4365" y="669"/>
                  </a:lnTo>
                  <a:lnTo>
                    <a:pt x="4683" y="726"/>
                  </a:lnTo>
                  <a:lnTo>
                    <a:pt x="4980" y="786"/>
                  </a:lnTo>
                  <a:lnTo>
                    <a:pt x="5268" y="846"/>
                  </a:lnTo>
                  <a:lnTo>
                    <a:pt x="5646" y="942"/>
                  </a:lnTo>
                  <a:lnTo>
                    <a:pt x="5759" y="969"/>
                  </a:lnTo>
                  <a:lnTo>
                    <a:pt x="5759" y="0"/>
                  </a:lnTo>
                  <a:lnTo>
                    <a:pt x="0" y="0"/>
                  </a:lnTo>
                </a:path>
              </a:pathLst>
            </a:cu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081" name="Freeform 9"/>
            <p:cNvSpPr>
              <a:spLocks/>
            </p:cNvSpPr>
            <p:nvPr/>
          </p:nvSpPr>
          <p:spPr bwMode="white">
            <a:xfrm>
              <a:off x="0" y="-13"/>
              <a:ext cx="5760" cy="1060"/>
            </a:xfrm>
            <a:custGeom>
              <a:avLst/>
              <a:gdLst>
                <a:gd name="T0" fmla="*/ 0 w 5760"/>
                <a:gd name="T1" fmla="*/ 753 h 1060"/>
                <a:gd name="T2" fmla="*/ 0 w 5760"/>
                <a:gd name="T3" fmla="*/ 1059 h 1060"/>
                <a:gd name="T4" fmla="*/ 5759 w 5760"/>
                <a:gd name="T5" fmla="*/ 1059 h 1060"/>
                <a:gd name="T6" fmla="*/ 5759 w 5760"/>
                <a:gd name="T7" fmla="*/ 0 h 1060"/>
                <a:gd name="T8" fmla="*/ 5430 w 5760"/>
                <a:gd name="T9" fmla="*/ 0 h 1060"/>
                <a:gd name="T10" fmla="*/ 5298 w 5760"/>
                <a:gd name="T11" fmla="*/ 84 h 1060"/>
                <a:gd name="T12" fmla="*/ 5136 w 5760"/>
                <a:gd name="T13" fmla="*/ 159 h 1060"/>
                <a:gd name="T14" fmla="*/ 4968 w 5760"/>
                <a:gd name="T15" fmla="*/ 222 h 1060"/>
                <a:gd name="T16" fmla="*/ 4812 w 5760"/>
                <a:gd name="T17" fmla="*/ 267 h 1060"/>
                <a:gd name="T18" fmla="*/ 4626 w 5760"/>
                <a:gd name="T19" fmla="*/ 324 h 1060"/>
                <a:gd name="T20" fmla="*/ 4440 w 5760"/>
                <a:gd name="T21" fmla="*/ 366 h 1060"/>
                <a:gd name="T22" fmla="*/ 4230 w 5760"/>
                <a:gd name="T23" fmla="*/ 414 h 1060"/>
                <a:gd name="T24" fmla="*/ 3939 w 5760"/>
                <a:gd name="T25" fmla="*/ 468 h 1060"/>
                <a:gd name="T26" fmla="*/ 3711 w 5760"/>
                <a:gd name="T27" fmla="*/ 504 h 1060"/>
                <a:gd name="T28" fmla="*/ 3441 w 5760"/>
                <a:gd name="T29" fmla="*/ 543 h 1060"/>
                <a:gd name="T30" fmla="*/ 3189 w 5760"/>
                <a:gd name="T31" fmla="*/ 579 h 1060"/>
                <a:gd name="T32" fmla="*/ 2925 w 5760"/>
                <a:gd name="T33" fmla="*/ 606 h 1060"/>
                <a:gd name="T34" fmla="*/ 2679 w 5760"/>
                <a:gd name="T35" fmla="*/ 633 h 1060"/>
                <a:gd name="T36" fmla="*/ 2418 w 5760"/>
                <a:gd name="T37" fmla="*/ 654 h 1060"/>
                <a:gd name="T38" fmla="*/ 2142 w 5760"/>
                <a:gd name="T39" fmla="*/ 675 h 1060"/>
                <a:gd name="T40" fmla="*/ 1896 w 5760"/>
                <a:gd name="T41" fmla="*/ 693 h 1060"/>
                <a:gd name="T42" fmla="*/ 1647 w 5760"/>
                <a:gd name="T43" fmla="*/ 708 h 1060"/>
                <a:gd name="T44" fmla="*/ 1404 w 5760"/>
                <a:gd name="T45" fmla="*/ 720 h 1060"/>
                <a:gd name="T46" fmla="*/ 1170 w 5760"/>
                <a:gd name="T47" fmla="*/ 732 h 1060"/>
                <a:gd name="T48" fmla="*/ 906 w 5760"/>
                <a:gd name="T49" fmla="*/ 738 h 1060"/>
                <a:gd name="T50" fmla="*/ 534 w 5760"/>
                <a:gd name="T51" fmla="*/ 747 h 1060"/>
                <a:gd name="T52" fmla="*/ 201 w 5760"/>
                <a:gd name="T53" fmla="*/ 753 h 1060"/>
                <a:gd name="T54" fmla="*/ 0 w 5760"/>
                <a:gd name="T55" fmla="*/ 753 h 1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760" h="1060">
                  <a:moveTo>
                    <a:pt x="0" y="753"/>
                  </a:moveTo>
                  <a:lnTo>
                    <a:pt x="0" y="1059"/>
                  </a:lnTo>
                  <a:lnTo>
                    <a:pt x="5759" y="1059"/>
                  </a:lnTo>
                  <a:lnTo>
                    <a:pt x="5759" y="0"/>
                  </a:lnTo>
                  <a:lnTo>
                    <a:pt x="5430" y="0"/>
                  </a:lnTo>
                  <a:lnTo>
                    <a:pt x="5298" y="84"/>
                  </a:lnTo>
                  <a:lnTo>
                    <a:pt x="5136" y="159"/>
                  </a:lnTo>
                  <a:lnTo>
                    <a:pt x="4968" y="222"/>
                  </a:lnTo>
                  <a:lnTo>
                    <a:pt x="4812" y="267"/>
                  </a:lnTo>
                  <a:lnTo>
                    <a:pt x="4626" y="324"/>
                  </a:lnTo>
                  <a:lnTo>
                    <a:pt x="4440" y="366"/>
                  </a:lnTo>
                  <a:lnTo>
                    <a:pt x="4230" y="414"/>
                  </a:lnTo>
                  <a:lnTo>
                    <a:pt x="3939" y="468"/>
                  </a:lnTo>
                  <a:lnTo>
                    <a:pt x="3711" y="504"/>
                  </a:lnTo>
                  <a:lnTo>
                    <a:pt x="3441" y="543"/>
                  </a:lnTo>
                  <a:lnTo>
                    <a:pt x="3189" y="579"/>
                  </a:lnTo>
                  <a:lnTo>
                    <a:pt x="2925" y="606"/>
                  </a:lnTo>
                  <a:lnTo>
                    <a:pt x="2679" y="633"/>
                  </a:lnTo>
                  <a:lnTo>
                    <a:pt x="2418" y="654"/>
                  </a:lnTo>
                  <a:lnTo>
                    <a:pt x="2142" y="675"/>
                  </a:lnTo>
                  <a:lnTo>
                    <a:pt x="1896" y="693"/>
                  </a:lnTo>
                  <a:lnTo>
                    <a:pt x="1647" y="708"/>
                  </a:lnTo>
                  <a:lnTo>
                    <a:pt x="1404" y="720"/>
                  </a:lnTo>
                  <a:lnTo>
                    <a:pt x="1170" y="732"/>
                  </a:lnTo>
                  <a:lnTo>
                    <a:pt x="906" y="738"/>
                  </a:lnTo>
                  <a:lnTo>
                    <a:pt x="534" y="747"/>
                  </a:lnTo>
                  <a:lnTo>
                    <a:pt x="201" y="753"/>
                  </a:lnTo>
                  <a:lnTo>
                    <a:pt x="0" y="753"/>
                  </a:lnTo>
                </a:path>
              </a:pathLst>
            </a:cu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082" name="Freeform 10"/>
            <p:cNvSpPr>
              <a:spLocks/>
            </p:cNvSpPr>
            <p:nvPr/>
          </p:nvSpPr>
          <p:spPr bwMode="white">
            <a:xfrm>
              <a:off x="0" y="-13"/>
              <a:ext cx="5284" cy="673"/>
            </a:xfrm>
            <a:custGeom>
              <a:avLst/>
              <a:gdLst>
                <a:gd name="T0" fmla="*/ 0 w 5284"/>
                <a:gd name="T1" fmla="*/ 366 h 673"/>
                <a:gd name="T2" fmla="*/ 0 w 5284"/>
                <a:gd name="T3" fmla="*/ 672 h 673"/>
                <a:gd name="T4" fmla="*/ 303 w 5284"/>
                <a:gd name="T5" fmla="*/ 672 h 673"/>
                <a:gd name="T6" fmla="*/ 723 w 5284"/>
                <a:gd name="T7" fmla="*/ 663 h 673"/>
                <a:gd name="T8" fmla="*/ 1020 w 5284"/>
                <a:gd name="T9" fmla="*/ 654 h 673"/>
                <a:gd name="T10" fmla="*/ 1302 w 5284"/>
                <a:gd name="T11" fmla="*/ 642 h 673"/>
                <a:gd name="T12" fmla="*/ 1554 w 5284"/>
                <a:gd name="T13" fmla="*/ 630 h 673"/>
                <a:gd name="T14" fmla="*/ 1779 w 5284"/>
                <a:gd name="T15" fmla="*/ 615 h 673"/>
                <a:gd name="T16" fmla="*/ 1962 w 5284"/>
                <a:gd name="T17" fmla="*/ 606 h 673"/>
                <a:gd name="T18" fmla="*/ 2193 w 5284"/>
                <a:gd name="T19" fmla="*/ 588 h 673"/>
                <a:gd name="T20" fmla="*/ 2448 w 5284"/>
                <a:gd name="T21" fmla="*/ 570 h 673"/>
                <a:gd name="T22" fmla="*/ 2700 w 5284"/>
                <a:gd name="T23" fmla="*/ 546 h 673"/>
                <a:gd name="T24" fmla="*/ 2904 w 5284"/>
                <a:gd name="T25" fmla="*/ 528 h 673"/>
                <a:gd name="T26" fmla="*/ 3138 w 5284"/>
                <a:gd name="T27" fmla="*/ 498 h 673"/>
                <a:gd name="T28" fmla="*/ 3324 w 5284"/>
                <a:gd name="T29" fmla="*/ 474 h 673"/>
                <a:gd name="T30" fmla="*/ 3534 w 5284"/>
                <a:gd name="T31" fmla="*/ 447 h 673"/>
                <a:gd name="T32" fmla="*/ 3735 w 5284"/>
                <a:gd name="T33" fmla="*/ 420 h 673"/>
                <a:gd name="T34" fmla="*/ 3933 w 5284"/>
                <a:gd name="T35" fmla="*/ 384 h 673"/>
                <a:gd name="T36" fmla="*/ 4116 w 5284"/>
                <a:gd name="T37" fmla="*/ 351 h 673"/>
                <a:gd name="T38" fmla="*/ 4266 w 5284"/>
                <a:gd name="T39" fmla="*/ 318 h 673"/>
                <a:gd name="T40" fmla="*/ 4446 w 5284"/>
                <a:gd name="T41" fmla="*/ 279 h 673"/>
                <a:gd name="T42" fmla="*/ 4620 w 5284"/>
                <a:gd name="T43" fmla="*/ 237 h 673"/>
                <a:gd name="T44" fmla="*/ 4779 w 5284"/>
                <a:gd name="T45" fmla="*/ 192 h 673"/>
                <a:gd name="T46" fmla="*/ 4920 w 5284"/>
                <a:gd name="T47" fmla="*/ 147 h 673"/>
                <a:gd name="T48" fmla="*/ 5085 w 5284"/>
                <a:gd name="T49" fmla="*/ 90 h 673"/>
                <a:gd name="T50" fmla="*/ 5193 w 5284"/>
                <a:gd name="T51" fmla="*/ 42 h 673"/>
                <a:gd name="T52" fmla="*/ 5283 w 5284"/>
                <a:gd name="T53" fmla="*/ 0 h 673"/>
                <a:gd name="T54" fmla="*/ 3201 w 5284"/>
                <a:gd name="T55" fmla="*/ 0 h 673"/>
                <a:gd name="T56" fmla="*/ 2982 w 5284"/>
                <a:gd name="T57" fmla="*/ 57 h 673"/>
                <a:gd name="T58" fmla="*/ 2775 w 5284"/>
                <a:gd name="T59" fmla="*/ 108 h 673"/>
                <a:gd name="T60" fmla="*/ 2562 w 5284"/>
                <a:gd name="T61" fmla="*/ 150 h 673"/>
                <a:gd name="T62" fmla="*/ 2397 w 5284"/>
                <a:gd name="T63" fmla="*/ 183 h 673"/>
                <a:gd name="T64" fmla="*/ 2205 w 5284"/>
                <a:gd name="T65" fmla="*/ 213 h 673"/>
                <a:gd name="T66" fmla="*/ 2001 w 5284"/>
                <a:gd name="T67" fmla="*/ 243 h 673"/>
                <a:gd name="T68" fmla="*/ 1776 w 5284"/>
                <a:gd name="T69" fmla="*/ 273 h 673"/>
                <a:gd name="T70" fmla="*/ 1536 w 5284"/>
                <a:gd name="T71" fmla="*/ 297 h 673"/>
                <a:gd name="T72" fmla="*/ 1344 w 5284"/>
                <a:gd name="T73" fmla="*/ 312 h 673"/>
                <a:gd name="T74" fmla="*/ 1134 w 5284"/>
                <a:gd name="T75" fmla="*/ 330 h 673"/>
                <a:gd name="T76" fmla="*/ 921 w 5284"/>
                <a:gd name="T77" fmla="*/ 342 h 673"/>
                <a:gd name="T78" fmla="*/ 696 w 5284"/>
                <a:gd name="T79" fmla="*/ 354 h 673"/>
                <a:gd name="T80" fmla="*/ 501 w 5284"/>
                <a:gd name="T81" fmla="*/ 360 h 673"/>
                <a:gd name="T82" fmla="*/ 279 w 5284"/>
                <a:gd name="T83" fmla="*/ 366 h 673"/>
                <a:gd name="T84" fmla="*/ 99 w 5284"/>
                <a:gd name="T85" fmla="*/ 369 h 673"/>
                <a:gd name="T86" fmla="*/ 0 w 5284"/>
                <a:gd name="T87" fmla="*/ 366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284" h="673">
                  <a:moveTo>
                    <a:pt x="0" y="366"/>
                  </a:moveTo>
                  <a:lnTo>
                    <a:pt x="0" y="672"/>
                  </a:lnTo>
                  <a:lnTo>
                    <a:pt x="303" y="672"/>
                  </a:lnTo>
                  <a:lnTo>
                    <a:pt x="723" y="663"/>
                  </a:lnTo>
                  <a:lnTo>
                    <a:pt x="1020" y="654"/>
                  </a:lnTo>
                  <a:lnTo>
                    <a:pt x="1302" y="642"/>
                  </a:lnTo>
                  <a:lnTo>
                    <a:pt x="1554" y="630"/>
                  </a:lnTo>
                  <a:lnTo>
                    <a:pt x="1779" y="615"/>
                  </a:lnTo>
                  <a:lnTo>
                    <a:pt x="1962" y="606"/>
                  </a:lnTo>
                  <a:lnTo>
                    <a:pt x="2193" y="588"/>
                  </a:lnTo>
                  <a:lnTo>
                    <a:pt x="2448" y="570"/>
                  </a:lnTo>
                  <a:lnTo>
                    <a:pt x="2700" y="546"/>
                  </a:lnTo>
                  <a:lnTo>
                    <a:pt x="2904" y="528"/>
                  </a:lnTo>
                  <a:lnTo>
                    <a:pt x="3138" y="498"/>
                  </a:lnTo>
                  <a:lnTo>
                    <a:pt x="3324" y="474"/>
                  </a:lnTo>
                  <a:lnTo>
                    <a:pt x="3534" y="447"/>
                  </a:lnTo>
                  <a:lnTo>
                    <a:pt x="3735" y="420"/>
                  </a:lnTo>
                  <a:lnTo>
                    <a:pt x="3933" y="384"/>
                  </a:lnTo>
                  <a:lnTo>
                    <a:pt x="4116" y="351"/>
                  </a:lnTo>
                  <a:lnTo>
                    <a:pt x="4266" y="318"/>
                  </a:lnTo>
                  <a:lnTo>
                    <a:pt x="4446" y="279"/>
                  </a:lnTo>
                  <a:lnTo>
                    <a:pt x="4620" y="237"/>
                  </a:lnTo>
                  <a:lnTo>
                    <a:pt x="4779" y="192"/>
                  </a:lnTo>
                  <a:lnTo>
                    <a:pt x="4920" y="147"/>
                  </a:lnTo>
                  <a:lnTo>
                    <a:pt x="5085" y="90"/>
                  </a:lnTo>
                  <a:lnTo>
                    <a:pt x="5193" y="42"/>
                  </a:lnTo>
                  <a:lnTo>
                    <a:pt x="5283" y="0"/>
                  </a:lnTo>
                  <a:lnTo>
                    <a:pt x="3201" y="0"/>
                  </a:lnTo>
                  <a:lnTo>
                    <a:pt x="2982" y="57"/>
                  </a:lnTo>
                  <a:lnTo>
                    <a:pt x="2775" y="108"/>
                  </a:lnTo>
                  <a:lnTo>
                    <a:pt x="2562" y="150"/>
                  </a:lnTo>
                  <a:lnTo>
                    <a:pt x="2397" y="183"/>
                  </a:lnTo>
                  <a:lnTo>
                    <a:pt x="2205" y="213"/>
                  </a:lnTo>
                  <a:lnTo>
                    <a:pt x="2001" y="243"/>
                  </a:lnTo>
                  <a:lnTo>
                    <a:pt x="1776" y="273"/>
                  </a:lnTo>
                  <a:lnTo>
                    <a:pt x="1536" y="297"/>
                  </a:lnTo>
                  <a:lnTo>
                    <a:pt x="1344" y="312"/>
                  </a:lnTo>
                  <a:lnTo>
                    <a:pt x="1134" y="330"/>
                  </a:lnTo>
                  <a:lnTo>
                    <a:pt x="921" y="342"/>
                  </a:lnTo>
                  <a:lnTo>
                    <a:pt x="696" y="354"/>
                  </a:lnTo>
                  <a:lnTo>
                    <a:pt x="501" y="360"/>
                  </a:lnTo>
                  <a:lnTo>
                    <a:pt x="279" y="366"/>
                  </a:lnTo>
                  <a:lnTo>
                    <a:pt x="99" y="369"/>
                  </a:lnTo>
                  <a:lnTo>
                    <a:pt x="0" y="366"/>
                  </a:lnTo>
                </a:path>
              </a:pathLst>
            </a:cu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083" name="Freeform 11"/>
            <p:cNvSpPr>
              <a:spLocks/>
            </p:cNvSpPr>
            <p:nvPr/>
          </p:nvSpPr>
          <p:spPr bwMode="white">
            <a:xfrm>
              <a:off x="0" y="-13"/>
              <a:ext cx="2884" cy="286"/>
            </a:xfrm>
            <a:custGeom>
              <a:avLst/>
              <a:gdLst>
                <a:gd name="T0" fmla="*/ 0 w 2884"/>
                <a:gd name="T1" fmla="*/ 0 h 286"/>
                <a:gd name="T2" fmla="*/ 0 w 2884"/>
                <a:gd name="T3" fmla="*/ 285 h 286"/>
                <a:gd name="T4" fmla="*/ 192 w 2884"/>
                <a:gd name="T5" fmla="*/ 285 h 286"/>
                <a:gd name="T6" fmla="*/ 384 w 2884"/>
                <a:gd name="T7" fmla="*/ 282 h 286"/>
                <a:gd name="T8" fmla="*/ 579 w 2884"/>
                <a:gd name="T9" fmla="*/ 276 h 286"/>
                <a:gd name="T10" fmla="*/ 789 w 2884"/>
                <a:gd name="T11" fmla="*/ 267 h 286"/>
                <a:gd name="T12" fmla="*/ 999 w 2884"/>
                <a:gd name="T13" fmla="*/ 258 h 286"/>
                <a:gd name="T14" fmla="*/ 1161 w 2884"/>
                <a:gd name="T15" fmla="*/ 246 h 286"/>
                <a:gd name="T16" fmla="*/ 1302 w 2884"/>
                <a:gd name="T17" fmla="*/ 234 h 286"/>
                <a:gd name="T18" fmla="*/ 1458 w 2884"/>
                <a:gd name="T19" fmla="*/ 222 h 286"/>
                <a:gd name="T20" fmla="*/ 1665 w 2884"/>
                <a:gd name="T21" fmla="*/ 201 h 286"/>
                <a:gd name="T22" fmla="*/ 1992 w 2884"/>
                <a:gd name="T23" fmla="*/ 159 h 286"/>
                <a:gd name="T24" fmla="*/ 2301 w 2884"/>
                <a:gd name="T25" fmla="*/ 117 h 286"/>
                <a:gd name="T26" fmla="*/ 2604 w 2884"/>
                <a:gd name="T27" fmla="*/ 60 h 286"/>
                <a:gd name="T28" fmla="*/ 2883 w 2884"/>
                <a:gd name="T29" fmla="*/ 0 h 286"/>
                <a:gd name="T30" fmla="*/ 0 w 2884"/>
                <a:gd name="T31" fmla="*/ 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4" h="286">
                  <a:moveTo>
                    <a:pt x="0" y="0"/>
                  </a:moveTo>
                  <a:lnTo>
                    <a:pt x="0" y="285"/>
                  </a:lnTo>
                  <a:lnTo>
                    <a:pt x="192" y="285"/>
                  </a:lnTo>
                  <a:lnTo>
                    <a:pt x="384" y="282"/>
                  </a:lnTo>
                  <a:lnTo>
                    <a:pt x="579" y="276"/>
                  </a:lnTo>
                  <a:lnTo>
                    <a:pt x="789" y="267"/>
                  </a:lnTo>
                  <a:lnTo>
                    <a:pt x="999" y="258"/>
                  </a:lnTo>
                  <a:lnTo>
                    <a:pt x="1161" y="246"/>
                  </a:lnTo>
                  <a:lnTo>
                    <a:pt x="1302" y="234"/>
                  </a:lnTo>
                  <a:lnTo>
                    <a:pt x="1458" y="222"/>
                  </a:lnTo>
                  <a:lnTo>
                    <a:pt x="1665" y="201"/>
                  </a:lnTo>
                  <a:lnTo>
                    <a:pt x="1992" y="159"/>
                  </a:lnTo>
                  <a:lnTo>
                    <a:pt x="2301" y="117"/>
                  </a:lnTo>
                  <a:lnTo>
                    <a:pt x="2604" y="60"/>
                  </a:lnTo>
                  <a:lnTo>
                    <a:pt x="2883" y="0"/>
                  </a:lnTo>
                  <a:lnTo>
                    <a:pt x="0" y="0"/>
                  </a:lnTo>
                </a:path>
              </a:pathLst>
            </a:cu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3084" name="Rectangle 1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3085" name="Rectangle 1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86" name="Rectangle 1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lvl1pPr>
          </a:lstStyle>
          <a:p>
            <a:endParaRPr lang="en-US" altLang="en-US"/>
          </a:p>
        </p:txBody>
      </p:sp>
      <p:sp>
        <p:nvSpPr>
          <p:cNvPr id="3087" name="Rectangle 1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lvl1pPr>
          </a:lstStyle>
          <a:p>
            <a:endParaRPr lang="en-US" altLang="en-US"/>
          </a:p>
        </p:txBody>
      </p:sp>
      <p:sp>
        <p:nvSpPr>
          <p:cNvPr id="3088" name="Rectangle 1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lvl1pPr>
          </a:lstStyle>
          <a:p>
            <a:fld id="{C069F468-8874-4F2A-A380-0186F27BD356}" type="slidenum">
              <a:rPr lang="en-US" altLang="en-US"/>
              <a:pPr/>
              <a:t>‹#›</a:t>
            </a:fld>
            <a:endParaRPr lang="en-US" altLang="en-US"/>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anose="02020603050405020304" pitchFamily="18" charset="0"/>
        </a:defRPr>
      </a:lvl2pPr>
      <a:lvl3pPr algn="ctr" rtl="0" fontAlgn="base">
        <a:spcBef>
          <a:spcPct val="0"/>
        </a:spcBef>
        <a:spcAft>
          <a:spcPct val="0"/>
        </a:spcAft>
        <a:defRPr sz="4400">
          <a:solidFill>
            <a:schemeClr val="tx2"/>
          </a:solidFill>
          <a:latin typeface="Times New Roman" panose="02020603050405020304" pitchFamily="18" charset="0"/>
        </a:defRPr>
      </a:lvl3pPr>
      <a:lvl4pPr algn="ctr" rtl="0" fontAlgn="base">
        <a:spcBef>
          <a:spcPct val="0"/>
        </a:spcBef>
        <a:spcAft>
          <a:spcPct val="0"/>
        </a:spcAft>
        <a:defRPr sz="4400">
          <a:solidFill>
            <a:schemeClr val="tx2"/>
          </a:solidFill>
          <a:latin typeface="Times New Roman" panose="02020603050405020304" pitchFamily="18" charset="0"/>
        </a:defRPr>
      </a:lvl4pPr>
      <a:lvl5pPr algn="ctr" rtl="0" fontAlgn="base">
        <a:spcBef>
          <a:spcPct val="0"/>
        </a:spcBef>
        <a:spcAft>
          <a:spcPct val="0"/>
        </a:spcAft>
        <a:defRPr sz="4400">
          <a:solidFill>
            <a:schemeClr val="tx2"/>
          </a:solidFill>
          <a:latin typeface="Times New Roman" panose="02020603050405020304" pitchFamily="18" charset="0"/>
        </a:defRPr>
      </a:lvl5pPr>
      <a:lvl6pPr marL="457200" algn="ctr" rtl="0" fontAlgn="base">
        <a:spcBef>
          <a:spcPct val="0"/>
        </a:spcBef>
        <a:spcAft>
          <a:spcPct val="0"/>
        </a:spcAft>
        <a:defRPr sz="4400">
          <a:solidFill>
            <a:schemeClr val="tx2"/>
          </a:solidFill>
          <a:latin typeface="Times New Roman" panose="02020603050405020304" pitchFamily="18" charset="0"/>
        </a:defRPr>
      </a:lvl6pPr>
      <a:lvl7pPr marL="914400" algn="ctr" rtl="0" fontAlgn="base">
        <a:spcBef>
          <a:spcPct val="0"/>
        </a:spcBef>
        <a:spcAft>
          <a:spcPct val="0"/>
        </a:spcAft>
        <a:defRPr sz="4400">
          <a:solidFill>
            <a:schemeClr val="tx2"/>
          </a:solidFill>
          <a:latin typeface="Times New Roman" panose="02020603050405020304" pitchFamily="18" charset="0"/>
        </a:defRPr>
      </a:lvl7pPr>
      <a:lvl8pPr marL="1371600" algn="ctr" rtl="0" fontAlgn="base">
        <a:spcBef>
          <a:spcPct val="0"/>
        </a:spcBef>
        <a:spcAft>
          <a:spcPct val="0"/>
        </a:spcAft>
        <a:defRPr sz="4400">
          <a:solidFill>
            <a:schemeClr val="tx2"/>
          </a:solidFill>
          <a:latin typeface="Times New Roman" panose="02020603050405020304" pitchFamily="18" charset="0"/>
        </a:defRPr>
      </a:lvl8pPr>
      <a:lvl9pPr marL="1828800" algn="ctr" rtl="0" fontAlgn="base">
        <a:spcBef>
          <a:spcPct val="0"/>
        </a:spcBef>
        <a:spcAft>
          <a:spcPct val="0"/>
        </a:spcAft>
        <a:defRPr sz="4400">
          <a:solidFill>
            <a:schemeClr val="tx2"/>
          </a:solidFill>
          <a:latin typeface="Times New Roman" panose="02020603050405020304" pitchFamily="18"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altLang="en-US" sz="6000"/>
              <a:t>Measurement</a:t>
            </a:r>
          </a:p>
        </p:txBody>
      </p:sp>
      <p:sp>
        <p:nvSpPr>
          <p:cNvPr id="2051" name="Rectangle 3"/>
          <p:cNvSpPr>
            <a:spLocks noGrp="1" noChangeArrowheads="1"/>
          </p:cNvSpPr>
          <p:nvPr>
            <p:ph type="subTitle" idx="1"/>
          </p:nvPr>
        </p:nvSpPr>
        <p:spPr/>
        <p:txBody>
          <a:bodyPr/>
          <a:lstStyle/>
          <a:p>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a:t>Level of Measurement:Ordinal</a:t>
            </a:r>
          </a:p>
        </p:txBody>
      </p:sp>
      <p:sp>
        <p:nvSpPr>
          <p:cNvPr id="12291" name="Rectangle 3"/>
          <p:cNvSpPr>
            <a:spLocks noGrp="1" noChangeArrowheads="1"/>
          </p:cNvSpPr>
          <p:nvPr>
            <p:ph type="body" idx="1"/>
          </p:nvPr>
        </p:nvSpPr>
        <p:spPr/>
        <p:txBody>
          <a:bodyPr/>
          <a:lstStyle/>
          <a:p>
            <a:r>
              <a:rPr lang="en-US" altLang="en-US" sz="2400">
                <a:latin typeface="Arial" panose="020B0604020202020204" pitchFamily="34" charset="0"/>
                <a:cs typeface="Arial" panose="020B0604020202020204" pitchFamily="34" charset="0"/>
              </a:rPr>
              <a:t>House addresses are an example of an ordinal scale.  </a:t>
            </a:r>
          </a:p>
          <a:p>
            <a:r>
              <a:rPr lang="en-US" altLang="en-US" sz="2400">
                <a:latin typeface="Arial" panose="020B0604020202020204" pitchFamily="34" charset="0"/>
                <a:cs typeface="Times New Roman" panose="02020603050405020304" pitchFamily="18" charset="0"/>
              </a:rPr>
              <a:t>Another common example of ordinal scales is the use of Likert-type items, such as the one below.  While a -2 indicates stronger agreement than -1, the difference between -2 and -1 may not be the same as the distance between -1 and 0.</a:t>
            </a:r>
            <a:r>
              <a:rPr lang="en-US" altLang="en-US" sz="2400">
                <a:latin typeface="Arial" panose="020B0604020202020204" pitchFamily="34" charset="0"/>
                <a:cs typeface="Arial" panose="020B0604020202020204" pitchFamily="34" charset="0"/>
              </a:rPr>
              <a:t> </a:t>
            </a:r>
          </a:p>
          <a:p>
            <a:r>
              <a:rPr lang="en-US" altLang="en-US" sz="1800">
                <a:latin typeface="Arial" panose="020B0604020202020204" pitchFamily="34" charset="0"/>
                <a:cs typeface="Times New Roman" panose="02020603050405020304" pitchFamily="18" charset="0"/>
              </a:rPr>
              <a:t>      Strongly				                             Strongly</a:t>
            </a:r>
          </a:p>
          <a:p>
            <a:r>
              <a:rPr lang="en-US" altLang="en-US" sz="1800">
                <a:latin typeface="Arial" panose="020B0604020202020204" pitchFamily="34" charset="0"/>
                <a:cs typeface="Times New Roman" panose="02020603050405020304" pitchFamily="18" charset="0"/>
              </a:rPr>
              <a:t>	Agree	Agree	    Uncertain	Disagree	Disagree</a:t>
            </a:r>
          </a:p>
          <a:p>
            <a:r>
              <a:rPr lang="en-US" altLang="en-US" sz="1800">
                <a:latin typeface="Arial" panose="020B0604020202020204" pitchFamily="34" charset="0"/>
                <a:cs typeface="Times New Roman" panose="02020603050405020304" pitchFamily="18" charset="0"/>
              </a:rPr>
              <a:t>	-2	-1	          0	                  1	                      2</a:t>
            </a:r>
          </a:p>
          <a:p>
            <a:endParaRPr lang="en-US" altLang="en-US" sz="1800">
              <a:latin typeface="Arial" panose="020B060402020202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5800" y="304800"/>
            <a:ext cx="7772400" cy="1143000"/>
          </a:xfrm>
        </p:spPr>
        <p:txBody>
          <a:bodyPr/>
          <a:lstStyle/>
          <a:p>
            <a:r>
              <a:rPr lang="en-US" altLang="en-US"/>
              <a:t>Level of Measurement:Interval</a:t>
            </a:r>
          </a:p>
        </p:txBody>
      </p:sp>
      <p:sp>
        <p:nvSpPr>
          <p:cNvPr id="13315" name="Rectangle 3"/>
          <p:cNvSpPr>
            <a:spLocks noGrp="1" noChangeArrowheads="1"/>
          </p:cNvSpPr>
          <p:nvPr>
            <p:ph type="body" idx="1"/>
          </p:nvPr>
        </p:nvSpPr>
        <p:spPr/>
        <p:txBody>
          <a:bodyPr/>
          <a:lstStyle/>
          <a:p>
            <a:r>
              <a:rPr lang="en-US" altLang="en-US" sz="2400">
                <a:latin typeface="Arial" panose="020B0604020202020204" pitchFamily="34" charset="0"/>
                <a:cs typeface="Arial" panose="020B0604020202020204" pitchFamily="34" charset="0"/>
              </a:rPr>
              <a:t>An </a:t>
            </a:r>
            <a:r>
              <a:rPr lang="en-US" altLang="en-US" sz="2400" b="1" i="1">
                <a:latin typeface="Arial" panose="020B0604020202020204" pitchFamily="34" charset="0"/>
                <a:cs typeface="Arial" panose="020B0604020202020204" pitchFamily="34" charset="0"/>
              </a:rPr>
              <a:t>interval</a:t>
            </a:r>
            <a:r>
              <a:rPr lang="en-US" altLang="en-US" sz="2400">
                <a:latin typeface="Arial" panose="020B0604020202020204" pitchFamily="34" charset="0"/>
                <a:cs typeface="Arial" panose="020B0604020202020204" pitchFamily="34" charset="0"/>
              </a:rPr>
              <a:t> scale uses numbers to reflect some quantity.</a:t>
            </a:r>
            <a:r>
              <a:rPr lang="en-US" altLang="en-US" sz="2400"/>
              <a:t> </a:t>
            </a:r>
          </a:p>
          <a:p>
            <a:r>
              <a:rPr lang="en-US" altLang="en-US" sz="2400">
                <a:latin typeface="Arial" panose="020B0604020202020204" pitchFamily="34" charset="0"/>
                <a:cs typeface="Arial" panose="020B0604020202020204" pitchFamily="34" charset="0"/>
              </a:rPr>
              <a:t>As with the ordinal scale, the </a:t>
            </a:r>
            <a:r>
              <a:rPr lang="en-US" altLang="en-US" sz="2400" u="sng">
                <a:latin typeface="Arial" panose="020B0604020202020204" pitchFamily="34" charset="0"/>
                <a:cs typeface="Arial" panose="020B0604020202020204" pitchFamily="34" charset="0"/>
              </a:rPr>
              <a:t>relative order</a:t>
            </a:r>
            <a:r>
              <a:rPr lang="en-US" altLang="en-US" sz="2400">
                <a:latin typeface="Arial" panose="020B0604020202020204" pitchFamily="34" charset="0"/>
                <a:cs typeface="Arial" panose="020B0604020202020204" pitchFamily="34" charset="0"/>
              </a:rPr>
              <a:t> of the numbers in an interval scale is important. </a:t>
            </a:r>
          </a:p>
          <a:p>
            <a:r>
              <a:rPr lang="en-US" altLang="en-US" sz="2400">
                <a:latin typeface="Arial" panose="020B0604020202020204" pitchFamily="34" charset="0"/>
                <a:cs typeface="Times New Roman" panose="02020603050405020304" pitchFamily="18" charset="0"/>
              </a:rPr>
              <a:t>In addition, however, the </a:t>
            </a:r>
            <a:r>
              <a:rPr lang="en-US" altLang="en-US" sz="2400" u="sng">
                <a:latin typeface="Arial" panose="020B0604020202020204" pitchFamily="34" charset="0"/>
                <a:cs typeface="Times New Roman" panose="02020603050405020304" pitchFamily="18" charset="0"/>
              </a:rPr>
              <a:t>relative distance</a:t>
            </a:r>
            <a:r>
              <a:rPr lang="en-US" altLang="en-US" sz="2400">
                <a:latin typeface="Arial" panose="020B0604020202020204" pitchFamily="34" charset="0"/>
                <a:cs typeface="Times New Roman" panose="02020603050405020304" pitchFamily="18" charset="0"/>
              </a:rPr>
              <a:t> between elements in an interval scale is also important. </a:t>
            </a:r>
          </a:p>
          <a:p>
            <a:r>
              <a:rPr lang="en-US" altLang="en-US" sz="2400">
                <a:latin typeface="Arial" panose="020B0604020202020204" pitchFamily="34" charset="0"/>
                <a:cs typeface="Times New Roman" panose="02020603050405020304" pitchFamily="18" charset="0"/>
              </a:rPr>
              <a:t>Interval scales typically have a zero-point.  The distinguishing feature of the interval scale is that the location of the zero-point is arbitrary and does not reflect the complete absence of some property.</a:t>
            </a:r>
          </a:p>
          <a:p>
            <a:endParaRPr lang="en-US" altLang="en-US" sz="2400">
              <a:latin typeface="Arial" panose="020B0604020202020204" pitchFamily="34"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a:t>Level of Measurement:Interval</a:t>
            </a:r>
          </a:p>
        </p:txBody>
      </p:sp>
      <p:sp>
        <p:nvSpPr>
          <p:cNvPr id="14339" name="Rectangle 3"/>
          <p:cNvSpPr>
            <a:spLocks noGrp="1" noChangeArrowheads="1"/>
          </p:cNvSpPr>
          <p:nvPr>
            <p:ph type="body" idx="1"/>
          </p:nvPr>
        </p:nvSpPr>
        <p:spPr/>
        <p:txBody>
          <a:bodyPr/>
          <a:lstStyle/>
          <a:p>
            <a:r>
              <a:rPr lang="en-US" altLang="en-US">
                <a:cs typeface="Times New Roman" panose="02020603050405020304" pitchFamily="18" charset="0"/>
              </a:rPr>
              <a:t>Examples of interval scales include the Celsius and Fahrenheit temperature scales.</a:t>
            </a:r>
            <a:r>
              <a:rPr lang="en-US" altLang="en-US"/>
              <a:t> </a:t>
            </a:r>
          </a:p>
          <a:p>
            <a:r>
              <a:rPr lang="en-US" altLang="en-US"/>
              <a:t>Another example is an IQ score or scores on the MMPI.</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a:t>Level of Measurement:Ratio</a:t>
            </a:r>
          </a:p>
        </p:txBody>
      </p:sp>
      <p:sp>
        <p:nvSpPr>
          <p:cNvPr id="15363" name="Rectangle 3"/>
          <p:cNvSpPr>
            <a:spLocks noGrp="1" noChangeArrowheads="1"/>
          </p:cNvSpPr>
          <p:nvPr>
            <p:ph type="body" idx="1"/>
          </p:nvPr>
        </p:nvSpPr>
        <p:spPr/>
        <p:txBody>
          <a:bodyPr/>
          <a:lstStyle/>
          <a:p>
            <a:r>
              <a:rPr lang="en-US" altLang="en-US">
                <a:latin typeface="Arial" panose="020B0604020202020204" pitchFamily="34" charset="0"/>
                <a:cs typeface="Arial" panose="020B0604020202020204" pitchFamily="34" charset="0"/>
              </a:rPr>
              <a:t>A </a:t>
            </a:r>
            <a:r>
              <a:rPr lang="en-US" altLang="en-US" b="1" i="1">
                <a:latin typeface="Arial" panose="020B0604020202020204" pitchFamily="34" charset="0"/>
                <a:cs typeface="Arial" panose="020B0604020202020204" pitchFamily="34" charset="0"/>
              </a:rPr>
              <a:t>ratio</a:t>
            </a:r>
            <a:r>
              <a:rPr lang="en-US" altLang="en-US">
                <a:latin typeface="Arial" panose="020B0604020202020204" pitchFamily="34" charset="0"/>
                <a:cs typeface="Arial" panose="020B0604020202020204" pitchFamily="34" charset="0"/>
              </a:rPr>
              <a:t> scale has all the properties of an interval scale plus a fixed and non-arbitrary zero-point reflecting the complete absence of some property.</a:t>
            </a:r>
            <a:endParaRPr lang="en-US" altLang="en-US">
              <a:cs typeface="Times New Roman" panose="02020603050405020304" pitchFamily="18" charset="0"/>
            </a:endParaRPr>
          </a:p>
          <a:p>
            <a:r>
              <a:rPr lang="en-US" altLang="en-US"/>
              <a:t>Examples: height, weight, temperature in Kelvin, age in years.</a:t>
            </a:r>
          </a:p>
          <a:p>
            <a:r>
              <a:rPr lang="en-US" altLang="en-US"/>
              <a:t>All of these have a true zero.</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b="1">
                <a:cs typeface="Times New Roman" panose="02020603050405020304" pitchFamily="18" charset="0"/>
              </a:rPr>
              <a:t>Measurement Theory</a:t>
            </a:r>
            <a:r>
              <a:rPr lang="en-US" altLang="en-US">
                <a:cs typeface="Times New Roman" panose="02020603050405020304" pitchFamily="18" charset="0"/>
              </a:rPr>
              <a:t/>
            </a:r>
            <a:br>
              <a:rPr lang="en-US" altLang="en-US">
                <a:cs typeface="Times New Roman" panose="02020603050405020304" pitchFamily="18" charset="0"/>
              </a:rPr>
            </a:br>
            <a:endParaRPr lang="en-US" altLang="en-US">
              <a:cs typeface="Times New Roman" panose="02020603050405020304" pitchFamily="18" charset="0"/>
            </a:endParaRPr>
          </a:p>
        </p:txBody>
      </p:sp>
      <p:sp>
        <p:nvSpPr>
          <p:cNvPr id="5123" name="Rectangle 3"/>
          <p:cNvSpPr>
            <a:spLocks noGrp="1" noChangeArrowheads="1"/>
          </p:cNvSpPr>
          <p:nvPr>
            <p:ph type="body" idx="1"/>
          </p:nvPr>
        </p:nvSpPr>
        <p:spPr/>
        <p:txBody>
          <a:bodyPr/>
          <a:lstStyle/>
          <a:p>
            <a:r>
              <a:rPr lang="en-US" altLang="en-US" sz="2800">
                <a:cs typeface="Times New Roman" panose="02020603050405020304" pitchFamily="18" charset="0"/>
              </a:rPr>
              <a:t>Measurement theory is a branch of applied mathematics that is useful in measurement and data analysis. The fundamental idea of measurement theory is that measurements are not the same as the attribute being measured. Hence, if you want to draw conclusions about the attribute, you must take into account the nature of the correspondence between the attribute and the measurements. </a:t>
            </a:r>
          </a:p>
          <a:p>
            <a:endParaRPr lang="en-US" altLang="en-US" sz="2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a:t>The map is not the territory</a:t>
            </a:r>
          </a:p>
        </p:txBody>
      </p:sp>
      <p:sp>
        <p:nvSpPr>
          <p:cNvPr id="6147" name="Rectangle 3"/>
          <p:cNvSpPr>
            <a:spLocks noGrp="1" noChangeArrowheads="1"/>
          </p:cNvSpPr>
          <p:nvPr>
            <p:ph type="body" idx="1"/>
          </p:nvPr>
        </p:nvSpPr>
        <p:spPr/>
        <p:txBody>
          <a:bodyPr/>
          <a:lstStyle/>
          <a:p>
            <a:r>
              <a:rPr lang="en-US" altLang="en-US"/>
              <a:t>How we measure something is not the same as the thing being measured. </a:t>
            </a:r>
          </a:p>
          <a:p>
            <a:r>
              <a:rPr lang="en-US" altLang="en-US"/>
              <a:t>For some things the measure seems the same: weight=pounds.</a:t>
            </a:r>
          </a:p>
          <a:p>
            <a:r>
              <a:rPr lang="en-US" altLang="en-US"/>
              <a:t>For others: not so much: Happiness= a high rating on the Happiness Scale.</a:t>
            </a:r>
          </a:p>
          <a:p>
            <a:pPr>
              <a:buFontTx/>
              <a:buNone/>
            </a:pPr>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a:t>Classical Test Theory</a:t>
            </a:r>
          </a:p>
        </p:txBody>
      </p:sp>
      <p:sp>
        <p:nvSpPr>
          <p:cNvPr id="7171" name="Rectangle 3"/>
          <p:cNvSpPr>
            <a:spLocks noGrp="1" noChangeArrowheads="1"/>
          </p:cNvSpPr>
          <p:nvPr>
            <p:ph type="body" idx="1"/>
          </p:nvPr>
        </p:nvSpPr>
        <p:spPr/>
        <p:txBody>
          <a:bodyPr/>
          <a:lstStyle/>
          <a:p>
            <a:r>
              <a:rPr lang="en-US" altLang="en-US" sz="2800"/>
              <a:t>According to classical test theory, all measurement is imperfect.</a:t>
            </a:r>
          </a:p>
          <a:p>
            <a:r>
              <a:rPr lang="en-US" altLang="en-US" sz="2800"/>
              <a:t>All measurement is comprised of a true score + error  or </a:t>
            </a:r>
            <a:r>
              <a:rPr lang="en-US" altLang="en-US" sz="2800">
                <a:cs typeface="Times New Roman" panose="02020603050405020304" pitchFamily="18" charset="0"/>
              </a:rPr>
              <a:t> X</a:t>
            </a:r>
            <a:r>
              <a:rPr lang="en-US" altLang="en-US" sz="2800" baseline="-30000">
                <a:cs typeface="Times New Roman" panose="02020603050405020304" pitchFamily="18" charset="0"/>
              </a:rPr>
              <a:t>ij=</a:t>
            </a:r>
            <a:r>
              <a:rPr lang="en-US" altLang="en-US" sz="2800">
                <a:cs typeface="Times New Roman" panose="02020603050405020304" pitchFamily="18" charset="0"/>
              </a:rPr>
              <a:t> </a:t>
            </a:r>
            <a:r>
              <a:rPr lang="en-US" altLang="en-US" sz="2800" b="1">
                <a:cs typeface="Times New Roman" panose="02020603050405020304" pitchFamily="18" charset="0"/>
              </a:rPr>
              <a:t>θ</a:t>
            </a:r>
            <a:r>
              <a:rPr lang="en-US" altLang="en-US" sz="2800">
                <a:cs typeface="Times New Roman" panose="02020603050405020304" pitchFamily="18" charset="0"/>
              </a:rPr>
              <a:t> +</a:t>
            </a:r>
            <a:r>
              <a:rPr lang="en-US" altLang="en-US" sz="2800" b="1">
                <a:cs typeface="Times New Roman" panose="02020603050405020304" pitchFamily="18" charset="0"/>
              </a:rPr>
              <a:t> ε</a:t>
            </a:r>
            <a:r>
              <a:rPr lang="en-US" altLang="en-US" sz="2800" baseline="-30000">
                <a:cs typeface="Times New Roman" panose="02020603050405020304" pitchFamily="18" charset="0"/>
              </a:rPr>
              <a:t>ij</a:t>
            </a:r>
            <a:r>
              <a:rPr lang="en-US" altLang="en-US" sz="2800"/>
              <a:t> </a:t>
            </a:r>
          </a:p>
          <a:p>
            <a:r>
              <a:rPr lang="en-US" altLang="en-US" sz="2800"/>
              <a:t>This means that any measure is comprised of the thing you are really trying to measure </a:t>
            </a:r>
            <a:r>
              <a:rPr lang="en-US" altLang="en-US" sz="2800">
                <a:cs typeface="Times New Roman" panose="02020603050405020304" pitchFamily="18" charset="0"/>
              </a:rPr>
              <a:t>θ (theta) plus random garbage associated with that particular person at that particular time ( </a:t>
            </a:r>
            <a:r>
              <a:rPr lang="en-US" altLang="en-US" sz="2800" b="1">
                <a:cs typeface="Times New Roman" panose="02020603050405020304" pitchFamily="18" charset="0"/>
              </a:rPr>
              <a:t>ε</a:t>
            </a:r>
            <a:r>
              <a:rPr lang="en-US" altLang="en-US" sz="2800" baseline="-30000">
                <a:cs typeface="Times New Roman" panose="02020603050405020304" pitchFamily="18" charset="0"/>
              </a:rPr>
              <a:t>ij</a:t>
            </a:r>
            <a:r>
              <a:rPr lang="en-US" altLang="en-US" sz="280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altLang="en-US"/>
              <a:t>So what is measurement?</a:t>
            </a:r>
            <a:r>
              <a:rPr lang="en-US" altLang="en-US" baseline="30000"/>
              <a:t>*</a:t>
            </a:r>
            <a:endParaRPr lang="en-US" altLang="en-US"/>
          </a:p>
        </p:txBody>
      </p:sp>
      <p:sp>
        <p:nvSpPr>
          <p:cNvPr id="1027" name="Rectangle 3"/>
          <p:cNvSpPr>
            <a:spLocks noGrp="1" noChangeArrowheads="1"/>
          </p:cNvSpPr>
          <p:nvPr>
            <p:ph type="body" idx="1"/>
          </p:nvPr>
        </p:nvSpPr>
        <p:spPr/>
        <p:txBody>
          <a:bodyPr/>
          <a:lstStyle/>
          <a:p>
            <a:r>
              <a:rPr lang="en-US" altLang="en-US" u="sng">
                <a:cs typeface="Arial" panose="020B0604020202020204" pitchFamily="34" charset="0"/>
              </a:rPr>
              <a:t>Measurement</a:t>
            </a:r>
            <a:r>
              <a:rPr lang="en-US" altLang="en-US">
                <a:cs typeface="Arial" panose="020B0604020202020204" pitchFamily="34" charset="0"/>
              </a:rPr>
              <a:t> is the process of assigning numbers to represent some property, such as the quantity or quality of an object.  Examples of measurement would include using inches to represent distance, IQ scores to represent intelligence, or integers to represent gender (e.g., 1 = male, 2 = female). </a:t>
            </a:r>
            <a:endParaRPr lang="en-US" altLang="en-US"/>
          </a:p>
        </p:txBody>
      </p:sp>
      <p:sp>
        <p:nvSpPr>
          <p:cNvPr id="1028" name="Text Box 4"/>
          <p:cNvSpPr txBox="1">
            <a:spLocks noChangeArrowheads="1"/>
          </p:cNvSpPr>
          <p:nvPr/>
        </p:nvSpPr>
        <p:spPr bwMode="auto">
          <a:xfrm>
            <a:off x="609600" y="6324600"/>
            <a:ext cx="6477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 Aside from being imperfect.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a:t>Why should I care about measurement?</a:t>
            </a:r>
          </a:p>
        </p:txBody>
      </p:sp>
      <p:sp>
        <p:nvSpPr>
          <p:cNvPr id="8195" name="Rectangle 3"/>
          <p:cNvSpPr>
            <a:spLocks noGrp="1" noChangeArrowheads="1"/>
          </p:cNvSpPr>
          <p:nvPr>
            <p:ph type="body" idx="1"/>
          </p:nvPr>
        </p:nvSpPr>
        <p:spPr/>
        <p:txBody>
          <a:bodyPr/>
          <a:lstStyle/>
          <a:p>
            <a:r>
              <a:rPr lang="en-US" altLang="en-US"/>
              <a:t>GIGO: Garbage in: Garbage out.</a:t>
            </a:r>
          </a:p>
          <a:p>
            <a:r>
              <a:rPr lang="en-US" altLang="en-US"/>
              <a:t>T</a:t>
            </a:r>
            <a:r>
              <a:rPr lang="en-US" altLang="en-US">
                <a:cs typeface="Arial" panose="020B0604020202020204" pitchFamily="34" charset="0"/>
              </a:rPr>
              <a:t>he adequacy of measurement process, assessed in terms of the reliability and validity of the measure, ultimately impacts the conclusions that are drawn from the statistical analyses.  The use of inadequate measures often leads to inappropriate or erroneous conclusions.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5800" y="304800"/>
            <a:ext cx="7772400" cy="1143000"/>
          </a:xfrm>
        </p:spPr>
        <p:txBody>
          <a:bodyPr/>
          <a:lstStyle/>
          <a:p>
            <a:r>
              <a:rPr lang="en-US" altLang="en-US"/>
              <a:t>Levels of Measurement</a:t>
            </a:r>
          </a:p>
        </p:txBody>
      </p:sp>
      <p:sp>
        <p:nvSpPr>
          <p:cNvPr id="9219" name="Rectangle 3"/>
          <p:cNvSpPr>
            <a:spLocks noGrp="1" noChangeArrowheads="1"/>
          </p:cNvSpPr>
          <p:nvPr>
            <p:ph type="body" idx="1"/>
          </p:nvPr>
        </p:nvSpPr>
        <p:spPr/>
        <p:txBody>
          <a:bodyPr/>
          <a:lstStyle/>
          <a:p>
            <a:pPr>
              <a:lnSpc>
                <a:spcPct val="90000"/>
              </a:lnSpc>
            </a:pPr>
            <a:r>
              <a:rPr lang="en-US" altLang="en-US" sz="2800">
                <a:latin typeface="Arial" panose="020B0604020202020204" pitchFamily="34" charset="0"/>
                <a:cs typeface="Arial" panose="020B0604020202020204" pitchFamily="34" charset="0"/>
              </a:rPr>
              <a:t>Level of measurement provides information about the relationship between individual elements to which numbers are assigned.  </a:t>
            </a:r>
          </a:p>
          <a:p>
            <a:pPr>
              <a:lnSpc>
                <a:spcPct val="90000"/>
              </a:lnSpc>
            </a:pPr>
            <a:r>
              <a:rPr lang="en-US" altLang="en-US" sz="2800">
                <a:latin typeface="Arial" panose="020B0604020202020204" pitchFamily="34" charset="0"/>
                <a:cs typeface="Arial" panose="020B0604020202020204" pitchFamily="34" charset="0"/>
              </a:rPr>
              <a:t>For example:  “Is element A greater than element B?  Is the distance between element A and element B greater than the distance between elements B and elements C?”</a:t>
            </a:r>
          </a:p>
          <a:p>
            <a:pPr>
              <a:lnSpc>
                <a:spcPct val="90000"/>
              </a:lnSpc>
            </a:pPr>
            <a:r>
              <a:rPr lang="en-US" altLang="en-US" sz="2800">
                <a:latin typeface="Arial" panose="020B0604020202020204" pitchFamily="34" charset="0"/>
                <a:cs typeface="Times New Roman" panose="02020603050405020304" pitchFamily="18" charset="0"/>
              </a:rPr>
              <a:t>Level of measurement frequently dictates the appropriate statistical methods for summarizing and/or analyzing the data.</a:t>
            </a:r>
            <a:r>
              <a:rPr lang="en-US" altLang="en-US" sz="2800">
                <a:latin typeface="Arial" panose="020B0604020202020204" pitchFamily="34" charset="0"/>
                <a:cs typeface="Arial" panose="020B0604020202020204" pitchFamily="34" charset="0"/>
              </a:rPr>
              <a:t> </a:t>
            </a:r>
          </a:p>
          <a:p>
            <a:pPr>
              <a:lnSpc>
                <a:spcPct val="90000"/>
              </a:lnSpc>
            </a:pPr>
            <a:endParaRPr lang="en-US" altLang="en-US" sz="2800">
              <a:latin typeface="Arial" panose="020B0604020202020204" pitchFamily="34" charset="0"/>
              <a:cs typeface="Arial" panose="020B0604020202020204" pitchFamily="34" charset="0"/>
            </a:endParaRPr>
          </a:p>
          <a:p>
            <a:pPr>
              <a:lnSpc>
                <a:spcPct val="90000"/>
              </a:lnSpc>
            </a:pPr>
            <a:endParaRPr lang="en-US" altLang="en-US" sz="2800">
              <a:latin typeface="Arial" panose="020B0604020202020204" pitchFamily="34" charset="0"/>
              <a:cs typeface="Arial" panose="020B0604020202020204" pitchFamily="34" charset="0"/>
            </a:endParaRPr>
          </a:p>
          <a:p>
            <a:pPr>
              <a:lnSpc>
                <a:spcPct val="90000"/>
              </a:lnSpc>
            </a:pPr>
            <a:endParaRPr lang="en-US" altLang="en-US" sz="2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a:t>Level of Measurement:Nominal</a:t>
            </a:r>
          </a:p>
        </p:txBody>
      </p:sp>
      <p:sp>
        <p:nvSpPr>
          <p:cNvPr id="10243" name="Rectangle 3"/>
          <p:cNvSpPr>
            <a:spLocks noGrp="1" noChangeArrowheads="1"/>
          </p:cNvSpPr>
          <p:nvPr>
            <p:ph type="body" idx="1"/>
          </p:nvPr>
        </p:nvSpPr>
        <p:spPr/>
        <p:txBody>
          <a:bodyPr/>
          <a:lstStyle/>
          <a:p>
            <a:r>
              <a:rPr lang="en-US" altLang="en-US" sz="2800">
                <a:cs typeface="Arial" panose="020B0604020202020204" pitchFamily="34" charset="0"/>
              </a:rPr>
              <a:t>A </a:t>
            </a:r>
            <a:r>
              <a:rPr lang="en-US" altLang="en-US" sz="2800" b="1" i="1">
                <a:cs typeface="Arial" panose="020B0604020202020204" pitchFamily="34" charset="0"/>
              </a:rPr>
              <a:t>nominal</a:t>
            </a:r>
            <a:r>
              <a:rPr lang="en-US" altLang="en-US" sz="2800">
                <a:cs typeface="Arial" panose="020B0604020202020204" pitchFamily="34" charset="0"/>
              </a:rPr>
              <a:t> scale uses numbers to represent some qualitative class or category.</a:t>
            </a:r>
            <a:r>
              <a:rPr lang="en-US" altLang="en-US" sz="2800">
                <a:latin typeface="Arial" panose="020B0604020202020204" pitchFamily="34" charset="0"/>
                <a:cs typeface="Arial" panose="020B0604020202020204" pitchFamily="34" charset="0"/>
              </a:rPr>
              <a:t>  </a:t>
            </a:r>
            <a:endParaRPr lang="en-US" altLang="en-US" sz="2800">
              <a:cs typeface="Times New Roman" panose="02020603050405020304" pitchFamily="18" charset="0"/>
            </a:endParaRPr>
          </a:p>
          <a:p>
            <a:r>
              <a:rPr lang="en-US" altLang="en-US" sz="2800">
                <a:cs typeface="Times New Roman" panose="02020603050405020304" pitchFamily="18" charset="0"/>
              </a:rPr>
              <a:t>Examples include using numbers to represent gender (e.g., 1 = male, 2 = female) or marital status (1 = never married, 2 = married, 3 = divorced, 4 = widowed, 5 = other). </a:t>
            </a:r>
          </a:p>
          <a:p>
            <a:r>
              <a:rPr lang="en-US" altLang="en-US" sz="2800">
                <a:cs typeface="Arial" panose="020B0604020202020204" pitchFamily="34" charset="0"/>
              </a:rPr>
              <a:t>The numbers themselves have no inherent meaning; they connote no particular order or direction.</a:t>
            </a:r>
            <a:r>
              <a:rPr lang="en-US" altLang="en-US" sz="2800">
                <a:cs typeface="Times New Roman" panose="02020603050405020304" pitchFamily="18" charset="0"/>
              </a:rPr>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a:t>Level of Measurement:Ordinal</a:t>
            </a:r>
          </a:p>
        </p:txBody>
      </p:sp>
      <p:sp>
        <p:nvSpPr>
          <p:cNvPr id="11267" name="Rectangle 3"/>
          <p:cNvSpPr>
            <a:spLocks noGrp="1" noChangeArrowheads="1"/>
          </p:cNvSpPr>
          <p:nvPr>
            <p:ph type="body" idx="1"/>
          </p:nvPr>
        </p:nvSpPr>
        <p:spPr/>
        <p:txBody>
          <a:bodyPr/>
          <a:lstStyle/>
          <a:p>
            <a:pPr>
              <a:lnSpc>
                <a:spcPct val="90000"/>
              </a:lnSpc>
            </a:pPr>
            <a:r>
              <a:rPr lang="en-US" altLang="en-US" sz="2800">
                <a:latin typeface="Arial" panose="020B0604020202020204" pitchFamily="34" charset="0"/>
                <a:cs typeface="Arial" panose="020B0604020202020204" pitchFamily="34" charset="0"/>
              </a:rPr>
              <a:t>An </a:t>
            </a:r>
            <a:r>
              <a:rPr lang="en-US" altLang="en-US" sz="2800" b="1" i="1">
                <a:latin typeface="Arial" panose="020B0604020202020204" pitchFamily="34" charset="0"/>
                <a:cs typeface="Arial" panose="020B0604020202020204" pitchFamily="34" charset="0"/>
              </a:rPr>
              <a:t>ordinal</a:t>
            </a:r>
            <a:r>
              <a:rPr lang="en-US" altLang="en-US" sz="2800">
                <a:latin typeface="Arial" panose="020B0604020202020204" pitchFamily="34" charset="0"/>
                <a:cs typeface="Arial" panose="020B0604020202020204" pitchFamily="34" charset="0"/>
              </a:rPr>
              <a:t> scale uses numbers to reflect a rank ordering of elements.</a:t>
            </a:r>
            <a:endParaRPr lang="en-US" altLang="en-US" sz="2800">
              <a:cs typeface="Times New Roman" panose="02020603050405020304" pitchFamily="18" charset="0"/>
            </a:endParaRPr>
          </a:p>
          <a:p>
            <a:pPr>
              <a:lnSpc>
                <a:spcPct val="90000"/>
              </a:lnSpc>
            </a:pPr>
            <a:r>
              <a:rPr lang="en-US" altLang="en-US" sz="2800">
                <a:latin typeface="Arial" panose="020B0604020202020204" pitchFamily="34" charset="0"/>
                <a:cs typeface="Arial" panose="020B0604020202020204" pitchFamily="34" charset="0"/>
              </a:rPr>
              <a:t>An ordinal scale reflects a relative ranking of elements on some property.</a:t>
            </a:r>
            <a:endParaRPr lang="en-US" altLang="en-US" sz="2800">
              <a:cs typeface="Times New Roman" panose="02020603050405020304" pitchFamily="18" charset="0"/>
            </a:endParaRPr>
          </a:p>
          <a:p>
            <a:pPr>
              <a:lnSpc>
                <a:spcPct val="90000"/>
              </a:lnSpc>
            </a:pPr>
            <a:r>
              <a:rPr lang="en-US" altLang="en-US" sz="2800">
                <a:latin typeface="Arial" panose="020B0604020202020204" pitchFamily="34" charset="0"/>
                <a:cs typeface="Arial" panose="020B0604020202020204" pitchFamily="34" charset="0"/>
              </a:rPr>
              <a:t>The numbers in an ordinal scale do not express the true magnitude of the elements on this property.  </a:t>
            </a:r>
            <a:endParaRPr lang="en-US" altLang="en-US" sz="2800">
              <a:cs typeface="Times New Roman" panose="02020603050405020304" pitchFamily="18" charset="0"/>
            </a:endParaRPr>
          </a:p>
          <a:p>
            <a:pPr>
              <a:lnSpc>
                <a:spcPct val="90000"/>
              </a:lnSpc>
            </a:pPr>
            <a:r>
              <a:rPr lang="en-US" altLang="en-US" sz="2800">
                <a:latin typeface="Arial" panose="020B0604020202020204" pitchFamily="34" charset="0"/>
                <a:cs typeface="Arial" panose="020B0604020202020204" pitchFamily="34" charset="0"/>
              </a:rPr>
              <a:t>Ordinal numbers cannot be used to express the distance between elements, but merely their relative ranking.</a:t>
            </a:r>
            <a:endParaRPr lang="en-US" altLang="en-US" sz="2800">
              <a:cs typeface="Times New Roman" panose="02020603050405020304" pitchFamily="18" charset="0"/>
            </a:endParaRPr>
          </a:p>
          <a:p>
            <a:pPr>
              <a:lnSpc>
                <a:spcPct val="90000"/>
              </a:lnSpc>
            </a:pPr>
            <a:endParaRPr lang="en-US" altLang="en-US" sz="2800"/>
          </a:p>
        </p:txBody>
      </p:sp>
    </p:spTree>
  </p:cSld>
  <p:clrMapOvr>
    <a:masterClrMapping/>
  </p:clrMapOvr>
</p:sld>
</file>

<file path=ppt/theme/theme1.xml><?xml version="1.0" encoding="utf-8"?>
<a:theme xmlns:a="http://schemas.openxmlformats.org/drawingml/2006/main" name="Pulse">
  <a:themeElements>
    <a:clrScheme name="Pulse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fontScheme name="Puls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36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36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Pulse 1">
        <a:dk1>
          <a:srgbClr val="000000"/>
        </a:dk1>
        <a:lt1>
          <a:srgbClr val="CCECFF"/>
        </a:lt1>
        <a:dk2>
          <a:srgbClr val="000066"/>
        </a:dk2>
        <a:lt2>
          <a:srgbClr val="6699FF"/>
        </a:lt2>
        <a:accent1>
          <a:srgbClr val="33CCCC"/>
        </a:accent1>
        <a:accent2>
          <a:srgbClr val="0099FF"/>
        </a:accent2>
        <a:accent3>
          <a:srgbClr val="E2F4FF"/>
        </a:accent3>
        <a:accent4>
          <a:srgbClr val="000000"/>
        </a:accent4>
        <a:accent5>
          <a:srgbClr val="ADE2E2"/>
        </a:accent5>
        <a:accent6>
          <a:srgbClr val="008AE7"/>
        </a:accent6>
        <a:hlink>
          <a:srgbClr val="FFFFFF"/>
        </a:hlink>
        <a:folHlink>
          <a:srgbClr val="3366FF"/>
        </a:folHlink>
      </a:clrScheme>
      <a:clrMap bg1="lt1" tx1="dk1" bg2="lt2" tx2="dk2" accent1="accent1" accent2="accent2" accent3="accent3" accent4="accent4" accent5="accent5" accent6="accent6" hlink="hlink" folHlink="folHlink"/>
    </a:extraClrScheme>
    <a:extraClrScheme>
      <a:clrScheme name="Pulse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clrMap bg1="dk2" tx1="lt1" bg2="dk1" tx2="lt2" accent1="accent1" accent2="accent2" accent3="accent3" accent4="accent4" accent5="accent5" accent6="accent6" hlink="hlink" folHlink="folHlink"/>
    </a:extraClrScheme>
    <a:extraClrScheme>
      <a:clrScheme name="Pulse 3">
        <a:dk1>
          <a:srgbClr val="000000"/>
        </a:dk1>
        <a:lt1>
          <a:srgbClr val="FFFFFF"/>
        </a:lt1>
        <a:dk2>
          <a:srgbClr val="000000"/>
        </a:dk2>
        <a:lt2>
          <a:srgbClr val="DDDDDD"/>
        </a:lt2>
        <a:accent1>
          <a:srgbClr val="CBCBCB"/>
        </a:accent1>
        <a:accent2>
          <a:srgbClr val="C0C0C0"/>
        </a:accent2>
        <a:accent3>
          <a:srgbClr val="FFFFFF"/>
        </a:accent3>
        <a:accent4>
          <a:srgbClr val="000000"/>
        </a:accent4>
        <a:accent5>
          <a:srgbClr val="E2E2E2"/>
        </a:accent5>
        <a:accent6>
          <a:srgbClr val="AEAEAE"/>
        </a:accent6>
        <a:hlink>
          <a:srgbClr val="4D4D4D"/>
        </a:hlink>
        <a:folHlink>
          <a:srgbClr val="868686"/>
        </a:folHlink>
      </a:clrScheme>
      <a:clrMap bg1="lt1" tx1="dk1" bg2="lt2" tx2="dk2" accent1="accent1" accent2="accent2" accent3="accent3" accent4="accent4" accent5="accent5" accent6="accent6" hlink="hlink" folHlink="folHlink"/>
    </a:extraClrScheme>
    <a:extraClrScheme>
      <a:clrScheme name="Pulse 4">
        <a:dk1>
          <a:srgbClr val="000000"/>
        </a:dk1>
        <a:lt1>
          <a:srgbClr val="FFFFFF"/>
        </a:lt1>
        <a:dk2>
          <a:srgbClr val="660033"/>
        </a:dk2>
        <a:lt2>
          <a:srgbClr val="FFCC66"/>
        </a:lt2>
        <a:accent1>
          <a:srgbClr val="FF9900"/>
        </a:accent1>
        <a:accent2>
          <a:srgbClr val="440022"/>
        </a:accent2>
        <a:accent3>
          <a:srgbClr val="B8AAAD"/>
        </a:accent3>
        <a:accent4>
          <a:srgbClr val="DADADA"/>
        </a:accent4>
        <a:accent5>
          <a:srgbClr val="FFCAAA"/>
        </a:accent5>
        <a:accent6>
          <a:srgbClr val="3D001E"/>
        </a:accent6>
        <a:hlink>
          <a:srgbClr val="B20059"/>
        </a:hlink>
        <a:folHlink>
          <a:srgbClr val="FF6699"/>
        </a:folHlink>
      </a:clrScheme>
      <a:clrMap bg1="dk2" tx1="lt1" bg2="dk1" tx2="lt2" accent1="accent1" accent2="accent2" accent3="accent3" accent4="accent4" accent5="accent5" accent6="accent6" hlink="hlink" folHlink="folHlink"/>
    </a:extraClrScheme>
    <a:extraClrScheme>
      <a:clrScheme name="Pulse 5">
        <a:dk1>
          <a:srgbClr val="000000"/>
        </a:dk1>
        <a:lt1>
          <a:srgbClr val="FFFFFF"/>
        </a:lt1>
        <a:dk2>
          <a:srgbClr val="663300"/>
        </a:dk2>
        <a:lt2>
          <a:srgbClr val="FFCC66"/>
        </a:lt2>
        <a:accent1>
          <a:srgbClr val="FF9900"/>
        </a:accent1>
        <a:accent2>
          <a:srgbClr val="361B00"/>
        </a:accent2>
        <a:accent3>
          <a:srgbClr val="B8ADAA"/>
        </a:accent3>
        <a:accent4>
          <a:srgbClr val="DADADA"/>
        </a:accent4>
        <a:accent5>
          <a:srgbClr val="FFCAAA"/>
        </a:accent5>
        <a:accent6>
          <a:srgbClr val="301700"/>
        </a:accent6>
        <a:hlink>
          <a:srgbClr val="996633"/>
        </a:hlink>
        <a:folHlink>
          <a:srgbClr val="FF6699"/>
        </a:folHlink>
      </a:clrScheme>
      <a:clrMap bg1="dk2" tx1="lt1" bg2="dk1" tx2="lt2" accent1="accent1" accent2="accent2" accent3="accent3" accent4="accent4" accent5="accent5" accent6="accent6" hlink="hlink" folHlink="folHlink"/>
    </a:extraClrScheme>
    <a:extraClrScheme>
      <a:clrScheme name="Pulse 6">
        <a:dk1>
          <a:srgbClr val="000000"/>
        </a:dk1>
        <a:lt1>
          <a:srgbClr val="FFFFFF"/>
        </a:lt1>
        <a:dk2>
          <a:srgbClr val="003300"/>
        </a:dk2>
        <a:lt2>
          <a:srgbClr val="FFCC66"/>
        </a:lt2>
        <a:accent1>
          <a:srgbClr val="CC9900"/>
        </a:accent1>
        <a:accent2>
          <a:srgbClr val="001600"/>
        </a:accent2>
        <a:accent3>
          <a:srgbClr val="AAADAA"/>
        </a:accent3>
        <a:accent4>
          <a:srgbClr val="DADADA"/>
        </a:accent4>
        <a:accent5>
          <a:srgbClr val="E2CAAA"/>
        </a:accent5>
        <a:accent6>
          <a:srgbClr val="001300"/>
        </a:accent6>
        <a:hlink>
          <a:srgbClr val="006600"/>
        </a:hlink>
        <a:folHlink>
          <a:srgbClr val="009999"/>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Designs\Pulse.pot</Template>
  <TotalTime>42</TotalTime>
  <Words>742</Words>
  <Application>Microsoft Office PowerPoint</Application>
  <PresentationFormat>On-screen Show (4:3)</PresentationFormat>
  <Paragraphs>49</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Times New Roman</vt:lpstr>
      <vt:lpstr>Arial</vt:lpstr>
      <vt:lpstr>Pulse</vt:lpstr>
      <vt:lpstr>Measurement</vt:lpstr>
      <vt:lpstr>Measurement Theory </vt:lpstr>
      <vt:lpstr>The map is not the territory</vt:lpstr>
      <vt:lpstr>Classical Test Theory</vt:lpstr>
      <vt:lpstr>So what is measurement?*</vt:lpstr>
      <vt:lpstr>Why should I care about measurement?</vt:lpstr>
      <vt:lpstr>Levels of Measurement</vt:lpstr>
      <vt:lpstr>Level of Measurement:Nominal</vt:lpstr>
      <vt:lpstr>Level of Measurement:Ordinal</vt:lpstr>
      <vt:lpstr>Level of Measurement:Ordinal</vt:lpstr>
      <vt:lpstr>Level of Measurement:Interval</vt:lpstr>
      <vt:lpstr>Level of Measurement:Interval</vt:lpstr>
      <vt:lpstr>Level of Measurement:Ratio</vt:lpstr>
    </vt:vector>
  </TitlesOfParts>
  <Company>Mental Health VAMC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Measurement</dc:title>
  <dc:creator>Paul Thuras Ph.D.</dc:creator>
  <cp:lastModifiedBy>Mitchell Olson</cp:lastModifiedBy>
  <cp:revision>4</cp:revision>
  <dcterms:created xsi:type="dcterms:W3CDTF">2006-09-06T20:12:07Z</dcterms:created>
  <dcterms:modified xsi:type="dcterms:W3CDTF">2016-06-10T21:34:35Z</dcterms:modified>
</cp:coreProperties>
</file>