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256" r:id="rId2"/>
    <p:sldId id="272" r:id="rId3"/>
    <p:sldId id="264" r:id="rId4"/>
    <p:sldId id="265" r:id="rId5"/>
    <p:sldId id="273" r:id="rId6"/>
    <p:sldId id="274" r:id="rId7"/>
    <p:sldId id="275" r:id="rId8"/>
    <p:sldId id="276" r:id="rId9"/>
    <p:sldId id="307" r:id="rId10"/>
    <p:sldId id="311" r:id="rId11"/>
    <p:sldId id="300" r:id="rId12"/>
    <p:sldId id="309" r:id="rId13"/>
    <p:sldId id="302" r:id="rId14"/>
    <p:sldId id="277" r:id="rId15"/>
    <p:sldId id="278" r:id="rId16"/>
    <p:sldId id="279" r:id="rId17"/>
    <p:sldId id="280" r:id="rId18"/>
    <p:sldId id="281" r:id="rId19"/>
    <p:sldId id="293" r:id="rId20"/>
    <p:sldId id="291" r:id="rId21"/>
    <p:sldId id="292" r:id="rId22"/>
    <p:sldId id="283" r:id="rId23"/>
    <p:sldId id="312" r:id="rId24"/>
    <p:sldId id="284" r:id="rId25"/>
    <p:sldId id="314" r:id="rId26"/>
    <p:sldId id="317" r:id="rId27"/>
    <p:sldId id="316" r:id="rId28"/>
    <p:sldId id="285" r:id="rId29"/>
    <p:sldId id="286" r:id="rId30"/>
    <p:sldId id="287" r:id="rId31"/>
    <p:sldId id="288" r:id="rId32"/>
    <p:sldId id="315" r:id="rId33"/>
    <p:sldId id="294" r:id="rId34"/>
    <p:sldId id="304" r:id="rId35"/>
    <p:sldId id="310" r:id="rId36"/>
    <p:sldId id="306" r:id="rId37"/>
    <p:sldId id="313"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1BDFF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660"/>
  </p:normalViewPr>
  <p:slideViewPr>
    <p:cSldViewPr>
      <p:cViewPr varScale="1">
        <p:scale>
          <a:sx n="69" d="100"/>
          <a:sy n="69" d="100"/>
        </p:scale>
        <p:origin x="-5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285C33AF-F9D2-4362-9B35-7FFE1EE3F26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870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870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70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870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EF76C68-20F0-4395-9336-8F4D00DADDE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4887A-063D-4446-9957-9B4AFC9C7B67}" type="slidenum">
              <a:rPr lang="en-US" altLang="en-US"/>
              <a:pPr/>
              <a:t>1</a:t>
            </a:fld>
            <a:endParaRPr lang="en-US" alt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24D3C-8427-4D7F-A7F1-D92C69647F97}" type="slidenum">
              <a:rPr lang="en-US" altLang="en-US"/>
              <a:pPr/>
              <a:t>10</a:t>
            </a:fld>
            <a:endParaRPr lang="en-US" altLang="en-US"/>
          </a:p>
        </p:txBody>
      </p:sp>
      <p:sp>
        <p:nvSpPr>
          <p:cNvPr id="133122" name="Rectangle 2"/>
          <p:cNvSpPr>
            <a:spLocks noRo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749D4-2D27-4E78-94D0-B20FD9ECCB0C}" type="slidenum">
              <a:rPr lang="en-US" altLang="en-US"/>
              <a:pPr/>
              <a:t>11</a:t>
            </a:fld>
            <a:endParaRPr lang="en-US" altLang="en-US"/>
          </a:p>
        </p:txBody>
      </p:sp>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20296E-BDE8-4F53-8856-3EC727F4C371}" type="slidenum">
              <a:rPr lang="en-US" altLang="en-US"/>
              <a:pPr/>
              <a:t>12</a:t>
            </a:fld>
            <a:endParaRPr lang="en-US" alt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5530B-9CF2-405C-B8F7-33375E0136C8}" type="slidenum">
              <a:rPr lang="en-US" altLang="en-US"/>
              <a:pPr/>
              <a:t>13</a:t>
            </a:fld>
            <a:endParaRPr lang="en-US" altLang="en-US"/>
          </a:p>
        </p:txBody>
      </p:sp>
      <p:sp>
        <p:nvSpPr>
          <p:cNvPr id="112642" name="Rectangle 2"/>
          <p:cNvSpPr>
            <a:spLocks noRo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918FD-2B8F-4B0E-959D-427DEBA7368B}" type="slidenum">
              <a:rPr lang="en-US" altLang="en-US"/>
              <a:pPr/>
              <a:t>14</a:t>
            </a:fld>
            <a:endParaRPr lang="en-US" altLang="en-US"/>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319AE-633C-49F2-BAC7-4C5F15EFA2EC}" type="slidenum">
              <a:rPr lang="en-US" altLang="en-US"/>
              <a:pPr/>
              <a:t>15</a:t>
            </a:fld>
            <a:endParaRPr lang="en-US" altLang="en-US"/>
          </a:p>
        </p:txBody>
      </p:sp>
      <p:sp>
        <p:nvSpPr>
          <p:cNvPr id="114690" name="Rectangle 2"/>
          <p:cNvSpPr>
            <a:spLocks noRo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4C888-8765-48B1-99B4-80D91703A094}" type="slidenum">
              <a:rPr lang="en-US" altLang="en-US"/>
              <a:pPr/>
              <a:t>16</a:t>
            </a:fld>
            <a:endParaRPr lang="en-US" altLang="en-US"/>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4E23E-56F7-4C0D-84FC-D8B34CB77872}" type="slidenum">
              <a:rPr lang="en-US" altLang="en-US"/>
              <a:pPr/>
              <a:t>17</a:t>
            </a:fld>
            <a:endParaRPr lang="en-US" altLang="en-US"/>
          </a:p>
        </p:txBody>
      </p:sp>
      <p:sp>
        <p:nvSpPr>
          <p:cNvPr id="116738" name="Rectangle 2"/>
          <p:cNvSpPr>
            <a:spLocks noRo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B737B-E7A1-4991-BB45-8AA8DD829E89}" type="slidenum">
              <a:rPr lang="en-US" altLang="en-US"/>
              <a:pPr/>
              <a:t>18</a:t>
            </a:fld>
            <a:endParaRPr lang="en-US" altLang="en-US"/>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6B265-86CB-41B9-97F4-76A9F1607DB6}" type="slidenum">
              <a:rPr lang="en-US" altLang="en-US"/>
              <a:pPr/>
              <a:t>19</a:t>
            </a:fld>
            <a:endParaRPr lang="en-US" altLang="en-US"/>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528DA7-6BD3-4DCD-9B2D-7198BFCA3D4F}" type="slidenum">
              <a:rPr lang="en-US" altLang="en-US"/>
              <a:pPr/>
              <a:t>2</a:t>
            </a:fld>
            <a:endParaRPr lang="en-US" alt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E6177-F2AC-407F-B511-F377E60B784A}" type="slidenum">
              <a:rPr lang="en-US" altLang="en-US"/>
              <a:pPr/>
              <a:t>20</a:t>
            </a:fld>
            <a:endParaRPr lang="en-US" altLang="en-US"/>
          </a:p>
        </p:txBody>
      </p:sp>
      <p:sp>
        <p:nvSpPr>
          <p:cNvPr id="125954" name="Rectangle 2"/>
          <p:cNvSpPr>
            <a:spLocks noRo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5D37D-DD1D-4F9E-AAF6-18CDB3CDDE7A}" type="slidenum">
              <a:rPr lang="en-US" altLang="en-US"/>
              <a:pPr/>
              <a:t>21</a:t>
            </a:fld>
            <a:endParaRPr lang="en-US" altLang="en-US"/>
          </a:p>
        </p:txBody>
      </p:sp>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7668F-2764-455C-9458-C43A0B7D924D}" type="slidenum">
              <a:rPr lang="en-US" altLang="en-US"/>
              <a:pPr/>
              <a:t>22</a:t>
            </a:fld>
            <a:endParaRPr lang="en-US" altLang="en-US"/>
          </a:p>
        </p:txBody>
      </p:sp>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51EA5-8AB7-43EE-AAB3-B2D84A408305}" type="slidenum">
              <a:rPr lang="en-US" altLang="en-US"/>
              <a:pPr/>
              <a:t>23</a:t>
            </a:fld>
            <a:endParaRPr lang="en-US" altLang="en-US"/>
          </a:p>
        </p:txBody>
      </p:sp>
      <p:sp>
        <p:nvSpPr>
          <p:cNvPr id="140290" name="Rectangle 2"/>
          <p:cNvSpPr>
            <a:spLocks noRo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02A88-52AA-4F41-93B0-960E65603A59}" type="slidenum">
              <a:rPr lang="en-US" altLang="en-US"/>
              <a:pPr/>
              <a:t>24</a:t>
            </a:fld>
            <a:endParaRPr lang="en-US" altLang="en-US"/>
          </a:p>
        </p:txBody>
      </p:sp>
      <p:sp>
        <p:nvSpPr>
          <p:cNvPr id="120834" name="Rectangle 2"/>
          <p:cNvSpPr>
            <a:spLocks noRo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932FA-2FAC-4D79-A362-C45269DF1618}" type="slidenum">
              <a:rPr lang="en-US" altLang="en-US"/>
              <a:pPr/>
              <a:t>25</a:t>
            </a:fld>
            <a:endParaRPr lang="en-US" altLang="en-US"/>
          </a:p>
        </p:txBody>
      </p:sp>
      <p:sp>
        <p:nvSpPr>
          <p:cNvPr id="141314" name="Rectangle 2"/>
          <p:cNvSpPr>
            <a:spLocks noRo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7A879-02F3-4F09-9810-62D4E5CBC8C0}" type="slidenum">
              <a:rPr lang="en-US" altLang="en-US"/>
              <a:pPr/>
              <a:t>26</a:t>
            </a:fld>
            <a:endParaRPr lang="en-US" altLang="en-US"/>
          </a:p>
        </p:txBody>
      </p:sp>
      <p:sp>
        <p:nvSpPr>
          <p:cNvPr id="142338" name="Rectangle 2"/>
          <p:cNvSpPr>
            <a:spLocks noRo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D9201-5A7E-4290-ADAF-158241E016E8}" type="slidenum">
              <a:rPr lang="en-US" altLang="en-US"/>
              <a:pPr/>
              <a:t>27</a:t>
            </a:fld>
            <a:endParaRPr lang="en-US" altLang="en-US"/>
          </a:p>
        </p:txBody>
      </p:sp>
      <p:sp>
        <p:nvSpPr>
          <p:cNvPr id="143362" name="Rectangle 2"/>
          <p:cNvSpPr>
            <a:spLocks noRo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3CB72-4EF3-40AF-8957-BFA7A54D0B08}" type="slidenum">
              <a:rPr lang="en-US" altLang="en-US"/>
              <a:pPr/>
              <a:t>28</a:t>
            </a:fld>
            <a:endParaRPr lang="en-US" altLang="en-US"/>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E5459-9D98-4BA1-85F5-8F0155BCE375}" type="slidenum">
              <a:rPr lang="en-US" altLang="en-US"/>
              <a:pPr/>
              <a:t>29</a:t>
            </a:fld>
            <a:endParaRPr lang="en-US" altLang="en-US"/>
          </a:p>
        </p:txBody>
      </p:sp>
      <p:sp>
        <p:nvSpPr>
          <p:cNvPr id="122882" name="Rectangle 2"/>
          <p:cNvSpPr>
            <a:spLocks noRo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94F69-06E1-4093-95A6-390B9B5945B2}" type="slidenum">
              <a:rPr lang="en-US" altLang="en-US"/>
              <a:pPr/>
              <a:t>3</a:t>
            </a:fld>
            <a:endParaRPr lang="en-US" alt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C9425-A8D6-4D20-AE2B-670BD38194A0}" type="slidenum">
              <a:rPr lang="en-US" altLang="en-US"/>
              <a:pPr/>
              <a:t>30</a:t>
            </a:fld>
            <a:endParaRPr lang="en-US" altLang="en-US"/>
          </a:p>
        </p:txBody>
      </p:sp>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C5B1C-0AAD-4260-8963-7B698B94E4F6}" type="slidenum">
              <a:rPr lang="en-US" altLang="en-US"/>
              <a:pPr/>
              <a:t>31</a:t>
            </a:fld>
            <a:endParaRPr lang="en-US" altLang="en-US"/>
          </a:p>
        </p:txBody>
      </p:sp>
      <p:sp>
        <p:nvSpPr>
          <p:cNvPr id="124930" name="Rectangle 2"/>
          <p:cNvSpPr>
            <a:spLocks noRo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CBE241-54F6-4E5F-913E-13A28F2E2695}" type="slidenum">
              <a:rPr lang="en-US" altLang="en-US"/>
              <a:pPr/>
              <a:t>32</a:t>
            </a:fld>
            <a:endParaRPr lang="en-US" altLang="en-US"/>
          </a:p>
        </p:txBody>
      </p:sp>
      <p:sp>
        <p:nvSpPr>
          <p:cNvPr id="144386" name="Rectangle 2"/>
          <p:cNvSpPr>
            <a:spLocks noRo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D81CD-4F33-4A2D-A79A-8BE227D94413}" type="slidenum">
              <a:rPr lang="en-US" altLang="en-US"/>
              <a:pPr/>
              <a:t>33</a:t>
            </a:fld>
            <a:endParaRPr lang="en-US" altLang="en-US"/>
          </a:p>
        </p:txBody>
      </p:sp>
      <p:sp>
        <p:nvSpPr>
          <p:cNvPr id="128002" name="Rectangle 2"/>
          <p:cNvSpPr>
            <a:spLocks noRo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D6E34-1BA2-4B04-AC64-B8B1D633C16A}" type="slidenum">
              <a:rPr lang="en-US" altLang="en-US"/>
              <a:pPr/>
              <a:t>34</a:t>
            </a:fld>
            <a:endParaRPr lang="en-US" altLang="en-US"/>
          </a:p>
        </p:txBody>
      </p:sp>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14F2F-5D90-4D1B-BCA3-05E7F30EBE25}" type="slidenum">
              <a:rPr lang="en-US" altLang="en-US"/>
              <a:pPr/>
              <a:t>35</a:t>
            </a:fld>
            <a:endParaRPr lang="en-US" altLang="en-US"/>
          </a:p>
        </p:txBody>
      </p:sp>
      <p:sp>
        <p:nvSpPr>
          <p:cNvPr id="130050" name="Rectangle 2"/>
          <p:cNvSpPr>
            <a:spLocks noRo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34D6C-3D8A-486D-8225-2A0F4D58842C}" type="slidenum">
              <a:rPr lang="en-US" altLang="en-US"/>
              <a:pPr/>
              <a:t>36</a:t>
            </a:fld>
            <a:endParaRPr lang="en-US" altLang="en-US"/>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3F621-D614-4057-A6DF-E9057D627A25}" type="slidenum">
              <a:rPr lang="en-US" altLang="en-US"/>
              <a:pPr/>
              <a:t>37</a:t>
            </a:fld>
            <a:endParaRPr lang="en-US" altLang="en-US"/>
          </a:p>
        </p:txBody>
      </p:sp>
      <p:sp>
        <p:nvSpPr>
          <p:cNvPr id="145410" name="Rectangle 2"/>
          <p:cNvSpPr>
            <a:spLocks noRo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E0199-EE8F-466F-8023-5047289168B0}" type="slidenum">
              <a:rPr lang="en-US" altLang="en-US"/>
              <a:pPr/>
              <a:t>4</a:t>
            </a:fld>
            <a:endParaRPr lang="en-US" alt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5E55E-1FBF-4624-BB81-24A89FEE10C2}" type="slidenum">
              <a:rPr lang="en-US" altLang="en-US"/>
              <a:pPr/>
              <a:t>5</a:t>
            </a:fld>
            <a:endParaRPr lang="en-US" altLang="en-US"/>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F263C-E534-4D89-A57F-01EF7780B345}" type="slidenum">
              <a:rPr lang="en-US" altLang="en-US"/>
              <a:pPr/>
              <a:t>6</a:t>
            </a:fld>
            <a:endParaRPr lang="en-US" altLang="en-US"/>
          </a:p>
        </p:txBody>
      </p:sp>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BDE2A-ED2C-4ADC-8D7B-C1F366855FD7}" type="slidenum">
              <a:rPr lang="en-US" altLang="en-US"/>
              <a:pPr/>
              <a:t>7</a:t>
            </a:fld>
            <a:endParaRPr lang="en-US" altLang="en-US"/>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CDC16-572B-458E-A526-525AF19CD994}" type="slidenum">
              <a:rPr lang="en-US" altLang="en-US"/>
              <a:pPr/>
              <a:t>8</a:t>
            </a:fld>
            <a:endParaRPr lang="en-US" altLang="en-US"/>
          </a:p>
        </p:txBody>
      </p:sp>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80FA9-BF33-49A8-9F16-45BB8E5A6A11}" type="slidenum">
              <a:rPr lang="en-US" altLang="en-US"/>
              <a:pPr/>
              <a:t>9</a:t>
            </a:fld>
            <a:endParaRPr lang="en-US" alt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6413"/>
            <a:chOff x="0" y="0"/>
            <a:chExt cx="5760" cy="4319"/>
          </a:xfrm>
        </p:grpSpPr>
        <p:sp>
          <p:nvSpPr>
            <p:cNvPr id="5123"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5"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8" name="Freeform 8"/>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9" name="Freeform 9"/>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1" name="Freeform 11"/>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3"/>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5"/>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0"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1"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2"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3"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4"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5"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6"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7"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8" name="Freeform 28"/>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9"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0"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1"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2"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3"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4"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5"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6"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7"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8"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59" name="Group 39"/>
            <p:cNvGrpSpPr>
              <a:grpSpLocks/>
            </p:cNvGrpSpPr>
            <p:nvPr userDrawn="1"/>
          </p:nvGrpSpPr>
          <p:grpSpPr bwMode="auto">
            <a:xfrm>
              <a:off x="0" y="1632"/>
              <a:ext cx="5758" cy="1858"/>
              <a:chOff x="0" y="1632"/>
              <a:chExt cx="5758" cy="1858"/>
            </a:xfrm>
          </p:grpSpPr>
          <p:sp>
            <p:nvSpPr>
              <p:cNvPr id="5160"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en-US" altLang="en-US" noProof="0" smtClean="0"/>
              <a:t>Click to edit Master title style</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en-US" altLang="en-US" noProof="0" smtClean="0"/>
              <a:t>Click to edit Master subtitle style</a:t>
            </a:r>
          </a:p>
        </p:txBody>
      </p:sp>
      <p:sp>
        <p:nvSpPr>
          <p:cNvPr id="5164" name="Rectangle 44"/>
          <p:cNvSpPr>
            <a:spLocks noGrp="1" noChangeArrowheads="1"/>
          </p:cNvSpPr>
          <p:nvPr>
            <p:ph type="dt" sz="quarter" idx="2"/>
          </p:nvPr>
        </p:nvSpPr>
        <p:spPr/>
        <p:txBody>
          <a:bodyPr/>
          <a:lstStyle>
            <a:lvl1pPr>
              <a:defRPr/>
            </a:lvl1pPr>
          </a:lstStyle>
          <a:p>
            <a:endParaRPr lang="en-US" altLang="en-US"/>
          </a:p>
        </p:txBody>
      </p:sp>
      <p:sp>
        <p:nvSpPr>
          <p:cNvPr id="5165" name="Rectangle 45"/>
          <p:cNvSpPr>
            <a:spLocks noGrp="1" noChangeArrowheads="1"/>
          </p:cNvSpPr>
          <p:nvPr>
            <p:ph type="ftr" sz="quarter" idx="3"/>
          </p:nvPr>
        </p:nvSpPr>
        <p:spPr/>
        <p:txBody>
          <a:bodyPr/>
          <a:lstStyle>
            <a:lvl1pPr>
              <a:defRPr/>
            </a:lvl1pPr>
          </a:lstStyle>
          <a:p>
            <a:endParaRPr lang="en-US" altLang="en-US"/>
          </a:p>
        </p:txBody>
      </p:sp>
      <p:sp>
        <p:nvSpPr>
          <p:cNvPr id="5166" name="Rectangle 46"/>
          <p:cNvSpPr>
            <a:spLocks noGrp="1" noChangeArrowheads="1"/>
          </p:cNvSpPr>
          <p:nvPr>
            <p:ph type="sldNum" sz="quarter" idx="4"/>
          </p:nvPr>
        </p:nvSpPr>
        <p:spPr/>
        <p:txBody>
          <a:bodyPr/>
          <a:lstStyle>
            <a:lvl1pPr>
              <a:defRPr/>
            </a:lvl1pPr>
          </a:lstStyle>
          <a:p>
            <a:fld id="{8A67CF7F-CCBD-43E2-BFC2-D1FE7CF35A2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051B3CC-678B-45F2-BA3E-B409DBB454D3}" type="slidenum">
              <a:rPr lang="en-US" altLang="en-US"/>
              <a:pPr/>
              <a:t>‹#›</a:t>
            </a:fld>
            <a:endParaRPr lang="en-US" altLang="en-US"/>
          </a:p>
        </p:txBody>
      </p:sp>
    </p:spTree>
    <p:extLst>
      <p:ext uri="{BB962C8B-B14F-4D97-AF65-F5344CB8AC3E}">
        <p14:creationId xmlns:p14="http://schemas.microsoft.com/office/powerpoint/2010/main" val="397632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E55BE4C-F2FD-4D12-94AF-2F7DBE83F4F4}" type="slidenum">
              <a:rPr lang="en-US" altLang="en-US"/>
              <a:pPr/>
              <a:t>‹#›</a:t>
            </a:fld>
            <a:endParaRPr lang="en-US" altLang="en-US"/>
          </a:p>
        </p:txBody>
      </p:sp>
    </p:spTree>
    <p:extLst>
      <p:ext uri="{BB962C8B-B14F-4D97-AF65-F5344CB8AC3E}">
        <p14:creationId xmlns:p14="http://schemas.microsoft.com/office/powerpoint/2010/main" val="1123023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78D99B00-6E30-42FC-ADA9-530A22FBB524}" type="slidenum">
              <a:rPr lang="en-US" altLang="en-US"/>
              <a:pPr/>
              <a:t>‹#›</a:t>
            </a:fld>
            <a:endParaRPr lang="en-US" altLang="en-US"/>
          </a:p>
        </p:txBody>
      </p:sp>
    </p:spTree>
    <p:extLst>
      <p:ext uri="{BB962C8B-B14F-4D97-AF65-F5344CB8AC3E}">
        <p14:creationId xmlns:p14="http://schemas.microsoft.com/office/powerpoint/2010/main" val="1600441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33B6021D-50E4-4A97-A680-8F9A001C9CAC}" type="slidenum">
              <a:rPr lang="en-US" altLang="en-US"/>
              <a:pPr/>
              <a:t>‹#›</a:t>
            </a:fld>
            <a:endParaRPr lang="en-US" altLang="en-US"/>
          </a:p>
        </p:txBody>
      </p:sp>
    </p:spTree>
    <p:extLst>
      <p:ext uri="{BB962C8B-B14F-4D97-AF65-F5344CB8AC3E}">
        <p14:creationId xmlns:p14="http://schemas.microsoft.com/office/powerpoint/2010/main" val="3964226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2CA3C6D7-1398-48DB-9503-A28D9013147B}" type="slidenum">
              <a:rPr lang="en-US" altLang="en-US"/>
              <a:pPr/>
              <a:t>‹#›</a:t>
            </a:fld>
            <a:endParaRPr lang="en-US" altLang="en-US"/>
          </a:p>
        </p:txBody>
      </p:sp>
    </p:spTree>
    <p:extLst>
      <p:ext uri="{BB962C8B-B14F-4D97-AF65-F5344CB8AC3E}">
        <p14:creationId xmlns:p14="http://schemas.microsoft.com/office/powerpoint/2010/main" val="33422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763E381-E047-4245-9709-EF0610F03507}" type="slidenum">
              <a:rPr lang="en-US" altLang="en-US"/>
              <a:pPr/>
              <a:t>‹#›</a:t>
            </a:fld>
            <a:endParaRPr lang="en-US" altLang="en-US"/>
          </a:p>
        </p:txBody>
      </p:sp>
    </p:spTree>
    <p:extLst>
      <p:ext uri="{BB962C8B-B14F-4D97-AF65-F5344CB8AC3E}">
        <p14:creationId xmlns:p14="http://schemas.microsoft.com/office/powerpoint/2010/main" val="126691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210E89-5A66-4778-BE85-FE6091CCB3D0}" type="slidenum">
              <a:rPr lang="en-US" altLang="en-US"/>
              <a:pPr/>
              <a:t>‹#›</a:t>
            </a:fld>
            <a:endParaRPr lang="en-US" altLang="en-US"/>
          </a:p>
        </p:txBody>
      </p:sp>
    </p:spTree>
    <p:extLst>
      <p:ext uri="{BB962C8B-B14F-4D97-AF65-F5344CB8AC3E}">
        <p14:creationId xmlns:p14="http://schemas.microsoft.com/office/powerpoint/2010/main" val="403689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55D3026-6D08-4AB9-A19C-EC407BF8A0B1}" type="slidenum">
              <a:rPr lang="en-US" altLang="en-US"/>
              <a:pPr/>
              <a:t>‹#›</a:t>
            </a:fld>
            <a:endParaRPr lang="en-US" altLang="en-US"/>
          </a:p>
        </p:txBody>
      </p:sp>
    </p:spTree>
    <p:extLst>
      <p:ext uri="{BB962C8B-B14F-4D97-AF65-F5344CB8AC3E}">
        <p14:creationId xmlns:p14="http://schemas.microsoft.com/office/powerpoint/2010/main" val="399727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E5582C9C-DF7A-49B1-B549-A8FB4285A13D}" type="slidenum">
              <a:rPr lang="en-US" altLang="en-US"/>
              <a:pPr/>
              <a:t>‹#›</a:t>
            </a:fld>
            <a:endParaRPr lang="en-US" altLang="en-US"/>
          </a:p>
        </p:txBody>
      </p:sp>
    </p:spTree>
    <p:extLst>
      <p:ext uri="{BB962C8B-B14F-4D97-AF65-F5344CB8AC3E}">
        <p14:creationId xmlns:p14="http://schemas.microsoft.com/office/powerpoint/2010/main" val="324955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4A119F1-86C6-42C2-BA8D-174A93928F77}" type="slidenum">
              <a:rPr lang="en-US" altLang="en-US"/>
              <a:pPr/>
              <a:t>‹#›</a:t>
            </a:fld>
            <a:endParaRPr lang="en-US" altLang="en-US"/>
          </a:p>
        </p:txBody>
      </p:sp>
    </p:spTree>
    <p:extLst>
      <p:ext uri="{BB962C8B-B14F-4D97-AF65-F5344CB8AC3E}">
        <p14:creationId xmlns:p14="http://schemas.microsoft.com/office/powerpoint/2010/main" val="378195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46DE59C-3828-4782-9516-BDBD49D1D5CF}" type="slidenum">
              <a:rPr lang="en-US" altLang="en-US"/>
              <a:pPr/>
              <a:t>‹#›</a:t>
            </a:fld>
            <a:endParaRPr lang="en-US" altLang="en-US"/>
          </a:p>
        </p:txBody>
      </p:sp>
    </p:spTree>
    <p:extLst>
      <p:ext uri="{BB962C8B-B14F-4D97-AF65-F5344CB8AC3E}">
        <p14:creationId xmlns:p14="http://schemas.microsoft.com/office/powerpoint/2010/main" val="140965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E55A4AF-8BC9-41F6-89B0-C5C06511177E}" type="slidenum">
              <a:rPr lang="en-US" altLang="en-US"/>
              <a:pPr/>
              <a:t>‹#›</a:t>
            </a:fld>
            <a:endParaRPr lang="en-US" altLang="en-US"/>
          </a:p>
        </p:txBody>
      </p:sp>
    </p:spTree>
    <p:extLst>
      <p:ext uri="{BB962C8B-B14F-4D97-AF65-F5344CB8AC3E}">
        <p14:creationId xmlns:p14="http://schemas.microsoft.com/office/powerpoint/2010/main" val="210928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12888A6-6806-4210-A9B7-1578EEBB0348}" type="slidenum">
              <a:rPr lang="en-US" altLang="en-US"/>
              <a:pPr/>
              <a:t>‹#›</a:t>
            </a:fld>
            <a:endParaRPr lang="en-US" altLang="en-US"/>
          </a:p>
        </p:txBody>
      </p:sp>
    </p:spTree>
    <p:extLst>
      <p:ext uri="{BB962C8B-B14F-4D97-AF65-F5344CB8AC3E}">
        <p14:creationId xmlns:p14="http://schemas.microsoft.com/office/powerpoint/2010/main" val="378960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6413"/>
            <a:chOff x="0" y="0"/>
            <a:chExt cx="5760" cy="4319"/>
          </a:xfrm>
        </p:grpSpPr>
        <p:sp>
          <p:nvSpPr>
            <p:cNvPr id="4099"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 name="Freeform 6"/>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9"/>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7" name="Freeform 11"/>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 name="Freeform 13"/>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0"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 name="Freeform 15"/>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3"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5"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7"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8"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9"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20"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1"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2"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3"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4" name="Freeform 28"/>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5"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6"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7"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8"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9"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0"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1"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2"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3"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4"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135" name="Group 39"/>
            <p:cNvGrpSpPr>
              <a:grpSpLocks/>
            </p:cNvGrpSpPr>
            <p:nvPr userDrawn="1"/>
          </p:nvGrpSpPr>
          <p:grpSpPr bwMode="auto">
            <a:xfrm>
              <a:off x="0" y="1632"/>
              <a:ext cx="5758" cy="1858"/>
              <a:chOff x="0" y="1632"/>
              <a:chExt cx="5758" cy="1858"/>
            </a:xfrm>
          </p:grpSpPr>
          <p:sp>
            <p:nvSpPr>
              <p:cNvPr id="4136"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138"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3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40"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ltLang="en-US"/>
          </a:p>
        </p:txBody>
      </p:sp>
      <p:sp>
        <p:nvSpPr>
          <p:cNvPr id="4141"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ltLang="en-US"/>
          </a:p>
        </p:txBody>
      </p:sp>
      <p:sp>
        <p:nvSpPr>
          <p:cNvPr id="4142"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7AC8238D-B4B9-40FB-A72F-CC35DEC67ECC}"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6"/>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7"/>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8"/>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hyperlink" Target="http://www.usatoday.com/news/snapshot.ht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8.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theonion.com/content/index"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altLang="en-US"/>
              <a:t>PY 620 Class 2</a:t>
            </a:r>
          </a:p>
        </p:txBody>
      </p:sp>
      <p:sp>
        <p:nvSpPr>
          <p:cNvPr id="2053" name="Rectangle 5"/>
          <p:cNvSpPr>
            <a:spLocks noGrp="1" noChangeArrowheads="1"/>
          </p:cNvSpPr>
          <p:nvPr>
            <p:ph type="body" idx="1"/>
          </p:nvPr>
        </p:nvSpPr>
        <p:spPr>
          <a:xfrm>
            <a:off x="457200" y="1600200"/>
            <a:ext cx="8229600" cy="4572000"/>
          </a:xfrm>
        </p:spPr>
        <p:txBody>
          <a:bodyPr/>
          <a:lstStyle/>
          <a:p>
            <a:r>
              <a:rPr lang="en-US" altLang="en-US"/>
              <a:t>Looking at data.</a:t>
            </a:r>
          </a:p>
          <a:p>
            <a:r>
              <a:rPr lang="en-US" altLang="en-US"/>
              <a:t>Bar Charts and Histograms.</a:t>
            </a:r>
          </a:p>
          <a:p>
            <a:r>
              <a:rPr lang="en-US" altLang="en-US"/>
              <a:t>Graphing data.</a:t>
            </a:r>
          </a:p>
          <a:p>
            <a:r>
              <a:rPr lang="en-US" altLang="en-US"/>
              <a:t>Tables.</a:t>
            </a:r>
          </a:p>
          <a:p>
            <a:r>
              <a:rPr lang="en-US" altLang="en-US"/>
              <a:t>Measures of Central Tendency.</a:t>
            </a:r>
          </a:p>
          <a:p>
            <a:r>
              <a:rPr lang="en-US" altLang="en-US"/>
              <a:t>Why outliers are important.</a:t>
            </a:r>
          </a:p>
          <a:p>
            <a:pPr>
              <a:buFont typeface="Wingdings" panose="05000000000000000000" pitchFamily="2" charset="2"/>
              <a:buNone/>
            </a:pP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sz="4000"/>
              <a:t>A Histogram with a Normal Curve</a:t>
            </a:r>
          </a:p>
        </p:txBody>
      </p:sp>
      <p:pic>
        <p:nvPicPr>
          <p:cNvPr id="132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59531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0"/>
            <a:ext cx="7543800" cy="1431925"/>
          </a:xfrm>
        </p:spPr>
        <p:txBody>
          <a:bodyPr/>
          <a:lstStyle/>
          <a:p>
            <a:r>
              <a:rPr lang="en-US" altLang="en-US"/>
              <a:t>Stem and Leaf Plots</a:t>
            </a:r>
          </a:p>
        </p:txBody>
      </p:sp>
      <p:sp>
        <p:nvSpPr>
          <p:cNvPr id="74755" name="Rectangle 3"/>
          <p:cNvSpPr>
            <a:spLocks noGrp="1" noChangeArrowheads="1"/>
          </p:cNvSpPr>
          <p:nvPr>
            <p:ph type="body" idx="1"/>
          </p:nvPr>
        </p:nvSpPr>
        <p:spPr>
          <a:xfrm>
            <a:off x="990600" y="1524000"/>
            <a:ext cx="2286000" cy="3733800"/>
          </a:xfrm>
        </p:spPr>
        <p:txBody>
          <a:bodyPr/>
          <a:lstStyle/>
          <a:p>
            <a:r>
              <a:rPr lang="en-US" altLang="en-US"/>
              <a:t>Stem and Leaf plots combine elements of both a table and a graph.</a:t>
            </a:r>
          </a:p>
          <a:p>
            <a:endParaRPr lang="en-US" altLang="en-US"/>
          </a:p>
        </p:txBody>
      </p:sp>
      <p:sp>
        <p:nvSpPr>
          <p:cNvPr id="74757" name="Rectangle 5"/>
          <p:cNvSpPr>
            <a:spLocks noChangeArrowheads="1"/>
          </p:cNvSpPr>
          <p:nvPr/>
        </p:nvSpPr>
        <p:spPr bwMode="auto">
          <a:xfrm>
            <a:off x="4267200" y="1219200"/>
            <a:ext cx="4572000" cy="559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The idea of taking statistics gives me intestinal distress Stem-and-Leaf Plot</a:t>
            </a:r>
          </a:p>
          <a:p>
            <a:pPr>
              <a:spcBef>
                <a:spcPct val="50000"/>
              </a:spcBef>
            </a:pPr>
            <a:endParaRPr lang="en-US" altLang="en-US" b="1"/>
          </a:p>
          <a:p>
            <a:pPr>
              <a:spcBef>
                <a:spcPct val="50000"/>
              </a:spcBef>
            </a:pPr>
            <a:r>
              <a:rPr lang="en-US" altLang="en-US" b="1"/>
              <a:t> Frequency    Stem &amp;  Leaf</a:t>
            </a:r>
          </a:p>
          <a:p>
            <a:pPr>
              <a:spcBef>
                <a:spcPct val="50000"/>
              </a:spcBef>
            </a:pPr>
            <a:r>
              <a:rPr lang="en-US" altLang="en-US" b="1"/>
              <a:t>     4.00        2 .  0000</a:t>
            </a:r>
          </a:p>
          <a:p>
            <a:pPr>
              <a:spcBef>
                <a:spcPct val="50000"/>
              </a:spcBef>
            </a:pPr>
            <a:r>
              <a:rPr lang="en-US" altLang="en-US" b="1"/>
              <a:t>     4.00        3 .  0000</a:t>
            </a:r>
          </a:p>
          <a:p>
            <a:pPr>
              <a:spcBef>
                <a:spcPct val="50000"/>
              </a:spcBef>
            </a:pPr>
            <a:r>
              <a:rPr lang="en-US" altLang="en-US" b="1"/>
              <a:t>     8.00        4 .  00000000</a:t>
            </a:r>
          </a:p>
          <a:p>
            <a:pPr>
              <a:spcBef>
                <a:spcPct val="50000"/>
              </a:spcBef>
            </a:pPr>
            <a:r>
              <a:rPr lang="en-US" altLang="en-US" b="1"/>
              <a:t>     4.00        5 .  0000</a:t>
            </a:r>
          </a:p>
          <a:p>
            <a:pPr>
              <a:spcBef>
                <a:spcPct val="50000"/>
              </a:spcBef>
            </a:pPr>
            <a:endParaRPr lang="en-US" altLang="en-US" b="1"/>
          </a:p>
          <a:p>
            <a:pPr>
              <a:spcBef>
                <a:spcPct val="50000"/>
              </a:spcBef>
            </a:pPr>
            <a:r>
              <a:rPr lang="en-US" altLang="en-US" b="1"/>
              <a:t> Stem width:  1</a:t>
            </a:r>
          </a:p>
          <a:p>
            <a:pPr>
              <a:spcBef>
                <a:spcPct val="50000"/>
              </a:spcBef>
            </a:pPr>
            <a:r>
              <a:rPr lang="en-US" altLang="en-US" b="1"/>
              <a:t> Each leaf:       1 case(s)</a:t>
            </a:r>
          </a:p>
          <a:p>
            <a:pPr>
              <a:spcBef>
                <a:spcPct val="50000"/>
              </a:spcBef>
            </a:pPr>
            <a:endParaRPr lang="en-US" altLang="en-US" b="1"/>
          </a:p>
          <a:p>
            <a:pPr>
              <a:spcBef>
                <a:spcPct val="50000"/>
              </a:spcBef>
            </a:pPr>
            <a:endParaRPr lang="en-US" altLang="en-US" b="1"/>
          </a:p>
          <a:p>
            <a:pPr>
              <a:spcBef>
                <a:spcPct val="50000"/>
              </a:spcBef>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0"/>
            <a:ext cx="8229600" cy="1143000"/>
          </a:xfrm>
        </p:spPr>
        <p:txBody>
          <a:bodyPr/>
          <a:lstStyle/>
          <a:p>
            <a:r>
              <a:rPr lang="en-US" altLang="en-US">
                <a:solidFill>
                  <a:schemeClr val="accent1"/>
                </a:solidFill>
                <a:effectLst>
                  <a:outerShdw blurRad="38100" dist="38100" dir="2700000" algn="tl">
                    <a:srgbClr val="C0C0C0"/>
                  </a:outerShdw>
                </a:effectLst>
              </a:rPr>
              <a:t>A box plot</a:t>
            </a:r>
          </a:p>
        </p:txBody>
      </p:sp>
      <p:sp>
        <p:nvSpPr>
          <p:cNvPr id="84995" name="Rectangle 3"/>
          <p:cNvSpPr>
            <a:spLocks noChangeArrowheads="1"/>
          </p:cNvSpPr>
          <p:nvPr/>
        </p:nvSpPr>
        <p:spPr bwMode="auto">
          <a:xfrm>
            <a:off x="2286000" y="3040063"/>
            <a:ext cx="45720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latin typeface="System" charset="0"/>
            </a:endParaRPr>
          </a:p>
          <a:p>
            <a:pPr>
              <a:spcBef>
                <a:spcPct val="50000"/>
              </a:spcBef>
            </a:pPr>
            <a:endParaRPr lang="en-US" altLang="en-US" b="1">
              <a:latin typeface="System" charset="0"/>
            </a:endParaRPr>
          </a:p>
        </p:txBody>
      </p:sp>
      <p:sp>
        <p:nvSpPr>
          <p:cNvPr id="84996" name="Rectangle 4"/>
          <p:cNvSpPr>
            <a:spLocks noChangeArrowheads="1"/>
          </p:cNvSpPr>
          <p:nvPr/>
        </p:nvSpPr>
        <p:spPr bwMode="auto">
          <a:xfrm>
            <a:off x="2286000" y="3040063"/>
            <a:ext cx="45720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latin typeface="System" charset="0"/>
            </a:endParaRPr>
          </a:p>
          <a:p>
            <a:pPr>
              <a:spcBef>
                <a:spcPct val="50000"/>
              </a:spcBef>
            </a:pPr>
            <a:endParaRPr lang="en-US" altLang="en-US" b="1">
              <a:latin typeface="System" charset="0"/>
            </a:endParaRPr>
          </a:p>
        </p:txBody>
      </p:sp>
      <p:pic>
        <p:nvPicPr>
          <p:cNvPr id="84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685800"/>
            <a:ext cx="50863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Box Plots</a:t>
            </a:r>
          </a:p>
        </p:txBody>
      </p:sp>
      <p:pic>
        <p:nvPicPr>
          <p:cNvPr id="76803" name="Picture 3" descr="box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47800"/>
            <a:ext cx="4013200" cy="4953000"/>
          </a:xfrm>
          <a:prstGeom prst="rect">
            <a:avLst/>
          </a:prstGeom>
          <a:noFill/>
          <a:extLst>
            <a:ext uri="{909E8E84-426E-40DD-AFC4-6F175D3DCCD1}">
              <a14:hiddenFill xmlns:a14="http://schemas.microsoft.com/office/drawing/2010/main">
                <a:solidFill>
                  <a:srgbClr val="FFFFFF"/>
                </a:solidFill>
              </a14:hiddenFill>
            </a:ext>
          </a:extLst>
        </p:spPr>
      </p:pic>
      <p:sp>
        <p:nvSpPr>
          <p:cNvPr id="76804" name="Text Box 4"/>
          <p:cNvSpPr txBox="1">
            <a:spLocks noChangeArrowheads="1"/>
          </p:cNvSpPr>
          <p:nvPr/>
        </p:nvSpPr>
        <p:spPr bwMode="auto">
          <a:xfrm>
            <a:off x="1066800" y="2133600"/>
            <a:ext cx="2057400" cy="35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ahoma" panose="020B0604030504040204" pitchFamily="34" charset="0"/>
              </a:rPr>
              <a:t>Developed by John Tukey as a way of easily visualizing data distributions.</a:t>
            </a:r>
          </a:p>
          <a:p>
            <a:pPr>
              <a:spcBef>
                <a:spcPct val="50000"/>
              </a:spcBef>
            </a:pPr>
            <a:r>
              <a:rPr lang="en-US" altLang="en-US">
                <a:latin typeface="Tahoma" panose="020B0604030504040204" pitchFamily="34" charset="0"/>
              </a:rPr>
              <a:t>Box encloses the middle 50% of data. "Fences" enclose 95% of data. Outliers are beyond these limits.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More data in a bar chart</a:t>
            </a:r>
          </a:p>
        </p:txBody>
      </p:sp>
      <p:pic>
        <p:nvPicPr>
          <p:cNvPr id="399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59531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z="4000"/>
              <a:t>Sometimes a pie chart works best</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6334125"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z="4000"/>
              <a:t>Sometimes a pie chart doesn't makes sense at all</a:t>
            </a:r>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93838"/>
            <a:ext cx="6181725" cy="494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4000"/>
              <a:t>Histogram of Years of Education</a:t>
            </a:r>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96975"/>
            <a:ext cx="6553200"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z="4000"/>
              <a:t>Education as frequency polygram</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59531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Multiple Frequency Polygrams </a:t>
            </a:r>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4572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76400"/>
            <a:ext cx="4572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Looking at Data</a:t>
            </a:r>
          </a:p>
        </p:txBody>
      </p:sp>
      <p:sp>
        <p:nvSpPr>
          <p:cNvPr id="33795" name="Rectangle 3"/>
          <p:cNvSpPr>
            <a:spLocks noGrp="1" noChangeArrowheads="1"/>
          </p:cNvSpPr>
          <p:nvPr>
            <p:ph type="body" idx="1"/>
          </p:nvPr>
        </p:nvSpPr>
        <p:spPr/>
        <p:txBody>
          <a:bodyPr/>
          <a:lstStyle/>
          <a:p>
            <a:r>
              <a:rPr lang="en-US" altLang="en-US"/>
              <a:t>Bar Charts and Histograms</a:t>
            </a:r>
          </a:p>
          <a:p>
            <a:r>
              <a:rPr lang="en-US" altLang="en-US"/>
              <a:t>Stem and Leaf plots.</a:t>
            </a:r>
          </a:p>
          <a:p>
            <a:r>
              <a:rPr lang="en-US" altLang="en-US"/>
              <a:t>Frequency Polygrams.</a:t>
            </a:r>
          </a:p>
          <a:p>
            <a:r>
              <a:rPr lang="en-US" altLang="en-US"/>
              <a:t>Tables.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0"/>
            <a:ext cx="8229600" cy="1143000"/>
          </a:xfrm>
        </p:spPr>
        <p:txBody>
          <a:bodyPr/>
          <a:lstStyle/>
          <a:p>
            <a:r>
              <a:rPr lang="en-US" altLang="en-US"/>
              <a:t>Looking at Data: MNNG Age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60438"/>
            <a:ext cx="7086600" cy="56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133600"/>
            <a:ext cx="333692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0"/>
            <a:ext cx="8229600" cy="1143000"/>
          </a:xfrm>
        </p:spPr>
        <p:txBody>
          <a:bodyPr/>
          <a:lstStyle/>
          <a:p>
            <a:r>
              <a:rPr lang="en-US" altLang="en-US" sz="3600"/>
              <a:t>Looking </a:t>
            </a:r>
            <a:r>
              <a:rPr lang="en-US" altLang="en-US" sz="3600">
                <a:solidFill>
                  <a:srgbClr val="FFFF00"/>
                </a:solidFill>
              </a:rPr>
              <a:t>Closely</a:t>
            </a:r>
            <a:r>
              <a:rPr lang="en-US" altLang="en-US" sz="3600"/>
              <a:t> at Data: MNNG Age </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8200"/>
            <a:ext cx="7086600" cy="56689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0" name="Oval 4"/>
          <p:cNvSpPr>
            <a:spLocks noChangeArrowheads="1"/>
          </p:cNvSpPr>
          <p:nvPr/>
        </p:nvSpPr>
        <p:spPr bwMode="auto">
          <a:xfrm>
            <a:off x="1371600" y="5486400"/>
            <a:ext cx="914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Oval 5"/>
          <p:cNvSpPr>
            <a:spLocks noChangeArrowheads="1"/>
          </p:cNvSpPr>
          <p:nvPr/>
        </p:nvSpPr>
        <p:spPr bwMode="auto">
          <a:xfrm>
            <a:off x="7086600" y="5410200"/>
            <a:ext cx="9144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z="4000"/>
              <a:t>Measures of Central Tendency:Mean</a:t>
            </a:r>
          </a:p>
        </p:txBody>
      </p:sp>
      <p:sp>
        <p:nvSpPr>
          <p:cNvPr id="46083" name="Rectangle 3"/>
          <p:cNvSpPr>
            <a:spLocks noGrp="1" noChangeArrowheads="1"/>
          </p:cNvSpPr>
          <p:nvPr>
            <p:ph type="body" idx="1"/>
          </p:nvPr>
        </p:nvSpPr>
        <p:spPr/>
        <p:txBody>
          <a:bodyPr/>
          <a:lstStyle/>
          <a:p>
            <a:pPr marL="609600" indent="-609600"/>
            <a:r>
              <a:rPr lang="en-US" altLang="en-US" sz="2800"/>
              <a:t>arithmetic average</a:t>
            </a:r>
          </a:p>
          <a:p>
            <a:pPr marL="609600" indent="-609600"/>
            <a:r>
              <a:rPr lang="en-US" altLang="en-US" sz="2800"/>
              <a:t>sum of the observations divided by the number of observations (e.g. SCARED1 72/20 = 3.60)</a:t>
            </a:r>
          </a:p>
          <a:p>
            <a:pPr marL="609600" indent="-609600"/>
            <a:r>
              <a:rPr lang="en-US" altLang="en-US" sz="2800"/>
              <a:t>“balance point” of the distribution &gt; changing any single number changes the mean of the sample</a:t>
            </a:r>
          </a:p>
          <a:p>
            <a:pPr marL="609600" indent="-609600"/>
            <a:r>
              <a:rPr lang="en-US" altLang="en-US" sz="2800"/>
              <a:t>sum of the deviations about the mean is zero</a:t>
            </a:r>
          </a:p>
          <a:p>
            <a:pPr marL="609600" indent="-609600"/>
            <a:r>
              <a:rPr lang="en-US" altLang="en-US" sz="2800"/>
              <a:t>appropriate for ordinal, interval &amp; ratio data</a:t>
            </a:r>
          </a:p>
          <a:p>
            <a:pPr marL="609600" indent="-609600"/>
            <a:r>
              <a:rPr lang="en-US" altLang="en-US" sz="2800"/>
              <a:t>independent of sample size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74900"/>
            <a:ext cx="8531225"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z="4000"/>
              <a:t>Measures of Central Tendency:Median</a:t>
            </a:r>
          </a:p>
        </p:txBody>
      </p:sp>
      <p:sp>
        <p:nvSpPr>
          <p:cNvPr id="47107" name="Rectangle 3"/>
          <p:cNvSpPr>
            <a:spLocks noGrp="1" noChangeArrowheads="1"/>
          </p:cNvSpPr>
          <p:nvPr>
            <p:ph type="body" idx="1"/>
          </p:nvPr>
        </p:nvSpPr>
        <p:spPr/>
        <p:txBody>
          <a:bodyPr/>
          <a:lstStyle/>
          <a:p>
            <a:pPr marL="609600" indent="-609600">
              <a:lnSpc>
                <a:spcPct val="80000"/>
              </a:lnSpc>
            </a:pPr>
            <a:r>
              <a:rPr lang="en-US" altLang="en-US" sz="2000"/>
              <a:t>median is the “middle-most” point of the distribution when ordered from lowest to highest score.</a:t>
            </a:r>
          </a:p>
          <a:p>
            <a:pPr marL="609600" indent="-609600">
              <a:lnSpc>
                <a:spcPct val="80000"/>
              </a:lnSpc>
            </a:pPr>
            <a:r>
              <a:rPr lang="en-US" altLang="en-US" sz="2000"/>
              <a:t>the point at or below which 50% of the cases fall</a:t>
            </a:r>
          </a:p>
          <a:p>
            <a:pPr marL="609600" indent="-609600">
              <a:lnSpc>
                <a:spcPct val="80000"/>
              </a:lnSpc>
            </a:pPr>
            <a:r>
              <a:rPr lang="en-US" altLang="en-US" sz="2000"/>
              <a:t>order the cases</a:t>
            </a:r>
          </a:p>
          <a:p>
            <a:pPr marL="609600" indent="-609600">
              <a:lnSpc>
                <a:spcPct val="80000"/>
              </a:lnSpc>
            </a:pPr>
            <a:r>
              <a:rPr lang="en-US" altLang="en-US" sz="2000"/>
              <a:t>for odd number cases, it is the middle most score (i.e., the score at [(N + 1)/2] (in this case 11)</a:t>
            </a:r>
          </a:p>
          <a:p>
            <a:pPr marL="609600" indent="-609600">
              <a:lnSpc>
                <a:spcPct val="80000"/>
              </a:lnSpc>
            </a:pPr>
            <a:r>
              <a:rPr lang="en-US" altLang="en-US" sz="2000"/>
              <a:t>for even number scores, it is the score midway between N/2 and N/2+1</a:t>
            </a:r>
          </a:p>
          <a:p>
            <a:pPr marL="609600" indent="-609600">
              <a:lnSpc>
                <a:spcPct val="80000"/>
              </a:lnSpc>
            </a:pPr>
            <a:r>
              <a:rPr lang="en-US" altLang="en-US" sz="2000"/>
              <a:t>less sensitive to extreme scores</a:t>
            </a:r>
          </a:p>
          <a:p>
            <a:pPr marL="609600" indent="-609600">
              <a:lnSpc>
                <a:spcPct val="80000"/>
              </a:lnSpc>
            </a:pPr>
            <a:r>
              <a:rPr lang="en-US" altLang="en-US" sz="2000"/>
              <a:t>does not take into account all scores &gt; changing one score may not change median</a:t>
            </a:r>
          </a:p>
          <a:p>
            <a:pPr marL="609600" indent="-609600">
              <a:lnSpc>
                <a:spcPct val="80000"/>
              </a:lnSpc>
            </a:pPr>
            <a:r>
              <a:rPr lang="en-US" altLang="en-US" sz="2000"/>
              <a:t>appropriate for skewed distributions, e.g., reaction time, income</a:t>
            </a:r>
          </a:p>
          <a:p>
            <a:pPr marL="609600" indent="-609600">
              <a:lnSpc>
                <a:spcPct val="80000"/>
              </a:lnSpc>
            </a:pPr>
            <a:r>
              <a:rPr lang="en-US" altLang="en-US" sz="2000"/>
              <a:t>appropriate for ordinal, interval &amp; ratio data</a:t>
            </a:r>
          </a:p>
          <a:p>
            <a:pPr marL="609600" indent="-609600">
              <a:lnSpc>
                <a:spcPct val="80000"/>
              </a:lnSpc>
            </a:pPr>
            <a:r>
              <a:rPr lang="en-US" altLang="en-US" sz="2000"/>
              <a:t>independent of sample size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30300"/>
            <a:ext cx="8531225"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31225" cy="382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531225"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4000"/>
              <a:t>Measures of Central Tendency:Mode</a:t>
            </a:r>
          </a:p>
        </p:txBody>
      </p:sp>
      <p:sp>
        <p:nvSpPr>
          <p:cNvPr id="48131" name="Rectangle 3"/>
          <p:cNvSpPr>
            <a:spLocks noGrp="1" noChangeArrowheads="1"/>
          </p:cNvSpPr>
          <p:nvPr>
            <p:ph type="body" idx="1"/>
          </p:nvPr>
        </p:nvSpPr>
        <p:spPr/>
        <p:txBody>
          <a:bodyPr/>
          <a:lstStyle/>
          <a:p>
            <a:pPr marL="609600" indent="-609600"/>
            <a:r>
              <a:rPr lang="en-US" altLang="en-US"/>
              <a:t>most frequently occurring score </a:t>
            </a:r>
          </a:p>
          <a:p>
            <a:pPr marL="609600" indent="-609600"/>
            <a:r>
              <a:rPr lang="en-US" altLang="en-US"/>
              <a:t>appropriate for any scale of measurement</a:t>
            </a:r>
          </a:p>
          <a:p>
            <a:pPr marL="609600" indent="-609600"/>
            <a:r>
              <a:rPr lang="en-US" altLang="en-US"/>
              <a:t>least sensitive to changes in scores</a:t>
            </a:r>
          </a:p>
          <a:p>
            <a:pPr marL="609600" indent="-609600"/>
            <a:r>
              <a:rPr lang="en-US" altLang="en-US"/>
              <a:t>distributions may be bimodal</a:t>
            </a:r>
          </a:p>
          <a:p>
            <a:pPr marL="609600" indent="-609600"/>
            <a:r>
              <a:rPr lang="en-US" altLang="en-US"/>
              <a:t>not informative if used for continuous measures with infinite number of values</a:t>
            </a:r>
          </a:p>
          <a:p>
            <a:pPr marL="609600" indent="-609600"/>
            <a:r>
              <a:rPr lang="en-US" altLang="en-US"/>
              <a:t>independent of sample size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Measures of Dispersion:Range</a:t>
            </a:r>
          </a:p>
        </p:txBody>
      </p:sp>
      <p:sp>
        <p:nvSpPr>
          <p:cNvPr id="49155" name="Rectangle 3"/>
          <p:cNvSpPr>
            <a:spLocks noGrp="1" noChangeArrowheads="1"/>
          </p:cNvSpPr>
          <p:nvPr>
            <p:ph type="body" idx="1"/>
          </p:nvPr>
        </p:nvSpPr>
        <p:spPr/>
        <p:txBody>
          <a:bodyPr/>
          <a:lstStyle/>
          <a:p>
            <a:pPr marL="609600" indent="-609600"/>
            <a:r>
              <a:rPr lang="en-US" altLang="en-US"/>
              <a:t>difference between the largest and smallest scores</a:t>
            </a:r>
          </a:p>
          <a:p>
            <a:pPr marL="609600" indent="-609600"/>
            <a:r>
              <a:rPr lang="en-US" altLang="en-US"/>
              <a:t>ease of computation and interpretation</a:t>
            </a:r>
          </a:p>
          <a:p>
            <a:pPr marL="609600" indent="-609600"/>
            <a:r>
              <a:rPr lang="en-US" altLang="en-US"/>
              <a:t>determined by only 2 scores (minimum &amp; maximum)</a:t>
            </a:r>
          </a:p>
          <a:p>
            <a:pPr marL="609600" indent="-609600"/>
            <a:r>
              <a:rPr lang="en-US" altLang="en-US"/>
              <a:t>changing any other score will have no effect on 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533400"/>
            <a:ext cx="7924800" cy="484188"/>
          </a:xfrm>
        </p:spPr>
        <p:txBody>
          <a:bodyPr/>
          <a:lstStyle/>
          <a:p>
            <a:r>
              <a:rPr lang="en-US" altLang="en-US" sz="4000"/>
              <a:t>USA Today </a:t>
            </a:r>
            <a:r>
              <a:rPr lang="en-US" altLang="en-US" sz="4000">
                <a:hlinkClick r:id="rId4"/>
              </a:rPr>
              <a:t>Snapshot</a:t>
            </a:r>
            <a:r>
              <a:rPr lang="en-US" altLang="en-US" sz="4000"/>
              <a:t/>
            </a:r>
            <a:br>
              <a:rPr lang="en-US" altLang="en-US" sz="4000"/>
            </a:br>
            <a:endParaRPr lang="en-US" altLang="en-US" sz="4000"/>
          </a:p>
        </p:txBody>
      </p:sp>
      <p:graphicFrame>
        <p:nvGraphicFramePr>
          <p:cNvPr id="18437" name="Object 5"/>
          <p:cNvGraphicFramePr>
            <a:graphicFrameLocks noChangeAspect="1"/>
          </p:cNvGraphicFramePr>
          <p:nvPr>
            <p:ph idx="1"/>
          </p:nvPr>
        </p:nvGraphicFramePr>
        <p:xfrm>
          <a:off x="533400" y="2209800"/>
          <a:ext cx="8229600" cy="3749675"/>
        </p:xfrm>
        <a:graphic>
          <a:graphicData uri="http://schemas.openxmlformats.org/presentationml/2006/ole">
            <mc:AlternateContent xmlns:mc="http://schemas.openxmlformats.org/markup-compatibility/2006">
              <mc:Choice xmlns:v="urn:schemas-microsoft-com:vml" Requires="v">
                <p:oleObj spid="_x0000_s18440" name="Image" r:id="rId5" imgW="8558730" imgH="3898413" progId="PhotoshopElements.Image.2">
                  <p:embed/>
                </p:oleObj>
              </mc:Choice>
              <mc:Fallback>
                <p:oleObj name="Image" r:id="rId5" imgW="8558730" imgH="3898413" progId="PhotoshopElements.Image.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209800"/>
                        <a:ext cx="82296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Skewness </a:t>
            </a:r>
          </a:p>
        </p:txBody>
      </p:sp>
      <p:sp>
        <p:nvSpPr>
          <p:cNvPr id="50181" name="Rectangle 5"/>
          <p:cNvSpPr>
            <a:spLocks noGrp="1" noChangeArrowheads="1"/>
          </p:cNvSpPr>
          <p:nvPr>
            <p:ph type="body" idx="1"/>
          </p:nvPr>
        </p:nvSpPr>
        <p:spPr/>
        <p:txBody>
          <a:bodyPr/>
          <a:lstStyle/>
          <a:p>
            <a:pPr marL="609600" indent="-609600">
              <a:lnSpc>
                <a:spcPct val="90000"/>
              </a:lnSpc>
            </a:pPr>
            <a:r>
              <a:rPr lang="en-US" altLang="en-US"/>
              <a:t>index of symmetry</a:t>
            </a:r>
          </a:p>
          <a:p>
            <a:pPr marL="609600" indent="-609600">
              <a:lnSpc>
                <a:spcPct val="90000"/>
              </a:lnSpc>
            </a:pPr>
            <a:r>
              <a:rPr lang="en-US" altLang="en-US"/>
              <a:t>calculated as 3 times difference between mean &amp; median divided by SD</a:t>
            </a:r>
          </a:p>
          <a:p>
            <a:pPr marL="609600" indent="-609600">
              <a:lnSpc>
                <a:spcPct val="90000"/>
              </a:lnSpc>
            </a:pPr>
            <a:r>
              <a:rPr lang="en-US" altLang="en-US"/>
              <a:t>sign and magnitude indicate direction (positive &amp; negative) and degree of asymmetry</a:t>
            </a:r>
          </a:p>
          <a:p>
            <a:pPr marL="609600" indent="-609600">
              <a:lnSpc>
                <a:spcPct val="90000"/>
              </a:lnSpc>
            </a:pPr>
            <a:r>
              <a:rPr lang="en-US" altLang="en-US"/>
              <a:t>normal curve has skew of 0</a:t>
            </a:r>
          </a:p>
          <a:p>
            <a:pPr marL="609600" indent="-609600">
              <a:lnSpc>
                <a:spcPct val="90000"/>
              </a:lnSpc>
            </a:pPr>
            <a:r>
              <a:rPr lang="en-US" altLang="en-US"/>
              <a:t>informative about relative location of mean, median &amp; mode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1BDFF9"/>
        </a:solidFill>
        <a:effectLst/>
      </p:bgPr>
    </p:bg>
    <p:spTree>
      <p:nvGrpSpPr>
        <p:cNvPr id="1" name=""/>
        <p:cNvGrpSpPr/>
        <p:nvPr/>
      </p:nvGrpSpPr>
      <p:grpSpPr>
        <a:xfrm>
          <a:off x="0" y="0"/>
          <a:ext cx="0" cy="0"/>
          <a:chOff x="0" y="0"/>
          <a:chExt cx="0" cy="0"/>
        </a:xfrm>
      </p:grpSpPr>
      <p:pic>
        <p:nvPicPr>
          <p:cNvPr id="52227"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2590800"/>
            <a:ext cx="6924675" cy="2198688"/>
          </a:xfrm>
          <a:noFill/>
          <a:ln/>
        </p:spPr>
      </p:pic>
      <p:sp>
        <p:nvSpPr>
          <p:cNvPr id="52231" name="Text Box 7"/>
          <p:cNvSpPr txBox="1">
            <a:spLocks noChangeArrowheads="1"/>
          </p:cNvSpPr>
          <p:nvPr/>
        </p:nvSpPr>
        <p:spPr bwMode="auto">
          <a:xfrm>
            <a:off x="2514600" y="533400"/>
            <a:ext cx="464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chemeClr val="bg2"/>
                </a:solidFill>
              </a:rPr>
              <a:t>Examples of Skew</a:t>
            </a:r>
            <a:endParaRPr lang="en-US" altLang="en-US"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31225"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Interquartile Range</a:t>
            </a:r>
          </a:p>
        </p:txBody>
      </p:sp>
      <p:sp>
        <p:nvSpPr>
          <p:cNvPr id="68611" name="Rectangle 3"/>
          <p:cNvSpPr>
            <a:spLocks noGrp="1" noChangeArrowheads="1"/>
          </p:cNvSpPr>
          <p:nvPr>
            <p:ph type="body" idx="1"/>
          </p:nvPr>
        </p:nvSpPr>
        <p:spPr/>
        <p:txBody>
          <a:bodyPr/>
          <a:lstStyle/>
          <a:p>
            <a:r>
              <a:rPr lang="en-US" altLang="en-US"/>
              <a:t>Problems with Range </a:t>
            </a:r>
          </a:p>
          <a:p>
            <a:pPr lvl="1"/>
            <a:r>
              <a:rPr lang="en-US" altLang="en-US"/>
              <a:t>can change wildly with outlyers.</a:t>
            </a:r>
          </a:p>
          <a:p>
            <a:pPr lvl="1"/>
            <a:r>
              <a:rPr lang="en-US" altLang="en-US"/>
              <a:t>As sample grows, range is likely to grow. </a:t>
            </a:r>
          </a:p>
          <a:p>
            <a:r>
              <a:rPr lang="en-US" altLang="en-US"/>
              <a:t>Interquartile range is the difference between the upper quarter and lower quarter of the data- the middle 50%.</a:t>
            </a:r>
          </a:p>
          <a:p>
            <a:r>
              <a:rPr lang="en-US" altLang="en-US"/>
              <a:t>Less affected by extreme scores.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Variance and Standard Deviation</a:t>
            </a:r>
          </a:p>
        </p:txBody>
      </p:sp>
      <p:sp>
        <p:nvSpPr>
          <p:cNvPr id="78851" name="Rectangle 3"/>
          <p:cNvSpPr>
            <a:spLocks noGrp="1" noChangeArrowheads="1"/>
          </p:cNvSpPr>
          <p:nvPr>
            <p:ph type="body" idx="1"/>
          </p:nvPr>
        </p:nvSpPr>
        <p:spPr/>
        <p:txBody>
          <a:bodyPr/>
          <a:lstStyle/>
          <a:p>
            <a:r>
              <a:rPr lang="en-US" altLang="en-US" sz="2400"/>
              <a:t>We need to measure the "spread" of data around the mean value. One way to do this is to take the difference between an individual value and the mean value and square it. Why square it? To get rid of negative values.</a:t>
            </a:r>
          </a:p>
          <a:p>
            <a:pPr>
              <a:buFont typeface="Wingdings" panose="05000000000000000000" pitchFamily="2" charset="2"/>
              <a:buNone/>
            </a:pPr>
            <a:endParaRPr lang="en-US" altLang="en-US" sz="2400"/>
          </a:p>
          <a:p>
            <a:r>
              <a:rPr lang="en-US" altLang="en-US" sz="2400">
                <a:cs typeface="Tahoma" panose="020B0604030504040204" pitchFamily="34" charset="0"/>
              </a:rPr>
              <a:t>In other words, take the difference from the mean, square it, and add them all up and divide by the total sample size.</a:t>
            </a:r>
          </a:p>
          <a:p>
            <a:r>
              <a:rPr lang="en-US" altLang="en-US" sz="2400">
                <a:cs typeface="Tahoma" panose="020B0604030504040204" pitchFamily="34" charset="0"/>
              </a:rPr>
              <a:t>For example in the scared data, scared1 has a variance of 1.095</a:t>
            </a:r>
            <a:endParaRPr lang="el-GR" altLang="en-US" sz="2400">
              <a:cs typeface="Tahoma" panose="020B0604030504040204" pitchFamily="34" charset="0"/>
            </a:endParaRPr>
          </a:p>
        </p:txBody>
      </p:sp>
      <p:sp>
        <p:nvSpPr>
          <p:cNvPr id="7885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8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0"/>
            <a:ext cx="8229600" cy="1143000"/>
          </a:xfrm>
        </p:spPr>
        <p:txBody>
          <a:bodyPr/>
          <a:lstStyle/>
          <a:p>
            <a:r>
              <a:rPr lang="en-US" altLang="en-US"/>
              <a:t>Formula for Variance</a:t>
            </a:r>
          </a:p>
        </p:txBody>
      </p:sp>
      <p:sp>
        <p:nvSpPr>
          <p:cNvPr id="86019" name="Text Box 3"/>
          <p:cNvSpPr txBox="1">
            <a:spLocks noChangeArrowheads="1"/>
          </p:cNvSpPr>
          <p:nvPr/>
        </p:nvSpPr>
        <p:spPr bwMode="auto">
          <a:xfrm>
            <a:off x="914400" y="990600"/>
            <a:ext cx="7620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This is the formula for calculating the variance of a population. The X represents an individual value, the x with a line over it represents the mean.  To summarize, this formula tells you to subtract each individual value from the mean, square that difference, and then add them all up and divide by the size of your sample.</a:t>
            </a:r>
          </a:p>
        </p:txBody>
      </p:sp>
      <p:graphicFrame>
        <p:nvGraphicFramePr>
          <p:cNvPr id="86020" name="Object 4"/>
          <p:cNvGraphicFramePr>
            <a:graphicFrameLocks noChangeAspect="1"/>
          </p:cNvGraphicFramePr>
          <p:nvPr/>
        </p:nvGraphicFramePr>
        <p:xfrm>
          <a:off x="5562600" y="2286000"/>
          <a:ext cx="2887663" cy="1700213"/>
        </p:xfrm>
        <a:graphic>
          <a:graphicData uri="http://schemas.openxmlformats.org/presentationml/2006/ole">
            <mc:AlternateContent xmlns:mc="http://schemas.openxmlformats.org/markup-compatibility/2006">
              <mc:Choice xmlns:v="urn:schemas-microsoft-com:vml" Requires="v">
                <p:oleObj spid="_x0000_s86024" name="Equation" r:id="rId4" imgW="787320" imgH="469800" progId="Equation.3">
                  <p:embed/>
                </p:oleObj>
              </mc:Choice>
              <mc:Fallback>
                <p:oleObj name="Equation" r:id="rId4" imgW="787320" imgH="46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286000"/>
                        <a:ext cx="2887663" cy="1700213"/>
                      </a:xfrm>
                      <a:prstGeom prst="rect">
                        <a:avLst/>
                      </a:prstGeom>
                      <a:solidFill>
                        <a:srgbClr val="CCFFFF"/>
                      </a:solidFill>
                      <a:ln w="9525">
                        <a:solidFill>
                          <a:schemeClr val="tx1"/>
                        </a:solidFill>
                        <a:miter lim="800000"/>
                        <a:headEnd/>
                        <a:tailEnd/>
                      </a:ln>
                    </p:spPr>
                  </p:pic>
                </p:oleObj>
              </mc:Fallback>
            </mc:AlternateContent>
          </a:graphicData>
        </a:graphic>
      </p:graphicFrame>
      <p:sp>
        <p:nvSpPr>
          <p:cNvPr id="86021" name="Text Box 5"/>
          <p:cNvSpPr txBox="1">
            <a:spLocks noChangeArrowheads="1"/>
          </p:cNvSpPr>
          <p:nvPr/>
        </p:nvSpPr>
        <p:spPr bwMode="auto">
          <a:xfrm>
            <a:off x="914400" y="3962400"/>
            <a:ext cx="708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Since we almost always have a sample instead of a population, we use a slightly different formula. Instead of dividing by the number in the sample, you divide by that number, minus 1.</a:t>
            </a:r>
          </a:p>
        </p:txBody>
      </p:sp>
      <p:graphicFrame>
        <p:nvGraphicFramePr>
          <p:cNvPr id="86023" name="Object 7"/>
          <p:cNvGraphicFramePr>
            <a:graphicFrameLocks noChangeAspect="1"/>
          </p:cNvGraphicFramePr>
          <p:nvPr/>
        </p:nvGraphicFramePr>
        <p:xfrm>
          <a:off x="5638800" y="4876800"/>
          <a:ext cx="2887663" cy="1700213"/>
        </p:xfrm>
        <a:graphic>
          <a:graphicData uri="http://schemas.openxmlformats.org/presentationml/2006/ole">
            <mc:AlternateContent xmlns:mc="http://schemas.openxmlformats.org/markup-compatibility/2006">
              <mc:Choice xmlns:v="urn:schemas-microsoft-com:vml" Requires="v">
                <p:oleObj spid="_x0000_s86025" name="Equation" r:id="rId6" imgW="787320" imgH="469800" progId="Equation.3">
                  <p:embed/>
                </p:oleObj>
              </mc:Choice>
              <mc:Fallback>
                <p:oleObj name="Equation" r:id="rId6" imgW="787320" imgH="469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4876800"/>
                        <a:ext cx="2887663" cy="1700213"/>
                      </a:xfrm>
                      <a:prstGeom prst="rect">
                        <a:avLst/>
                      </a:prstGeom>
                      <a:solidFill>
                        <a:srgbClr val="CCFFFF"/>
                      </a:solidFill>
                      <a:ln w="9525">
                        <a:solidFill>
                          <a:schemeClr val="tx1"/>
                        </a:solidFill>
                        <a:miter lim="800000"/>
                        <a:headEnd/>
                        <a:tailEnd/>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ChangeAspect="1" noChangeArrowheads="1"/>
          </p:cNvSpPr>
          <p:nvPr>
            <p:ph type="title"/>
          </p:nvPr>
        </p:nvSpPr>
        <p:spPr/>
        <p:txBody>
          <a:bodyPr/>
          <a:lstStyle/>
          <a:p>
            <a:r>
              <a:rPr lang="en-US" altLang="en-US"/>
              <a:t> Standard Deviation</a:t>
            </a:r>
          </a:p>
        </p:txBody>
      </p:sp>
      <p:sp>
        <p:nvSpPr>
          <p:cNvPr id="80899" name="Rectangle 3"/>
          <p:cNvSpPr>
            <a:spLocks noGrp="1" noChangeArrowheads="1"/>
          </p:cNvSpPr>
          <p:nvPr>
            <p:ph type="body" sz="half" idx="1"/>
          </p:nvPr>
        </p:nvSpPr>
        <p:spPr>
          <a:xfrm>
            <a:off x="457200" y="1600200"/>
            <a:ext cx="6019800" cy="2286000"/>
          </a:xfrm>
        </p:spPr>
        <p:txBody>
          <a:bodyPr/>
          <a:lstStyle/>
          <a:p>
            <a:pPr>
              <a:lnSpc>
                <a:spcPct val="80000"/>
              </a:lnSpc>
            </a:pPr>
            <a:r>
              <a:rPr lang="en-US" altLang="en-US" sz="2400"/>
              <a:t>To make the nonsense number from variance make more sense, you use the following formula.</a:t>
            </a:r>
          </a:p>
          <a:p>
            <a:pPr>
              <a:lnSpc>
                <a:spcPct val="80000"/>
              </a:lnSpc>
            </a:pPr>
            <a:r>
              <a:rPr lang="en-US" altLang="en-US" sz="2400"/>
              <a:t>This puts the whole thing back into original units. In the case of Scared1, 1.046.</a:t>
            </a:r>
          </a:p>
        </p:txBody>
      </p:sp>
      <p:graphicFrame>
        <p:nvGraphicFramePr>
          <p:cNvPr id="80900" name="Object 4"/>
          <p:cNvGraphicFramePr>
            <a:graphicFrameLocks noChangeAspect="1"/>
          </p:cNvGraphicFramePr>
          <p:nvPr>
            <p:ph sz="half" idx="2"/>
          </p:nvPr>
        </p:nvGraphicFramePr>
        <p:xfrm>
          <a:off x="3124200" y="3827463"/>
          <a:ext cx="2514600" cy="1452562"/>
        </p:xfrm>
        <a:graphic>
          <a:graphicData uri="http://schemas.openxmlformats.org/presentationml/2006/ole">
            <mc:AlternateContent xmlns:mc="http://schemas.openxmlformats.org/markup-compatibility/2006">
              <mc:Choice xmlns:v="urn:schemas-microsoft-com:vml" Requires="v">
                <p:oleObj spid="_x0000_s80902" name="Equation" r:id="rId4" imgW="901440" imgH="520560" progId="Equation.3">
                  <p:embed/>
                </p:oleObj>
              </mc:Choice>
              <mc:Fallback>
                <p:oleObj name="Equation" r:id="rId4" imgW="901440" imgH="520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827463"/>
                        <a:ext cx="2514600" cy="14525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36700"/>
            <a:ext cx="8531225"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US" altLang="en-US"/>
              <a:t>Onion </a:t>
            </a:r>
            <a:r>
              <a:rPr lang="en-US" altLang="en-US">
                <a:hlinkClick r:id="rId3"/>
              </a:rPr>
              <a:t>Statshot</a:t>
            </a:r>
            <a:endParaRPr lang="en-US" altLang="en-US"/>
          </a:p>
        </p:txBody>
      </p:sp>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57313"/>
            <a:ext cx="4953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graphicFrame>
        <p:nvGraphicFramePr>
          <p:cNvPr id="34820" name="Object 4"/>
          <p:cNvGraphicFramePr>
            <a:graphicFrameLocks noChangeAspect="1"/>
          </p:cNvGraphicFramePr>
          <p:nvPr>
            <p:ph/>
          </p:nvPr>
        </p:nvGraphicFramePr>
        <p:xfrm>
          <a:off x="0" y="-152400"/>
          <a:ext cx="8839200" cy="7253288"/>
        </p:xfrm>
        <a:graphic>
          <a:graphicData uri="http://schemas.openxmlformats.org/presentationml/2006/ole">
            <mc:AlternateContent xmlns:mc="http://schemas.openxmlformats.org/markup-compatibility/2006">
              <mc:Choice xmlns:v="urn:schemas-microsoft-com:vml" Requires="v">
                <p:oleObj spid="_x0000_s34822" name="Chart" r:id="rId4" imgW="4829510" imgH="3962705" progId="MSGraph.Chart.8">
                  <p:embed followColorScheme="full"/>
                </p:oleObj>
              </mc:Choice>
              <mc:Fallback>
                <p:oleObj name="Chart" r:id="rId4" imgW="4829510" imgH="3962705"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
                        <a:ext cx="8839200" cy="725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Some of our data: raw numbers</a:t>
            </a:r>
          </a:p>
        </p:txBody>
      </p:sp>
      <p:sp>
        <p:nvSpPr>
          <p:cNvPr id="36870" name="Rectangle 6"/>
          <p:cNvSpPr>
            <a:spLocks noChangeArrowheads="1"/>
          </p:cNvSpPr>
          <p:nvPr/>
        </p:nvSpPr>
        <p:spPr bwMode="auto">
          <a:xfrm>
            <a:off x="3124200" y="2133600"/>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a:t>
            </a:r>
          </a:p>
          <a:p>
            <a:r>
              <a:rPr lang="en-US" altLang="en-US"/>
              <a:t>   </a:t>
            </a:r>
          </a:p>
        </p:txBody>
      </p:sp>
      <p:sp>
        <p:nvSpPr>
          <p:cNvPr id="36875" name="Text Box 11"/>
          <p:cNvSpPr txBox="1">
            <a:spLocks noChangeArrowheads="1"/>
          </p:cNvSpPr>
          <p:nvPr/>
        </p:nvSpPr>
        <p:spPr bwMode="auto">
          <a:xfrm>
            <a:off x="1219200" y="19050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36919" name="Group 55"/>
          <p:cNvGraphicFramePr>
            <a:graphicFrameLocks noGrp="1"/>
          </p:cNvGraphicFramePr>
          <p:nvPr>
            <p:ph type="tbl" idx="1"/>
          </p:nvPr>
        </p:nvGraphicFramePr>
        <p:xfrm>
          <a:off x="457200" y="1600200"/>
          <a:ext cx="8229600" cy="4530725"/>
        </p:xfrm>
        <a:graphic>
          <a:graphicData uri="http://schemas.openxmlformats.org/drawingml/2006/table">
            <a:tbl>
              <a:tblPr/>
              <a:tblGrid>
                <a:gridCol w="2743200">
                  <a:extLst>
                    <a:ext uri="{9D8B030D-6E8A-4147-A177-3AD203B41FA5}">
                      <a16:colId xmlns:a16="http://schemas.microsoft.com/office/drawing/2014/main" val="1879785670"/>
                    </a:ext>
                  </a:extLst>
                </a:gridCol>
                <a:gridCol w="2743200">
                  <a:extLst>
                    <a:ext uri="{9D8B030D-6E8A-4147-A177-3AD203B41FA5}">
                      <a16:colId xmlns:a16="http://schemas.microsoft.com/office/drawing/2014/main" val="3615012822"/>
                    </a:ext>
                  </a:extLst>
                </a:gridCol>
                <a:gridCol w="2743200">
                  <a:extLst>
                    <a:ext uri="{9D8B030D-6E8A-4147-A177-3AD203B41FA5}">
                      <a16:colId xmlns:a16="http://schemas.microsoft.com/office/drawing/2014/main" val="3235449321"/>
                    </a:ext>
                  </a:extLst>
                </a:gridCol>
              </a:tblGrid>
              <a:tr h="5667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755547"/>
                  </a:ext>
                </a:extLst>
              </a:tr>
              <a:tr h="5667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2305465"/>
                  </a:ext>
                </a:extLst>
              </a:tr>
              <a:tr h="56515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9428382"/>
                  </a:ext>
                </a:extLst>
              </a:tr>
              <a:tr h="5667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880615"/>
                  </a:ext>
                </a:extLst>
              </a:tr>
              <a:tr h="5667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7705439"/>
                  </a:ext>
                </a:extLst>
              </a:tr>
              <a:tr h="5667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044434"/>
                  </a:ext>
                </a:extLst>
              </a:tr>
              <a:tr h="56515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6363755"/>
                  </a:ext>
                </a:extLst>
              </a:tr>
              <a:tr h="5667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85313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Our data: in a table</a:t>
            </a:r>
          </a:p>
        </p:txBody>
      </p:sp>
      <p:sp>
        <p:nvSpPr>
          <p:cNvPr id="37895" name="Rectangle 7"/>
          <p:cNvSpPr>
            <a:spLocks noChangeArrowheads="1"/>
          </p:cNvSpPr>
          <p:nvPr/>
        </p:nvSpPr>
        <p:spPr bwMode="auto">
          <a:xfrm>
            <a:off x="2286000" y="3040063"/>
            <a:ext cx="45720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b="1"/>
          </a:p>
          <a:p>
            <a:pPr>
              <a:spcBef>
                <a:spcPct val="50000"/>
              </a:spcBef>
            </a:pPr>
            <a:endParaRPr lang="en-US" altLang="en-US" b="1">
              <a:latin typeface="System" charset="0"/>
            </a:endParaRPr>
          </a:p>
        </p:txBody>
      </p:sp>
      <p:pic>
        <p:nvPicPr>
          <p:cNvPr id="378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71663"/>
            <a:ext cx="8153400"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3600"/>
              <a:t>Our data: In a bar chart with counts</a:t>
            </a:r>
          </a:p>
        </p:txBody>
      </p:sp>
      <p:pic>
        <p:nvPicPr>
          <p:cNvPr id="389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9531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52400"/>
            <a:ext cx="8229600" cy="1143000"/>
          </a:xfrm>
        </p:spPr>
        <p:txBody>
          <a:bodyPr/>
          <a:lstStyle/>
          <a:p>
            <a:r>
              <a:rPr lang="en-US" altLang="en-US" sz="3600"/>
              <a:t>Our data: In a bar chart with percentages</a:t>
            </a: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59531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688</TotalTime>
  <Words>893</Words>
  <Application>Microsoft Office PowerPoint</Application>
  <PresentationFormat>On-screen Show (4:3)</PresentationFormat>
  <Paragraphs>157</Paragraphs>
  <Slides>37</Slides>
  <Notes>37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6" baseType="lpstr">
      <vt:lpstr>Arial</vt:lpstr>
      <vt:lpstr>Times New Roman</vt:lpstr>
      <vt:lpstr>Wingdings</vt:lpstr>
      <vt:lpstr>System</vt:lpstr>
      <vt:lpstr>Tahoma</vt:lpstr>
      <vt:lpstr>Beam</vt:lpstr>
      <vt:lpstr>Adobe Photoshop Elements Image</vt:lpstr>
      <vt:lpstr>Microsoft Graph 2000 Chart</vt:lpstr>
      <vt:lpstr>Microsoft Equation 3.0</vt:lpstr>
      <vt:lpstr>PY 620 Class 2</vt:lpstr>
      <vt:lpstr>Looking at Data</vt:lpstr>
      <vt:lpstr>USA Today Snapshot </vt:lpstr>
      <vt:lpstr>Onion Statshot</vt:lpstr>
      <vt:lpstr>PowerPoint Presentation</vt:lpstr>
      <vt:lpstr>Some of our data: raw numbers</vt:lpstr>
      <vt:lpstr>Our data: in a table</vt:lpstr>
      <vt:lpstr>Our data: In a bar chart with counts</vt:lpstr>
      <vt:lpstr>Our data: In a bar chart with percentages</vt:lpstr>
      <vt:lpstr>A Histogram with a Normal Curve</vt:lpstr>
      <vt:lpstr>Stem and Leaf Plots</vt:lpstr>
      <vt:lpstr>A box plot</vt:lpstr>
      <vt:lpstr>Box Plots</vt:lpstr>
      <vt:lpstr>More data in a bar chart</vt:lpstr>
      <vt:lpstr>Sometimes a pie chart works best</vt:lpstr>
      <vt:lpstr>Sometimes a pie chart doesn't makes sense at all</vt:lpstr>
      <vt:lpstr>Histogram of Years of Education</vt:lpstr>
      <vt:lpstr>Education as frequency polygram</vt:lpstr>
      <vt:lpstr>Multiple Frequency Polygrams </vt:lpstr>
      <vt:lpstr>Looking at Data: MNNG Age </vt:lpstr>
      <vt:lpstr>Looking Closely at Data: MNNG Age </vt:lpstr>
      <vt:lpstr>Measures of Central Tendency:Mean</vt:lpstr>
      <vt:lpstr>PowerPoint Presentation</vt:lpstr>
      <vt:lpstr>Measures of Central Tendency:Median</vt:lpstr>
      <vt:lpstr>PowerPoint Presentation</vt:lpstr>
      <vt:lpstr>PowerPoint Presentation</vt:lpstr>
      <vt:lpstr>PowerPoint Presentation</vt:lpstr>
      <vt:lpstr>Measures of Central Tendency:Mode</vt:lpstr>
      <vt:lpstr>Measures of Dispersion:Range</vt:lpstr>
      <vt:lpstr>Skewness </vt:lpstr>
      <vt:lpstr>PowerPoint Presentation</vt:lpstr>
      <vt:lpstr>PowerPoint Presentation</vt:lpstr>
      <vt:lpstr>Interquartile Range</vt:lpstr>
      <vt:lpstr>Variance and Standard Deviation</vt:lpstr>
      <vt:lpstr>Formula for Variance</vt:lpstr>
      <vt:lpstr> Standard Deviation</vt:lpstr>
      <vt:lpstr>PowerPoint Presentation</vt:lpstr>
    </vt:vector>
  </TitlesOfParts>
  <Company>VISN 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 620 Class 2</dc:title>
  <dc:creator>Paul Thuras Ph.D.</dc:creator>
  <cp:lastModifiedBy>Mitchell Olson</cp:lastModifiedBy>
  <cp:revision>29</cp:revision>
  <dcterms:created xsi:type="dcterms:W3CDTF">2005-09-13T14:46:21Z</dcterms:created>
  <dcterms:modified xsi:type="dcterms:W3CDTF">2016-06-10T21:41:02Z</dcterms:modified>
</cp:coreProperties>
</file>