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256" r:id="rId2"/>
    <p:sldId id="288" r:id="rId3"/>
    <p:sldId id="289" r:id="rId4"/>
    <p:sldId id="262" r:id="rId5"/>
    <p:sldId id="264" r:id="rId6"/>
    <p:sldId id="266" r:id="rId7"/>
    <p:sldId id="297" r:id="rId8"/>
    <p:sldId id="298" r:id="rId9"/>
    <p:sldId id="265" r:id="rId10"/>
    <p:sldId id="267" r:id="rId11"/>
    <p:sldId id="268" r:id="rId12"/>
    <p:sldId id="291" r:id="rId13"/>
    <p:sldId id="292" r:id="rId14"/>
    <p:sldId id="293" r:id="rId15"/>
    <p:sldId id="294" r:id="rId16"/>
    <p:sldId id="295" r:id="rId17"/>
    <p:sldId id="296" r:id="rId18"/>
    <p:sldId id="269" r:id="rId19"/>
    <p:sldId id="270" r:id="rId20"/>
    <p:sldId id="271" r:id="rId21"/>
    <p:sldId id="287" r:id="rId22"/>
    <p:sldId id="303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01" r:id="rId33"/>
    <p:sldId id="302" r:id="rId34"/>
    <p:sldId id="281" r:id="rId35"/>
    <p:sldId id="282" r:id="rId36"/>
    <p:sldId id="283" r:id="rId37"/>
    <p:sldId id="284" r:id="rId38"/>
    <p:sldId id="285" r:id="rId39"/>
    <p:sldId id="300" r:id="rId40"/>
    <p:sldId id="299" r:id="rId41"/>
    <p:sldId id="28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8BB637-417E-4E2E-AF3D-D1F19922B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8C0FE13-145B-43AB-B244-759AE7DF6DED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4F3898-1393-4180-9F43-8DC3258DC012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74F693-0F6D-4CBE-BDD7-4F152E233EC2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3CFCFB-8247-4FDE-93FE-78438F01ACF2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A66683-EC61-4B6C-AF65-0F7FE7D9F9ED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55AA42-DA39-462B-A75F-83BB877AC582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A846A0-E008-429E-BC22-5B456B509CCE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55BD2A-FF5F-4312-AA0E-FF8CAF786197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E370AC-3A82-405E-A299-C29871DDFAAD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1B799A-3F62-4228-A8A7-B3ADBE11EA6A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908FDA-E9EF-45BC-B461-896AB14B0404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A1AA3F-5C1D-42EC-AC31-6FACF56CCC8F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7E6B55-DFFC-47FD-9B15-E23037059FFF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3A91AB-77D6-4593-9960-07D6D6F3E35E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47F346-372D-48DE-8019-4A1413EF354A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743E8E9-05FC-4AF6-92E7-876CA3613D77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C240D4-9421-4D04-A818-C6177C495154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BF05A3-0F02-4C99-8243-B6226B084112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F83A04-A8E1-42D1-B297-A6828D94FC61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B05EF9-ABA0-4815-98EF-7373D7432386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C9E901-F56D-450F-8ABD-BFADCD97EB54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5B2DC0-9F39-4517-8DDF-4C0F23915EB7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0D93BB-636A-47EF-8FB1-A45F6632FF3D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18E2B5-93F4-4604-BE31-E0E7DBA47EA1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CD713D-CD97-45AF-B32A-432DE47BC36D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623C68-2AFE-44AF-867F-F76276C7F433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4A3156-2CAE-49DC-BBA0-14925E252978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8EB702-C6E3-471D-AA59-EE091B58D550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D50984-B837-4B4F-8958-5611CC0BFBE0}" type="slidenum">
              <a:rPr lang="en-US" altLang="en-US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83C6A7-E5A1-427E-9EE4-C2B4CD6E9843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C0596D-3925-4919-B4DF-571DA210169F}" type="slidenum">
              <a:rPr lang="en-US" altLang="en-US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748136-7BB3-4C83-BEB2-D8C100A390BF}" type="slidenum">
              <a:rPr lang="en-US" altLang="en-US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8EC3BE-5DBF-4077-AD02-4E15FA3D6E36}" type="slidenum">
              <a:rPr lang="en-US" altLang="en-US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5FDD0C-DD57-4BA1-9B34-87DE8ADC81F2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924630-32A0-42D0-8AFA-FA1DEF9C64F1}" type="slidenum">
              <a:rPr lang="en-US" altLang="en-US">
                <a:latin typeface="Arial" panose="020B0604020202020204" pitchFamily="34" charset="0"/>
              </a:rPr>
              <a:pPr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F2D933-55B4-4AED-BA30-716D67D844D4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FF426C-C575-47B2-A969-1C0931A20EF5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D0F4F4-47BD-432C-A25E-9C375A907A4A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39B157-BCA4-4141-BB41-E0B3383FE085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65055D-EAD4-4A13-BC7B-A1CC45696388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16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14800D-D0C8-4A46-8652-6F185ED44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CDDF-3CCE-49C1-8541-D55DA798D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73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5019B-C632-42FC-8742-C55051783E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9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EA350-92EF-42E3-852A-0498F0140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87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78097-CE03-4E92-88C7-22722C01C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12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82DD-46C8-49A7-88E4-8AB0A2D1E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8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5E23-E367-4664-A1E0-74B606D68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64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304800"/>
            <a:ext cx="75438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440CC-EC00-4DB8-BD40-591A586D2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4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E5B4C-4794-4B57-BBAC-AC55EF357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5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02E48-FCD2-4A9B-BD5E-AC81A93A2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27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E767E-7EB7-4E61-9508-9FCA8BCDA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8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09E49-BF6A-4CCA-93E1-96E85532C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9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7D8AF-3B93-4DC3-A2E3-3FEBD042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0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9627-1835-470F-AACA-CE9D77A2A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2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9EC7A-BE74-4231-A088-2D3E7516A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1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E744D-9B85-4F1B-94ED-52B5A12EA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9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4A097-EC29-4251-9EAE-C9BF22506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5370470-8011-4993-B1FC-8500321AE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PY620 -Class 3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Normal distribution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Central Limit Theorem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Standard scores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Probability: definitions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Mutually exclusive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Conditional probability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Independent events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Law of "at least one"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Binomial distribution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Exercises.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Coin Jar Calculator.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SPSS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Good approximation for other distributions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400" smtClean="0"/>
              <a:t>A second reason that the normal distribution is important is that it serves as </a:t>
            </a:r>
            <a:r>
              <a:rPr lang="en-US" sz="2400" i="1" smtClean="0"/>
              <a:t>a </a:t>
            </a:r>
            <a:r>
              <a:rPr lang="en-US" sz="2400" i="1" u="sng" smtClean="0"/>
              <a:t>good approximation for a number of other theoretical distributions</a:t>
            </a:r>
            <a:r>
              <a:rPr lang="en-US" sz="2400" u="sng" smtClean="0"/>
              <a:t> </a:t>
            </a:r>
            <a:r>
              <a:rPr lang="en-US" sz="2400" smtClean="0"/>
              <a:t>that are difficult or impossible to define precisely.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400" smtClean="0"/>
              <a:t>For example, the binomial distribution, which is used to determine the likelihood of a given outcome over a series of successive trials, is frequently approximated by the normal distribution.  This significantly reduces the calculations required to perform the test.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Central limit theorem.  </a:t>
            </a:r>
            <a:br>
              <a:rPr lang="en-US" smtClean="0"/>
            </a:b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543800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A third reason that the normal distribution is important has to do with sampling and a principle known as the </a:t>
            </a:r>
            <a:r>
              <a:rPr lang="en-US" sz="2400" i="1" u="sng" smtClean="0"/>
              <a:t>central limit theorem</a:t>
            </a:r>
            <a:r>
              <a:rPr lang="en-US" sz="2400" smtClean="0"/>
              <a:t>. 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Consider a case where a large number of samples of size N were drawn from the same finite population, the mean of each sample was calculated, and these means were used to form a new distribution of means (referred to as the </a:t>
            </a:r>
            <a:r>
              <a:rPr lang="en-US" sz="2400" i="1" smtClean="0"/>
              <a:t>sampling distribution of means</a:t>
            </a:r>
            <a:r>
              <a:rPr lang="en-US" sz="2400" smtClean="0"/>
              <a:t>).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smtClean="0"/>
              <a:t>The central limit theorem states that, regardless of the form of the original distribution, the distribution of means will be approximately normal when N is large.  This principle provides the foundation for interval estimation and a variety of inferential statistics including t-tests and analysis of variance.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Law of Large Numbers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543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Basically, the average of a sample is likely to be close to the average of the population from which it is drawn.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53122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NG- Age distribution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08163"/>
            <a:ext cx="57150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Population vs. 1% sample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42672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426720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Population vs. 5% sample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426720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86100"/>
            <a:ext cx="4191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Population vs. 10% sample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426720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52763"/>
            <a:ext cx="42672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Population vs. 20% sample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43434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43434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Direct links to probability. 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smtClean="0"/>
              <a:t>A fourth reason that the normal distribution is important has to do with its </a:t>
            </a:r>
            <a:r>
              <a:rPr lang="en-US" sz="2000" i="1" u="sng" smtClean="0"/>
              <a:t>direct links to probability</a:t>
            </a:r>
            <a:r>
              <a:rPr lang="en-US" sz="2000" smtClean="0"/>
              <a:t>. 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000" smtClean="0"/>
              <a:t>Recall that the percentage of observations can be determined in a normal curve for any given interval.  Also, keep in mind that probability is defined in terms of the long-run relative frequency of occurrence of an event.  Given these considerations, then what is the probability of randomly drawing an observation from a normal curve that is within 1 standard deviation above or below the mean?  The answer is given in terms of the relative frequency of that event if we were to draw a random observation over a large number of trials.  Since approximately 68% of all observations in a normal curve fall within this interval, then the probability of that event is approximately .68.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Standard Scores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Standard scores ,usually abbreviated as z or Z, is a way of expressing any raw score in terms of standard deviation units.</a:t>
            </a:r>
          </a:p>
          <a:p>
            <a:pPr eaLnBrk="1" hangingPunct="1">
              <a:defRPr/>
            </a:pPr>
            <a:endParaRPr lang="en-US" sz="2800" smtClean="0"/>
          </a:p>
        </p:txBody>
      </p:sp>
      <p:graphicFrame>
        <p:nvGraphicFramePr>
          <p:cNvPr id="40964" name="Object 1024"/>
          <p:cNvGraphicFramePr>
            <a:graphicFrameLocks noChangeAspect="1"/>
          </p:cNvGraphicFramePr>
          <p:nvPr>
            <p:ph sz="half" idx="2"/>
          </p:nvPr>
        </p:nvGraphicFramePr>
        <p:xfrm>
          <a:off x="5486400" y="2743200"/>
          <a:ext cx="143033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4" imgW="545863" imgH="418918" progId="Equation.3">
                  <p:embed/>
                </p:oleObj>
              </mc:Choice>
              <mc:Fallback>
                <p:oleObj name="Equation" r:id="rId4" imgW="545863" imgH="418918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43200"/>
                        <a:ext cx="1430338" cy="10969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20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Inferential Statistics: a Definition Revisited.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smtClean="0"/>
              <a:t>Inferential Statistics</a:t>
            </a:r>
            <a:r>
              <a:rPr lang="en-US" sz="2800" smtClean="0"/>
              <a:t> are used to determine the probability (or likelihood) that a conclusion based on analysis from a sample is true.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All measurement contains random error.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We need to take this random error into account when we are trying to say something about a population based on a sample.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High School graduating class. Would a random sample of 10 students characterize your HS class as well as a random sample of 50? Maybe, but </a:t>
            </a:r>
            <a:r>
              <a:rPr lang="en-US" sz="2800" i="1" smtClean="0"/>
              <a:t>probably </a:t>
            </a:r>
            <a:r>
              <a:rPr lang="en-US" sz="2800" smtClean="0"/>
              <a:t>not.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7" name="Rectangle 1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Standard Scores: Class Height</a:t>
            </a:r>
          </a:p>
        </p:txBody>
      </p:sp>
      <p:graphicFrame>
        <p:nvGraphicFramePr>
          <p:cNvPr id="31061" name="Group 341"/>
          <p:cNvGraphicFramePr>
            <a:graphicFrameLocks noGrp="1"/>
          </p:cNvGraphicFramePr>
          <p:nvPr>
            <p:ph idx="1"/>
          </p:nvPr>
        </p:nvGraphicFramePr>
        <p:xfrm>
          <a:off x="1066800" y="1981200"/>
          <a:ext cx="7543800" cy="451802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5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Subject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average height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difference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Standard Deviation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0.82218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-0.13384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1.395793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-8.7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-1.66348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0.248566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-7.7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-1.47228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-2.7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-0.51625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1.013384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0.248566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5.229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0.057361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sum/N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62.7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Z distribution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6957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You can check the z scores against the z distribution to see where they fall.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For instance a z score of 1.39 means that 90% of the class are shorter than that person.</a:t>
            </a:r>
          </a:p>
        </p:txBody>
      </p:sp>
      <p:pic>
        <p:nvPicPr>
          <p:cNvPr id="45060" name="Picture 9" descr="z table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295400"/>
            <a:ext cx="4100513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z table detail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895600"/>
            <a:ext cx="6108700" cy="1646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1447800" y="9906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Reading the Z-distribution table. </a:t>
            </a:r>
          </a:p>
        </p:txBody>
      </p:sp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1524000" y="1676400"/>
            <a:ext cx="571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For a Z value of 1.25, we can find the distribution by going to the 1.2 row and then reading down the column marked .05. </a:t>
            </a:r>
          </a:p>
        </p:txBody>
      </p:sp>
      <p:sp>
        <p:nvSpPr>
          <p:cNvPr id="47109" name="Oval 8"/>
          <p:cNvSpPr>
            <a:spLocks noChangeArrowheads="1"/>
          </p:cNvSpPr>
          <p:nvPr/>
        </p:nvSpPr>
        <p:spPr bwMode="auto">
          <a:xfrm>
            <a:off x="6324600" y="3810000"/>
            <a:ext cx="533400" cy="304800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1905000" y="4876800"/>
            <a:ext cx="4724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A value of .8925 means that 89.25% of the distribution has a lower score and only 10.75 percent of the distribution as a higher score.</a:t>
            </a:r>
          </a:p>
        </p:txBody>
      </p:sp>
      <p:sp>
        <p:nvSpPr>
          <p:cNvPr id="47111" name="Line 10"/>
          <p:cNvSpPr>
            <a:spLocks noChangeShapeType="1"/>
          </p:cNvSpPr>
          <p:nvPr/>
        </p:nvSpPr>
        <p:spPr bwMode="auto">
          <a:xfrm>
            <a:off x="7620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11"/>
          <p:cNvSpPr>
            <a:spLocks noChangeShapeType="1"/>
          </p:cNvSpPr>
          <p:nvPr/>
        </p:nvSpPr>
        <p:spPr bwMode="auto">
          <a:xfrm>
            <a:off x="66294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Probability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Probability deals with the relative likelihood that a certain event will or will not occur, relative to some other events.</a:t>
            </a:r>
          </a:p>
          <a:p>
            <a:pPr eaLnBrk="1" hangingPunct="1">
              <a:defRPr/>
            </a:pPr>
            <a:r>
              <a:rPr lang="en-US" smtClean="0"/>
              <a:t>Empirically derived (many trials).</a:t>
            </a:r>
          </a:p>
          <a:p>
            <a:pPr eaLnBrk="1" hangingPunct="1">
              <a:defRPr/>
            </a:pPr>
            <a:r>
              <a:rPr lang="en-US" smtClean="0"/>
              <a:t>Theoretically derived (dice rolls, card hands, etc).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Mutually exclusive events </a:t>
            </a:r>
            <a:br>
              <a:rPr lang="en-US" smtClean="0"/>
            </a:b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Two events , </a:t>
            </a:r>
            <a:r>
              <a:rPr lang="en-US" i="1" smtClean="0"/>
              <a:t>X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smtClean="0"/>
              <a:t>, are </a:t>
            </a:r>
            <a:r>
              <a:rPr lang="en-US" smtClean="0">
                <a:solidFill>
                  <a:srgbClr val="FFCC00"/>
                </a:solidFill>
              </a:rPr>
              <a:t>mutually exclusive</a:t>
            </a:r>
            <a:r>
              <a:rPr lang="en-US" smtClean="0"/>
              <a:t> if the occurrence of one </a:t>
            </a:r>
            <a:r>
              <a:rPr lang="en-US" smtClean="0">
                <a:solidFill>
                  <a:srgbClr val="FFCC00"/>
                </a:solidFill>
              </a:rPr>
              <a:t>precludes</a:t>
            </a:r>
            <a:r>
              <a:rPr lang="en-US" smtClean="0"/>
              <a:t> the occurrence of the other.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Examples: Coin flip, vote.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Additive rule: if X and Y are </a:t>
            </a:r>
            <a:r>
              <a:rPr lang="en-US" i="1" smtClean="0"/>
              <a:t>mutually exclusive</a:t>
            </a:r>
            <a:r>
              <a:rPr lang="en-US" smtClean="0"/>
              <a:t> events, then the probability of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smtClean="0">
                <a:solidFill>
                  <a:srgbClr val="FFCC00"/>
                </a:solidFill>
              </a:rPr>
              <a:t>or</a:t>
            </a:r>
            <a:r>
              <a:rPr lang="en-US" smtClean="0"/>
              <a:t> </a:t>
            </a:r>
            <a:r>
              <a:rPr lang="en-US" i="1" smtClean="0"/>
              <a:t>Y</a:t>
            </a:r>
            <a:r>
              <a:rPr lang="en-US" smtClean="0"/>
              <a:t> is the probability of X </a:t>
            </a:r>
            <a:r>
              <a:rPr lang="en-US" i="1" smtClean="0">
                <a:solidFill>
                  <a:srgbClr val="FFCC00"/>
                </a:solidFill>
              </a:rPr>
              <a:t>plus</a:t>
            </a:r>
            <a:r>
              <a:rPr lang="en-US" smtClean="0"/>
              <a:t> the probability of 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Conditionally Dependent Events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Two events, </a:t>
            </a:r>
            <a:r>
              <a:rPr lang="en-US" i="1" smtClean="0"/>
              <a:t>X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smtClean="0"/>
              <a:t>, are </a:t>
            </a:r>
            <a:r>
              <a:rPr lang="en-US" smtClean="0">
                <a:solidFill>
                  <a:srgbClr val="FFCC00"/>
                </a:solidFill>
              </a:rPr>
              <a:t>conditionally dependent</a:t>
            </a:r>
            <a:r>
              <a:rPr lang="en-US" smtClean="0"/>
              <a:t> if the outcome of </a:t>
            </a:r>
            <a:r>
              <a:rPr lang="en-US" i="1" smtClean="0"/>
              <a:t>Y</a:t>
            </a:r>
            <a:r>
              <a:rPr lang="en-US" smtClean="0"/>
              <a:t> </a:t>
            </a:r>
            <a:r>
              <a:rPr lang="en-US" smtClean="0">
                <a:solidFill>
                  <a:srgbClr val="FFCC00"/>
                </a:solidFill>
              </a:rPr>
              <a:t>depends</a:t>
            </a:r>
            <a:r>
              <a:rPr lang="en-US" smtClean="0"/>
              <a:t> on </a:t>
            </a:r>
            <a:r>
              <a:rPr lang="en-US" i="1" smtClean="0"/>
              <a:t>X</a:t>
            </a:r>
            <a:r>
              <a:rPr lang="en-US" smtClean="0"/>
              <a:t>, or </a:t>
            </a:r>
            <a:r>
              <a:rPr lang="en-US" i="1" smtClean="0"/>
              <a:t>X</a:t>
            </a:r>
            <a:r>
              <a:rPr lang="en-US" smtClean="0"/>
              <a:t> depends on </a:t>
            </a:r>
            <a:r>
              <a:rPr lang="en-US" i="1" smtClean="0"/>
              <a:t>Y</a:t>
            </a:r>
            <a:r>
              <a:rPr lang="en-US" smtClean="0"/>
              <a:t>.</a:t>
            </a:r>
          </a:p>
          <a:p>
            <a:pPr eaLnBrk="1" hangingPunct="1">
              <a:defRPr/>
            </a:pPr>
            <a:r>
              <a:rPr lang="en-US" smtClean="0"/>
              <a:t>Multiplicative Law</a:t>
            </a:r>
          </a:p>
          <a:p>
            <a:pPr lvl="1" eaLnBrk="1" hangingPunct="1">
              <a:defRPr/>
            </a:pPr>
            <a:r>
              <a:rPr lang="en-US" smtClean="0"/>
              <a:t>If </a:t>
            </a:r>
            <a:r>
              <a:rPr lang="en-US" i="1" smtClean="0"/>
              <a:t>X</a:t>
            </a:r>
            <a:r>
              <a:rPr lang="en-US" smtClean="0"/>
              <a:t> and </a:t>
            </a:r>
            <a:r>
              <a:rPr lang="en-US" i="1" smtClean="0"/>
              <a:t>Y</a:t>
            </a:r>
            <a:r>
              <a:rPr lang="en-US" smtClean="0"/>
              <a:t> are </a:t>
            </a:r>
            <a:r>
              <a:rPr lang="en-US" smtClean="0">
                <a:solidFill>
                  <a:srgbClr val="FFCC00"/>
                </a:solidFill>
              </a:rPr>
              <a:t>conditionally probable</a:t>
            </a:r>
            <a:r>
              <a:rPr lang="en-US" smtClean="0"/>
              <a:t>, then the probability that </a:t>
            </a:r>
            <a:r>
              <a:rPr lang="en-US" smtClean="0">
                <a:solidFill>
                  <a:srgbClr val="FFCC00"/>
                </a:solidFill>
              </a:rPr>
              <a:t>both</a:t>
            </a:r>
            <a:r>
              <a:rPr lang="en-US" smtClean="0"/>
              <a:t> will occur is the probability of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smtClean="0">
                <a:solidFill>
                  <a:srgbClr val="FFCC00"/>
                </a:solidFill>
              </a:rPr>
              <a:t>times</a:t>
            </a:r>
            <a:r>
              <a:rPr lang="en-US" smtClean="0"/>
              <a:t> the probability of </a:t>
            </a:r>
            <a:r>
              <a:rPr lang="en-US" i="1" smtClean="0"/>
              <a:t>Y</a:t>
            </a:r>
            <a:r>
              <a:rPr lang="en-US" smtClean="0"/>
              <a:t>, </a:t>
            </a:r>
            <a:r>
              <a:rPr lang="en-US" smtClean="0">
                <a:solidFill>
                  <a:srgbClr val="FFCC00"/>
                </a:solidFill>
              </a:rPr>
              <a:t>given X has occurred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Conditional probability: Loss of mother in childhood and traumatic brain injury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86000" y="3040063"/>
            <a:ext cx="4572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>
              <a:latin typeface="System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00200" y="3040063"/>
            <a:ext cx="5257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>
              <a:latin typeface="System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286000" y="3040063"/>
            <a:ext cx="4572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b="1">
              <a:latin typeface="System" charset="0"/>
            </a:endParaRPr>
          </a:p>
        </p:txBody>
      </p:sp>
      <p:pic>
        <p:nvPicPr>
          <p:cNvPr id="542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1075"/>
            <a:ext cx="75438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1371600" y="548640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What is the probability of having a brain injury and having lost your mother during childhood?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the probability of having a head injury?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7237413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19200" y="5715000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In this sample (folks with substance abuse problems) it is 39.6%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What is the probability of having a head injury if you lost your mother in childhood?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1295400" y="5638800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The probability of having  lost your mother as a child  if you have had a brain injury is 32.5%.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7021513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Bringing it together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Therefore, in this sample, the probability of having a head injury and having lost your mother as a child is:</a:t>
            </a:r>
          </a:p>
          <a:p>
            <a:pPr eaLnBrk="1" hangingPunct="1">
              <a:defRPr/>
            </a:pPr>
            <a:r>
              <a:rPr lang="en-US" smtClean="0"/>
              <a:t>.396 (probability of head injury) times </a:t>
            </a:r>
          </a:p>
          <a:p>
            <a:pPr eaLnBrk="1" hangingPunct="1">
              <a:defRPr/>
            </a:pPr>
            <a:r>
              <a:rPr lang="en-US" smtClean="0"/>
              <a:t>.325 (probability of head injury if mother was lost in childhood).</a:t>
            </a:r>
          </a:p>
          <a:p>
            <a:pPr eaLnBrk="1" hangingPunct="1">
              <a:defRPr/>
            </a:pPr>
            <a:r>
              <a:rPr lang="en-US" smtClean="0"/>
              <a:t>=.129 of 12.9% or 66/513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Difference between Samples and Populations.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The </a:t>
            </a:r>
            <a:r>
              <a:rPr lang="en-US" sz="2800" i="1" smtClean="0">
                <a:solidFill>
                  <a:srgbClr val="FF6600"/>
                </a:solidFill>
              </a:rPr>
              <a:t>sample</a:t>
            </a:r>
            <a:r>
              <a:rPr lang="en-US" sz="2800" smtClean="0"/>
              <a:t> describes those individuals who are in a study; the </a:t>
            </a:r>
            <a:r>
              <a:rPr lang="en-US" sz="2800" i="1" smtClean="0">
                <a:solidFill>
                  <a:srgbClr val="FF6600"/>
                </a:solidFill>
              </a:rPr>
              <a:t>population</a:t>
            </a:r>
            <a:r>
              <a:rPr lang="en-US" sz="2800" smtClean="0"/>
              <a:t> describes the hypothetical (and usually) infinite number of people to whom you wish to generalize.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Defining the population of interest is very important. Only if the population is well defined can you successfully sample from it.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68580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Independent Events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Many events are independent . Each occurrence is independent of previous occurrences.</a:t>
            </a:r>
          </a:p>
          <a:p>
            <a:pPr eaLnBrk="1" hangingPunct="1">
              <a:defRPr/>
            </a:pPr>
            <a:r>
              <a:rPr lang="en-US" sz="2800" dirty="0" smtClean="0"/>
              <a:t>Conditional events depend on the occurrence of a previous event.</a:t>
            </a:r>
          </a:p>
          <a:p>
            <a:pPr eaLnBrk="1" hangingPunct="1">
              <a:defRPr/>
            </a:pPr>
            <a:r>
              <a:rPr lang="en-US" sz="2000" dirty="0" smtClean="0"/>
              <a:t>If nine coin flips are heads, what is the probability that the tenth will be heads?</a:t>
            </a:r>
          </a:p>
          <a:p>
            <a:pPr eaLnBrk="1" hangingPunct="1">
              <a:defRPr/>
            </a:pPr>
            <a:r>
              <a:rPr lang="en-US" sz="1600" dirty="0" smtClean="0"/>
              <a:t>Of these types of gambling which are independent and which are conditional?</a:t>
            </a:r>
          </a:p>
          <a:p>
            <a:pPr lvl="1" eaLnBrk="1" hangingPunct="1">
              <a:defRPr/>
            </a:pPr>
            <a:r>
              <a:rPr lang="en-US" sz="1600" dirty="0" smtClean="0"/>
              <a:t>Lottery</a:t>
            </a:r>
          </a:p>
          <a:p>
            <a:pPr lvl="1" eaLnBrk="1" hangingPunct="1">
              <a:defRPr/>
            </a:pPr>
            <a:r>
              <a:rPr lang="en-US" sz="1600" dirty="0" smtClean="0"/>
              <a:t>Blackjack</a:t>
            </a:r>
          </a:p>
          <a:p>
            <a:pPr lvl="1" eaLnBrk="1" hangingPunct="1">
              <a:defRPr/>
            </a:pPr>
            <a:r>
              <a:rPr lang="en-US" sz="1600" dirty="0" smtClean="0"/>
              <a:t>Roulette</a:t>
            </a:r>
          </a:p>
          <a:p>
            <a:pPr lvl="1" eaLnBrk="1" hangingPunct="1">
              <a:defRPr/>
            </a:pPr>
            <a:r>
              <a:rPr lang="en-US" sz="1600" dirty="0" smtClean="0"/>
              <a:t>Texas Hold-</a:t>
            </a:r>
            <a:r>
              <a:rPr lang="en-US" sz="1600" dirty="0" err="1" smtClean="0"/>
              <a:t>em</a:t>
            </a:r>
            <a:endParaRPr lang="en-US" sz="1600" dirty="0" smtClean="0"/>
          </a:p>
          <a:p>
            <a:pPr lvl="1" eaLnBrk="1" hangingPunct="1">
              <a:defRPr/>
            </a:pPr>
            <a:endParaRPr lang="en-US" sz="1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Law of “at least one”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Every test has a false-positive rate. This chance of a false test can add up.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If a test has a false positive rate of 5%, what is the likelihood that at least one test will be false after 20 tests.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Formula= 1-Pr(none)</a:t>
            </a:r>
            <a:r>
              <a:rPr lang="en-US" sz="2400" baseline="50000" smtClean="0"/>
              <a:t>number</a:t>
            </a:r>
            <a:r>
              <a:rPr lang="en-US" sz="2400" baseline="30000" smtClean="0"/>
              <a:t> </a:t>
            </a:r>
            <a:r>
              <a:rPr lang="en-US" sz="2400" baseline="50000" smtClean="0"/>
              <a:t>of tests</a:t>
            </a:r>
            <a:r>
              <a:rPr lang="en-US" sz="2400" baseline="30000" smtClean="0"/>
              <a:t>.</a:t>
            </a:r>
            <a:r>
              <a:rPr lang="en-US" smtClean="0"/>
              <a:t> 1-.95</a:t>
            </a:r>
            <a:r>
              <a:rPr lang="en-US" sz="2400" baseline="50000" smtClean="0"/>
              <a:t>20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1-.358=64.2%.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More than 50% chance of positive test.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5148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"/>
            <a:ext cx="7543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This function in Excel tells us the likelihood of having NO false positives in 20 trials of a test with an accuracy rate of .95 or 95%.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114300"/>
            <a:ext cx="97536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Binomial Distribution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 continuous measures get the normal distribution, is there a distribution for binomial (yes/no) outcomes?</a:t>
            </a:r>
          </a:p>
          <a:p>
            <a:pPr eaLnBrk="1" hangingPunct="1">
              <a:defRPr/>
            </a:pPr>
            <a:r>
              <a:rPr lang="en-US" smtClean="0"/>
              <a:t>The binomial distribution shows the probabilities of different outcomes for a series of random events, each which can have only one of two values.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Binomial Distribution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Applicable when: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Series of independent trials (e.g., flips of coins) where the outcome of 1 trial does not influence the outcome of another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Each trial can result in only 1 of 2 possible outcomes (e.g., heads or tails, six or not six)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smtClean="0"/>
              <a:t>The probability of success is constant from trial to trial.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Binomial expansion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N = # trials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r  = # successes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 = probability of success on a single trial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q = probability of failure on a single trial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Pr(r successes on N trials) =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/>
              <a:t>Note that p + q = 1 and that q = 1 - p</a:t>
            </a:r>
          </a:p>
        </p:txBody>
      </p:sp>
      <p:graphicFrame>
        <p:nvGraphicFramePr>
          <p:cNvPr id="74756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4914900" y="3235325"/>
          <a:ext cx="36957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4" imgW="965200" imgH="419100" progId="Equation.3">
                  <p:embed/>
                </p:oleObj>
              </mc:Choice>
              <mc:Fallback>
                <p:oleObj name="Equation" r:id="rId4" imgW="9652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235325"/>
                        <a:ext cx="3695700" cy="16049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Binomial Expansion:</a:t>
            </a:r>
            <a:br>
              <a:rPr lang="en-US" smtClean="0"/>
            </a:br>
            <a:r>
              <a:rPr lang="en-US" smtClean="0"/>
              <a:t>Not as scary as it looks.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What is the likelihood of a professor getting to work on time </a:t>
            </a:r>
            <a:r>
              <a:rPr lang="en-US" smtClean="0">
                <a:solidFill>
                  <a:srgbClr val="FFCC00"/>
                </a:solidFill>
              </a:rPr>
              <a:t>exactly</a:t>
            </a:r>
            <a:r>
              <a:rPr lang="en-US" smtClean="0"/>
              <a:t> 7 times out of 10 if, </a:t>
            </a:r>
            <a:r>
              <a:rPr lang="en-US" smtClean="0">
                <a:solidFill>
                  <a:srgbClr val="FFCC00"/>
                </a:solidFill>
              </a:rPr>
              <a:t>on any given day</a:t>
            </a:r>
            <a:r>
              <a:rPr lang="en-US" smtClean="0"/>
              <a:t>, he has a 60% likelihood.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Number of tries (n)=10.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Number of favorable outcomes (r) =7.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Probability on each try (p) =.6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 q=1-p (1-.6 =.4).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plug in all of the numbers….</a:t>
            </a:r>
          </a:p>
        </p:txBody>
      </p:sp>
      <p:graphicFrame>
        <p:nvGraphicFramePr>
          <p:cNvPr id="78851" name="Object 0"/>
          <p:cNvGraphicFramePr>
            <a:graphicFrameLocks noChangeAspect="1"/>
          </p:cNvGraphicFramePr>
          <p:nvPr>
            <p:ph sz="quarter" idx="1"/>
          </p:nvPr>
        </p:nvGraphicFramePr>
        <p:xfrm>
          <a:off x="1752600" y="2133600"/>
          <a:ext cx="213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4" imgW="965200" imgH="419100" progId="Equation.3">
                  <p:embed/>
                </p:oleObj>
              </mc:Choice>
              <mc:Fallback>
                <p:oleObj name="Equation" r:id="rId4" imgW="9652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2133600" cy="927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"/>
          <p:cNvGraphicFramePr>
            <a:graphicFrameLocks noChangeAspect="1"/>
          </p:cNvGraphicFramePr>
          <p:nvPr>
            <p:ph sz="quarter" idx="2"/>
          </p:nvPr>
        </p:nvGraphicFramePr>
        <p:xfrm>
          <a:off x="1371600" y="4267200"/>
          <a:ext cx="2590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6" imgW="1397000" imgH="419100" progId="Equation.3">
                  <p:embed/>
                </p:oleObj>
              </mc:Choice>
              <mc:Fallback>
                <p:oleObj name="Equation" r:id="rId6" imgW="13970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2590800" cy="777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1828800" y="3200400"/>
          <a:ext cx="2057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8" imgW="888614" imgH="393529" progId="Equation.3">
                  <p:embed/>
                </p:oleObj>
              </mc:Choice>
              <mc:Fallback>
                <p:oleObj name="Equation" r:id="rId8" imgW="888614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2057400" cy="911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10"/>
          <p:cNvSpPr txBox="1">
            <a:spLocks noChangeArrowheads="1"/>
          </p:cNvSpPr>
          <p:nvPr/>
        </p:nvSpPr>
        <p:spPr bwMode="auto">
          <a:xfrm>
            <a:off x="4495800" y="19812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10!=3628800</a:t>
            </a:r>
          </a:p>
        </p:txBody>
      </p:sp>
      <p:sp>
        <p:nvSpPr>
          <p:cNvPr id="78855" name="Text Box 11"/>
          <p:cNvSpPr txBox="1">
            <a:spLocks noChangeArrowheads="1"/>
          </p:cNvSpPr>
          <p:nvPr/>
        </p:nvSpPr>
        <p:spPr bwMode="auto">
          <a:xfrm>
            <a:off x="4572000" y="2362200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7! * 3! =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5040*6=30240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4648200" y="3276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.6</a:t>
            </a:r>
            <a:r>
              <a:rPr lang="en-US" altLang="en-US" sz="1800" baseline="50000"/>
              <a:t>7</a:t>
            </a:r>
            <a:r>
              <a:rPr lang="en-US" altLang="en-US" sz="1800"/>
              <a:t>=0.0279936</a:t>
            </a:r>
          </a:p>
        </p:txBody>
      </p:sp>
      <p:sp>
        <p:nvSpPr>
          <p:cNvPr id="78857" name="Text Box 13"/>
          <p:cNvSpPr txBox="1">
            <a:spLocks noChangeArrowheads="1"/>
          </p:cNvSpPr>
          <p:nvPr/>
        </p:nvSpPr>
        <p:spPr bwMode="auto">
          <a:xfrm>
            <a:off x="4724400" y="3733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.4</a:t>
            </a:r>
            <a:r>
              <a:rPr lang="en-US" altLang="en-US" sz="1800" baseline="50000"/>
              <a:t>3</a:t>
            </a:r>
            <a:r>
              <a:rPr lang="en-US" altLang="en-US" sz="1800"/>
              <a:t>=0.064</a:t>
            </a:r>
          </a:p>
        </p:txBody>
      </p:sp>
      <p:graphicFrame>
        <p:nvGraphicFramePr>
          <p:cNvPr id="78858" name="Object 3"/>
          <p:cNvGraphicFramePr>
            <a:graphicFrameLocks noChangeAspect="1"/>
          </p:cNvGraphicFramePr>
          <p:nvPr>
            <p:ph sz="quarter" idx="4"/>
          </p:nvPr>
        </p:nvGraphicFramePr>
        <p:xfrm>
          <a:off x="4343400" y="4343400"/>
          <a:ext cx="2971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10" imgW="1803400" imgH="393700" progId="Equation.3">
                  <p:embed/>
                </p:oleObj>
              </mc:Choice>
              <mc:Fallback>
                <p:oleObj name="Equation" r:id="rId10" imgW="1803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2971800" cy="649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16"/>
          <p:cNvSpPr txBox="1">
            <a:spLocks noChangeArrowheads="1"/>
          </p:cNvSpPr>
          <p:nvPr/>
        </p:nvSpPr>
        <p:spPr bwMode="auto">
          <a:xfrm>
            <a:off x="4572000" y="5334000"/>
            <a:ext cx="3048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=21.5% Likelihood of said professor getting to work on time exactly 7 days out of 10.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83188"/>
            <a:ext cx="56388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 descr="w0161-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3369" r="2632" b="2281"/>
          <a:stretch>
            <a:fillRect/>
          </a:stretch>
        </p:blipFill>
        <p:spPr bwMode="auto">
          <a:xfrm>
            <a:off x="4114800" y="1130300"/>
            <a:ext cx="49530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04800" y="228600"/>
            <a:ext cx="7010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Software commands: </a:t>
            </a:r>
            <a:r>
              <a:rPr 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Excel</a:t>
            </a:r>
            <a:r>
              <a:rPr 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=BINOMDIST (number_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trials, probability_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s,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cumulative)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Number_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s: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number of successes in trials.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Trials: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number of independent trials.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Probability_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s: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probability of success on each trial.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Cumulative: 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a logical value that determines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the form of the function. </a:t>
            </a:r>
          </a:p>
          <a:p>
            <a:pPr marL="279400" lvl="1" indent="-16510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TRUE, or 1, for the cumulative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≤ Number_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)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279400" lvl="1" indent="-16510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FALSE, or 0, for the probability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function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= Number_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)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 distribution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Also known as </a:t>
            </a:r>
            <a:r>
              <a:rPr lang="en-US" sz="2400" i="1" u="sng" smtClean="0"/>
              <a:t>Gaussian</a:t>
            </a:r>
            <a:r>
              <a:rPr lang="en-US" sz="2400" i="1" smtClean="0"/>
              <a:t> distribution</a:t>
            </a:r>
            <a:r>
              <a:rPr lang="en-US" sz="2400" smtClean="0"/>
              <a:t>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Provides the basis for many inferential statistics.  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Theoretical distribution that is defined in terms of a mathematical function referred to as the normal probability density function.</a:t>
            </a:r>
          </a:p>
        </p:txBody>
      </p:sp>
      <p:pic>
        <p:nvPicPr>
          <p:cNvPr id="10244" name="Picture 6" descr="normal curve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408238"/>
            <a:ext cx="3657600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114300"/>
            <a:ext cx="97536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947863"/>
            <a:ext cx="45148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Binomial Distribution Properties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1628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Mean=np</a:t>
            </a:r>
          </a:p>
          <a:p>
            <a:pPr eaLnBrk="1" hangingPunct="1">
              <a:defRPr/>
            </a:pPr>
            <a:r>
              <a:rPr lang="en-US" sz="2400" smtClean="0"/>
              <a:t>Variance=npq</a:t>
            </a:r>
          </a:p>
          <a:p>
            <a:pPr eaLnBrk="1" hangingPunct="1">
              <a:defRPr/>
            </a:pPr>
            <a:r>
              <a:rPr lang="en-US" sz="2400" smtClean="0"/>
              <a:t>SD=</a:t>
            </a:r>
          </a:p>
          <a:p>
            <a:pPr eaLnBrk="1" hangingPunct="1">
              <a:defRPr/>
            </a:pPr>
            <a:r>
              <a:rPr lang="en-US" sz="2400" smtClean="0"/>
              <a:t>Mean for last problem = 10 x .6 =6.</a:t>
            </a:r>
          </a:p>
          <a:p>
            <a:pPr eaLnBrk="1" hangingPunct="1">
              <a:defRPr/>
            </a:pPr>
            <a:r>
              <a:rPr lang="en-US" sz="2400" smtClean="0"/>
              <a:t>Variance=10 x .6 x .4=2.4</a:t>
            </a:r>
          </a:p>
          <a:p>
            <a:pPr eaLnBrk="1" hangingPunct="1">
              <a:defRPr/>
            </a:pPr>
            <a:r>
              <a:rPr lang="en-US" sz="2400" smtClean="0"/>
              <a:t>SD=sqrt 2.4=1.55</a:t>
            </a:r>
          </a:p>
          <a:p>
            <a:pPr eaLnBrk="1" hangingPunct="1">
              <a:defRPr/>
            </a:pPr>
            <a:r>
              <a:rPr lang="en-US" sz="2400" smtClean="0"/>
              <a:t>As sample size gets larger, the binomial distribution approximates the normal distribution. As Martha says, "it's a good thing".</a:t>
            </a:r>
          </a:p>
          <a:p>
            <a:pPr eaLnBrk="1" hangingPunct="1">
              <a:defRPr/>
            </a:pPr>
            <a:endParaRPr lang="en-US" sz="2400" smtClean="0"/>
          </a:p>
        </p:txBody>
      </p:sp>
      <p:graphicFrame>
        <p:nvGraphicFramePr>
          <p:cNvPr id="84996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2209800" y="2895600"/>
          <a:ext cx="685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4" imgW="393529" imgH="253890" progId="Equation.3">
                  <p:embed/>
                </p:oleObj>
              </mc:Choice>
              <mc:Fallback>
                <p:oleObj name="Equation" r:id="rId4" imgW="393529" imgH="25389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685800" cy="441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Normal Distribution:   more facts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smtClean="0"/>
              <a:t>It is a continuous distribution that contains values ranging from negative infinity to positive infinity.  </a:t>
            </a:r>
          </a:p>
          <a:p>
            <a:pPr marL="609600" indent="-609600" eaLnBrk="1" hangingPunct="1">
              <a:defRPr/>
            </a:pPr>
            <a:r>
              <a:rPr lang="en-US" smtClean="0"/>
              <a:t>The normal distribution is bell-shaped, unimodal, and symmetrical.</a:t>
            </a:r>
          </a:p>
          <a:p>
            <a:pPr marL="609600" indent="-609600" eaLnBrk="1" hangingPunct="1">
              <a:defRPr/>
            </a:pPr>
            <a:r>
              <a:rPr lang="en-US" smtClean="0"/>
              <a:t>The mean, median, and mode all have the same value.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Normal Distribution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sz="2000" smtClean="0"/>
              <a:t>The percentage of observations within any given interval can be determined.  Approximately 68% of the observations fall within one standard deviation above and below the mean, approximately 95% of the observations fall within two standard deviations above and below the mean, and over 99% of all observations fall within 3 standard deviations above and below the mean.</a:t>
            </a:r>
          </a:p>
        </p:txBody>
      </p:sp>
      <p:pic>
        <p:nvPicPr>
          <p:cNvPr id="14340" name="Picture 8" descr="normal curve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057400"/>
            <a:ext cx="3810000" cy="3224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9600"/>
            <a:ext cx="8531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"/>
            <a:ext cx="8531225" cy="648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0" smtClean="0">
                <a:effectLst/>
              </a:rPr>
              <a:t>Many naturally occurring distributions are  normally distributed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400" smtClean="0"/>
              <a:t>A number of </a:t>
            </a:r>
            <a:r>
              <a:rPr lang="en-US" sz="2400" i="1" u="sng" smtClean="0"/>
              <a:t>naturally occurring distributions are approximately normally distributed</a:t>
            </a:r>
            <a:r>
              <a:rPr lang="en-US" sz="2400" smtClean="0"/>
              <a:t>. 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000" smtClean="0"/>
              <a:t>The distribution of certain human characteristics, such as height, weight, IQ, and serum cholesterol is approximately normally distributed.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000" smtClean="0"/>
              <a:t>The distribution of errors, such as errors of measurement or discrimination. 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000" smtClean="0"/>
              <a:t>It should be pointed out that the normal distribution cannot be considered “nature’s rule,” since many naturally occurring distributions do not resemble a normal distribution.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591</TotalTime>
  <Words>1890</Words>
  <Application>Microsoft Office PowerPoint</Application>
  <PresentationFormat>On-screen Show (4:3)</PresentationFormat>
  <Paragraphs>267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Tahoma</vt:lpstr>
      <vt:lpstr>Arial</vt:lpstr>
      <vt:lpstr>Wingdings</vt:lpstr>
      <vt:lpstr>System</vt:lpstr>
      <vt:lpstr>Shimmer</vt:lpstr>
      <vt:lpstr>Microsoft Equation 3.0</vt:lpstr>
      <vt:lpstr>PY620 -Class 3</vt:lpstr>
      <vt:lpstr>Inferential Statistics: a Definition Revisited.</vt:lpstr>
      <vt:lpstr>Difference between Samples and Populations.</vt:lpstr>
      <vt:lpstr>Normal distribution</vt:lpstr>
      <vt:lpstr> Normal Distribution:   more facts </vt:lpstr>
      <vt:lpstr>Normal Distribution</vt:lpstr>
      <vt:lpstr>PowerPoint Presentation</vt:lpstr>
      <vt:lpstr>PowerPoint Presentation</vt:lpstr>
      <vt:lpstr>Many naturally occurring distributions are  normally distributed</vt:lpstr>
      <vt:lpstr>Good approximation for other distributions </vt:lpstr>
      <vt:lpstr>Central limit theorem.   </vt:lpstr>
      <vt:lpstr>Law of Large Numbers</vt:lpstr>
      <vt:lpstr>NG- Age distribution</vt:lpstr>
      <vt:lpstr>Population vs. 1% sample</vt:lpstr>
      <vt:lpstr>Population vs. 5% sample</vt:lpstr>
      <vt:lpstr>Population vs. 10% sample</vt:lpstr>
      <vt:lpstr>Population vs. 20% sample</vt:lpstr>
      <vt:lpstr>Direct links to probability.  </vt:lpstr>
      <vt:lpstr>Standard Scores</vt:lpstr>
      <vt:lpstr>Standard Scores: Class Height</vt:lpstr>
      <vt:lpstr>Z distribution</vt:lpstr>
      <vt:lpstr>PowerPoint Presentation</vt:lpstr>
      <vt:lpstr>Probability</vt:lpstr>
      <vt:lpstr>Mutually exclusive events  </vt:lpstr>
      <vt:lpstr>Conditionally Dependent Events</vt:lpstr>
      <vt:lpstr>Conditional probability: Loss of mother in childhood and traumatic brain injury</vt:lpstr>
      <vt:lpstr>What is the probability of having a head injury?</vt:lpstr>
      <vt:lpstr>What is the probability of having a head injury if you lost your mother in childhood?</vt:lpstr>
      <vt:lpstr>Bringing it together</vt:lpstr>
      <vt:lpstr>Independent Events</vt:lpstr>
      <vt:lpstr>Law of “at least one”</vt:lpstr>
      <vt:lpstr>PowerPoint Presentation</vt:lpstr>
      <vt:lpstr>PowerPoint Presentation</vt:lpstr>
      <vt:lpstr>Binomial Distribution</vt:lpstr>
      <vt:lpstr>Binomial Distribution</vt:lpstr>
      <vt:lpstr>Binomial expansion</vt:lpstr>
      <vt:lpstr>Binomial Expansion: Not as scary as it looks.</vt:lpstr>
      <vt:lpstr>We plug in all of the numbers….</vt:lpstr>
      <vt:lpstr>PowerPoint Presentation</vt:lpstr>
      <vt:lpstr>PowerPoint Presentation</vt:lpstr>
      <vt:lpstr>Binomial Distribution Properties</vt:lpstr>
    </vt:vector>
  </TitlesOfParts>
  <Company>VISN 23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PY620 -Class 3</dc:title>
  <dc:creator>Paul Thuras Ph.D.</dc:creator>
  <cp:lastModifiedBy>Mitchell Olson</cp:lastModifiedBy>
  <cp:revision>25</cp:revision>
  <dcterms:created xsi:type="dcterms:W3CDTF">2005-09-20T15:42:18Z</dcterms:created>
  <dcterms:modified xsi:type="dcterms:W3CDTF">2016-06-10T21:43:48Z</dcterms:modified>
</cp:coreProperties>
</file>